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20"/>
  </p:notesMasterIdLst>
  <p:handoutMasterIdLst>
    <p:handoutMasterId r:id="rId21"/>
  </p:handoutMasterIdLst>
  <p:sldIdLst>
    <p:sldId id="454" r:id="rId2"/>
    <p:sldId id="416" r:id="rId3"/>
    <p:sldId id="403" r:id="rId4"/>
    <p:sldId id="437" r:id="rId5"/>
    <p:sldId id="438" r:id="rId6"/>
    <p:sldId id="451" r:id="rId7"/>
    <p:sldId id="420" r:id="rId8"/>
    <p:sldId id="431" r:id="rId9"/>
    <p:sldId id="421" r:id="rId10"/>
    <p:sldId id="422" r:id="rId11"/>
    <p:sldId id="441" r:id="rId12"/>
    <p:sldId id="442" r:id="rId13"/>
    <p:sldId id="452" r:id="rId14"/>
    <p:sldId id="443" r:id="rId15"/>
    <p:sldId id="444" r:id="rId16"/>
    <p:sldId id="450" r:id="rId17"/>
    <p:sldId id="445" r:id="rId18"/>
    <p:sldId id="449" r:id="rId19"/>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92A6D-DF6A-B04D-92CB-92BDFFF2CC37}" v="143" dt="2023-08-24T22:06:09.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6"/>
    <p:restoredTop sz="94694"/>
  </p:normalViewPr>
  <p:slideViewPr>
    <p:cSldViewPr>
      <p:cViewPr varScale="1">
        <p:scale>
          <a:sx n="121" d="100"/>
          <a:sy n="121" d="100"/>
        </p:scale>
        <p:origin x="20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FA92A6D-DF6A-B04D-92CB-92BDFFF2CC37}"/>
    <pc:docChg chg="modSld">
      <pc:chgData name="Jeffrey M. Colon" userId="615143b1-cdee-493d-9a9d-1565ce8666d9" providerId="ADAL" clId="{FFA92A6D-DF6A-B04D-92CB-92BDFFF2CC37}" dt="2023-08-24T22:06:09.609" v="140"/>
      <pc:docMkLst>
        <pc:docMk/>
      </pc:docMkLst>
      <pc:sldChg chg="modSp">
        <pc:chgData name="Jeffrey M. Colon" userId="615143b1-cdee-493d-9a9d-1565ce8666d9" providerId="ADAL" clId="{FFA92A6D-DF6A-B04D-92CB-92BDFFF2CC37}" dt="2023-08-24T21:05:53.850" v="77" actId="20577"/>
        <pc:sldMkLst>
          <pc:docMk/>
          <pc:sldMk cId="0" sldId="403"/>
        </pc:sldMkLst>
        <pc:spChg chg="mod">
          <ac:chgData name="Jeffrey M. Colon" userId="615143b1-cdee-493d-9a9d-1565ce8666d9" providerId="ADAL" clId="{FFA92A6D-DF6A-B04D-92CB-92BDFFF2CC37}" dt="2023-08-24T21:05:53.850" v="77" actId="20577"/>
          <ac:spMkLst>
            <pc:docMk/>
            <pc:sldMk cId="0" sldId="403"/>
            <ac:spMk id="5125" creationId="{00000000-0000-0000-0000-000000000000}"/>
          </ac:spMkLst>
        </pc:spChg>
      </pc:sldChg>
      <pc:sldChg chg="modSp">
        <pc:chgData name="Jeffrey M. Colon" userId="615143b1-cdee-493d-9a9d-1565ce8666d9" providerId="ADAL" clId="{FFA92A6D-DF6A-B04D-92CB-92BDFFF2CC37}" dt="2023-08-24T21:04:26.983" v="31" actId="2710"/>
        <pc:sldMkLst>
          <pc:docMk/>
          <pc:sldMk cId="0" sldId="416"/>
        </pc:sldMkLst>
        <pc:spChg chg="mod">
          <ac:chgData name="Jeffrey M. Colon" userId="615143b1-cdee-493d-9a9d-1565ce8666d9" providerId="ADAL" clId="{FFA92A6D-DF6A-B04D-92CB-92BDFFF2CC37}" dt="2023-08-24T21:04:26.983" v="31" actId="2710"/>
          <ac:spMkLst>
            <pc:docMk/>
            <pc:sldMk cId="0" sldId="416"/>
            <ac:spMk id="4101" creationId="{00000000-0000-0000-0000-000000000000}"/>
          </ac:spMkLst>
        </pc:spChg>
      </pc:sldChg>
      <pc:sldChg chg="modSp">
        <pc:chgData name="Jeffrey M. Colon" userId="615143b1-cdee-493d-9a9d-1565ce8666d9" providerId="ADAL" clId="{FFA92A6D-DF6A-B04D-92CB-92BDFFF2CC37}" dt="2023-08-24T22:04:12.471" v="134" actId="114"/>
        <pc:sldMkLst>
          <pc:docMk/>
          <pc:sldMk cId="0" sldId="422"/>
        </pc:sldMkLst>
        <pc:spChg chg="mod">
          <ac:chgData name="Jeffrey M. Colon" userId="615143b1-cdee-493d-9a9d-1565ce8666d9" providerId="ADAL" clId="{FFA92A6D-DF6A-B04D-92CB-92BDFFF2CC37}" dt="2023-08-24T22:04:12.471" v="134" actId="114"/>
          <ac:spMkLst>
            <pc:docMk/>
            <pc:sldMk cId="0" sldId="422"/>
            <ac:spMk id="12293" creationId="{00000000-0000-0000-0000-000000000000}"/>
          </ac:spMkLst>
        </pc:spChg>
      </pc:sldChg>
      <pc:sldChg chg="modSp">
        <pc:chgData name="Jeffrey M. Colon" userId="615143b1-cdee-493d-9a9d-1565ce8666d9" providerId="ADAL" clId="{FFA92A6D-DF6A-B04D-92CB-92BDFFF2CC37}" dt="2023-08-24T22:02:29.077" v="121" actId="20577"/>
        <pc:sldMkLst>
          <pc:docMk/>
          <pc:sldMk cId="0" sldId="431"/>
        </pc:sldMkLst>
        <pc:spChg chg="mod">
          <ac:chgData name="Jeffrey M. Colon" userId="615143b1-cdee-493d-9a9d-1565ce8666d9" providerId="ADAL" clId="{FFA92A6D-DF6A-B04D-92CB-92BDFFF2CC37}" dt="2023-08-24T22:02:29.077" v="121" actId="20577"/>
          <ac:spMkLst>
            <pc:docMk/>
            <pc:sldMk cId="0" sldId="431"/>
            <ac:spMk id="24581" creationId="{00000000-0000-0000-0000-000000000000}"/>
          </ac:spMkLst>
        </pc:spChg>
      </pc:sldChg>
      <pc:sldChg chg="modSp">
        <pc:chgData name="Jeffrey M. Colon" userId="615143b1-cdee-493d-9a9d-1565ce8666d9" providerId="ADAL" clId="{FFA92A6D-DF6A-B04D-92CB-92BDFFF2CC37}" dt="2023-08-24T21:06:45.632" v="95" actId="6549"/>
        <pc:sldMkLst>
          <pc:docMk/>
          <pc:sldMk cId="0" sldId="437"/>
        </pc:sldMkLst>
        <pc:spChg chg="mod">
          <ac:chgData name="Jeffrey M. Colon" userId="615143b1-cdee-493d-9a9d-1565ce8666d9" providerId="ADAL" clId="{FFA92A6D-DF6A-B04D-92CB-92BDFFF2CC37}" dt="2023-08-24T21:06:45.632" v="95" actId="6549"/>
          <ac:spMkLst>
            <pc:docMk/>
            <pc:sldMk cId="0" sldId="437"/>
            <ac:spMk id="6149" creationId="{00000000-0000-0000-0000-000000000000}"/>
          </ac:spMkLst>
        </pc:spChg>
      </pc:sldChg>
      <pc:sldChg chg="modSp">
        <pc:chgData name="Jeffrey M. Colon" userId="615143b1-cdee-493d-9a9d-1565ce8666d9" providerId="ADAL" clId="{FFA92A6D-DF6A-B04D-92CB-92BDFFF2CC37}" dt="2023-08-24T21:58:56.693" v="102" actId="114"/>
        <pc:sldMkLst>
          <pc:docMk/>
          <pc:sldMk cId="0" sldId="438"/>
        </pc:sldMkLst>
        <pc:spChg chg="mod">
          <ac:chgData name="Jeffrey M. Colon" userId="615143b1-cdee-493d-9a9d-1565ce8666d9" providerId="ADAL" clId="{FFA92A6D-DF6A-B04D-92CB-92BDFFF2CC37}" dt="2023-08-24T21:58:56.693" v="102" actId="114"/>
          <ac:spMkLst>
            <pc:docMk/>
            <pc:sldMk cId="0" sldId="438"/>
            <ac:spMk id="7173" creationId="{00000000-0000-0000-0000-000000000000}"/>
          </ac:spMkLst>
        </pc:spChg>
      </pc:sldChg>
      <pc:sldChg chg="modSp mod">
        <pc:chgData name="Jeffrey M. Colon" userId="615143b1-cdee-493d-9a9d-1565ce8666d9" providerId="ADAL" clId="{FFA92A6D-DF6A-B04D-92CB-92BDFFF2CC37}" dt="2023-08-24T22:05:02.008" v="136"/>
        <pc:sldMkLst>
          <pc:docMk/>
          <pc:sldMk cId="0" sldId="441"/>
        </pc:sldMkLst>
        <pc:spChg chg="mod">
          <ac:chgData name="Jeffrey M. Colon" userId="615143b1-cdee-493d-9a9d-1565ce8666d9" providerId="ADAL" clId="{FFA92A6D-DF6A-B04D-92CB-92BDFFF2CC37}" dt="2023-08-24T22:05:02.008" v="136"/>
          <ac:spMkLst>
            <pc:docMk/>
            <pc:sldMk cId="0" sldId="441"/>
            <ac:spMk id="13317" creationId="{00000000-0000-0000-0000-000000000000}"/>
          </ac:spMkLst>
        </pc:spChg>
        <pc:spChg chg="mod">
          <ac:chgData name="Jeffrey M. Colon" userId="615143b1-cdee-493d-9a9d-1565ce8666d9" providerId="ADAL" clId="{FFA92A6D-DF6A-B04D-92CB-92BDFFF2CC37}" dt="2023-08-24T22:04:56.971" v="135"/>
          <ac:spMkLst>
            <pc:docMk/>
            <pc:sldMk cId="0" sldId="441"/>
            <ac:spMk id="30723" creationId="{00000000-0000-0000-0000-000000000000}"/>
          </ac:spMkLst>
        </pc:spChg>
      </pc:sldChg>
      <pc:sldChg chg="modSp modAnim">
        <pc:chgData name="Jeffrey M. Colon" userId="615143b1-cdee-493d-9a9d-1565ce8666d9" providerId="ADAL" clId="{FFA92A6D-DF6A-B04D-92CB-92BDFFF2CC37}" dt="2023-08-24T22:06:09.609" v="140"/>
        <pc:sldMkLst>
          <pc:docMk/>
          <pc:sldMk cId="0" sldId="444"/>
        </pc:sldMkLst>
        <pc:spChg chg="mod">
          <ac:chgData name="Jeffrey M. Colon" userId="615143b1-cdee-493d-9a9d-1565ce8666d9" providerId="ADAL" clId="{FFA92A6D-DF6A-B04D-92CB-92BDFFF2CC37}" dt="2023-08-24T22:06:09.609" v="140"/>
          <ac:spMkLst>
            <pc:docMk/>
            <pc:sldMk cId="0" sldId="444"/>
            <ac:spMk id="16387" creationId="{00000000-0000-0000-0000-000000000000}"/>
          </ac:spMkLst>
        </pc:spChg>
      </pc:sldChg>
      <pc:sldChg chg="modSp modAnim">
        <pc:chgData name="Jeffrey M. Colon" userId="615143b1-cdee-493d-9a9d-1565ce8666d9" providerId="ADAL" clId="{FFA92A6D-DF6A-B04D-92CB-92BDFFF2CC37}" dt="2023-08-24T22:01:19.869" v="120" actId="20577"/>
        <pc:sldMkLst>
          <pc:docMk/>
          <pc:sldMk cId="0" sldId="451"/>
        </pc:sldMkLst>
        <pc:spChg chg="mod">
          <ac:chgData name="Jeffrey M. Colon" userId="615143b1-cdee-493d-9a9d-1565ce8666d9" providerId="ADAL" clId="{FFA92A6D-DF6A-B04D-92CB-92BDFFF2CC37}" dt="2023-08-24T22:01:19.869" v="120" actId="20577"/>
          <ac:spMkLst>
            <pc:docMk/>
            <pc:sldMk cId="0" sldId="451"/>
            <ac:spMk id="81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3</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4</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7</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9</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10</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12</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14</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18</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Partnership Formation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22394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6647243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PSH_Formation_23</a:t>
            </a:r>
            <a:endParaRPr lang="en-US" sz="8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2" r:id="rId55"/>
    <p:sldLayoutId id="2147483903"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Formation and Contributions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endParaRPr lang="en-US" b="1" dirty="0"/>
          </a:p>
          <a:p>
            <a:r>
              <a:rPr lang="en-US" b="1" dirty="0"/>
              <a:t>Prof. Colon</a:t>
            </a:r>
          </a:p>
          <a:p>
            <a:r>
              <a:rPr lang="en-US" b="1" dirty="0"/>
              <a:t>Fall 2023</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endParaRPr lang="en-US" sz="2400" i="1" dirty="0">
              <a:ea typeface="ＭＳ Ｐゴシック" charset="0"/>
              <a:cs typeface="ＭＳ Ｐゴシック" charset="0"/>
            </a:endParaRP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a:t>
            </a:r>
            <a:r>
              <a:rPr lang="en-US" sz="2400" b="1" i="1" dirty="0">
                <a:ea typeface="ＭＳ Ｐゴシック" charset="0"/>
                <a:cs typeface="ＭＳ Ｐゴシック" charset="0"/>
              </a:rPr>
              <a:t>.</a:t>
            </a:r>
          </a:p>
          <a:p>
            <a:pPr marL="282575" indent="-282575">
              <a:lnSpc>
                <a:spcPct val="80000"/>
              </a:lnSpc>
            </a:pPr>
            <a:endParaRPr lang="en-US" sz="2400" dirty="0">
              <a:ea typeface="ＭＳ Ｐゴシック" charset="0"/>
              <a:cs typeface="ＭＳ Ｐゴシック" charset="0"/>
            </a:endParaRP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r>
              <a:rPr lang="en-US" sz="2400" dirty="0">
                <a:ea typeface="ＭＳ Ｐゴシック" charset="0"/>
                <a:cs typeface="ＭＳ Ｐゴシック" charset="0"/>
              </a:rPr>
              <a:t>Why is </a:t>
            </a:r>
            <a:r>
              <a:rPr lang="en-US" sz="2400" dirty="0"/>
              <a:t>§</a:t>
            </a:r>
            <a:r>
              <a:rPr lang="en-US" sz="2400" dirty="0">
                <a:ea typeface="ＭＳ Ｐゴシック" charset="0"/>
                <a:cs typeface="ＭＳ Ｐゴシック" charset="0"/>
              </a:rPr>
              <a:t>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a:t>
            </a:r>
            <a:r>
              <a:rPr lang="en-US" sz="2000" dirty="0"/>
              <a:t>§</a:t>
            </a:r>
            <a:r>
              <a:rPr lang="en-US" sz="2000" b="1" dirty="0">
                <a:ea typeface="ＭＳ Ｐゴシック" charset="0"/>
                <a:cs typeface="ＭＳ Ｐゴシック" charset="0"/>
              </a:rPr>
              <a:t>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In the absence of 704(c), what would be the result if </a:t>
            </a:r>
            <a:r>
              <a:rPr lang="en-US" sz="2400" dirty="0" err="1">
                <a:ea typeface="ＭＳ Ｐゴシック" charset="0"/>
                <a:cs typeface="ＭＳ Ｐゴシック" charset="0"/>
              </a:rPr>
              <a:t>XY</a:t>
            </a:r>
            <a:r>
              <a:rPr lang="en-US" sz="2400" dirty="0">
                <a:ea typeface="ＭＳ Ｐゴシック" charset="0"/>
                <a:cs typeface="ＭＳ Ｐゴシック" charset="0"/>
              </a:rPr>
              <a:t>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name="Worksheet" r:id="rId2" imgW="4025900" imgH="1130300" progId="Excel.Sheet.8">
                  <p:embed/>
                </p:oleObj>
              </mc:Choice>
              <mc:Fallback>
                <p:oleObj name="Worksheet" r:id="rId2" imgW="4025900" imgH="1130300" progId="Excel.Sheet.8">
                  <p:embed/>
                  <p:pic>
                    <p:nvPicPr>
                      <p:cNvPr id="3" name="Object 2"/>
                      <p:cNvPicPr/>
                      <p:nvPr/>
                    </p:nvPicPr>
                    <p:blipFill>
                      <a:blip r:embed="rId3"/>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400" i="1" dirty="0">
                <a:ea typeface="ＭＳ Ｐゴシック" charset="0"/>
                <a:cs typeface="ＭＳ Ｐゴシック" charset="0"/>
              </a:rPr>
              <a:t>Liabilities:</a:t>
            </a:r>
          </a:p>
          <a:p>
            <a:pPr lvl="1">
              <a:lnSpc>
                <a:spcPct val="90000"/>
              </a:lnSpc>
            </a:pPr>
            <a:r>
              <a:rPr lang="en-US" sz="2000" dirty="0"/>
              <a:t>Reg. §</a:t>
            </a:r>
            <a:r>
              <a:rPr lang="en-US" sz="2000" dirty="0">
                <a:ea typeface="ＭＳ Ｐゴシック" charset="0"/>
              </a:rPr>
              <a:t>1.752-1 Liabilities (mortgage, unsecured loan)</a:t>
            </a:r>
          </a:p>
          <a:p>
            <a:pPr lvl="2" eaLnBrk="1" hangingPunct="1">
              <a:lnSpc>
                <a:spcPct val="90000"/>
              </a:lnSpc>
            </a:pPr>
            <a:r>
              <a:rPr lang="en-US" sz="1800" dirty="0">
                <a:ea typeface="ＭＳ Ｐゴシック" charset="0"/>
              </a:rPr>
              <a:t>Creates or increases basis</a:t>
            </a:r>
          </a:p>
          <a:p>
            <a:pPr lvl="2" eaLnBrk="1" hangingPunct="1">
              <a:lnSpc>
                <a:spcPct val="90000"/>
              </a:lnSpc>
            </a:pPr>
            <a:r>
              <a:rPr lang="en-US" sz="1800" dirty="0">
                <a:ea typeface="ＭＳ Ｐゴシック" charset="0"/>
              </a:rPr>
              <a:t>Gives rise to immediate deduction</a:t>
            </a:r>
          </a:p>
          <a:p>
            <a:pPr lvl="2" eaLnBrk="1" hangingPunct="1">
              <a:lnSpc>
                <a:spcPct val="90000"/>
              </a:lnSpc>
            </a:pPr>
            <a:r>
              <a:rPr lang="en-US" sz="1800" dirty="0">
                <a:ea typeface="ＭＳ Ｐゴシック" charset="0"/>
              </a:rPr>
              <a:t>Gives rise to expense that is not deductible or </a:t>
            </a:r>
            <a:r>
              <a:rPr lang="en-US" sz="1800" dirty="0" err="1">
                <a:ea typeface="ＭＳ Ｐゴシック" charset="0"/>
              </a:rPr>
              <a:t>capitalizable</a:t>
            </a:r>
            <a:r>
              <a:rPr lang="en-US" sz="1800" dirty="0">
                <a:ea typeface="ＭＳ Ｐゴシック" charset="0"/>
              </a:rPr>
              <a:t>  (-1(a)(4))</a:t>
            </a:r>
          </a:p>
          <a:p>
            <a:pPr lvl="1">
              <a:lnSpc>
                <a:spcPct val="90000"/>
              </a:lnSpc>
            </a:pPr>
            <a:r>
              <a:rPr lang="en-US" sz="2000" dirty="0"/>
              <a:t>Reg. §</a:t>
            </a:r>
            <a:r>
              <a:rPr lang="en-US" sz="2000" dirty="0">
                <a:ea typeface="ＭＳ Ｐゴシック" charset="0"/>
              </a:rPr>
              <a:t>1.752-7 Liabilities (environmental liabilities, financial product liabilities, tort obligations)</a:t>
            </a:r>
          </a:p>
          <a:p>
            <a:pPr eaLnBrk="1" hangingPunct="1">
              <a:lnSpc>
                <a:spcPct val="90000"/>
              </a:lnSpc>
            </a:pPr>
            <a:r>
              <a:rPr lang="en-US" sz="2400" i="1" dirty="0">
                <a:ea typeface="ＭＳ Ｐゴシック" charset="0"/>
                <a:cs typeface="ＭＳ Ｐゴシック" charset="0"/>
              </a:rPr>
              <a:t>Recourse Liabilities</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Portion of liability for which a P (or related person) bears </a:t>
            </a:r>
            <a:r>
              <a:rPr lang="en-US" sz="2000" i="1" dirty="0">
                <a:ea typeface="ＭＳ Ｐゴシック" charset="0"/>
              </a:rPr>
              <a:t>Economic Risk of Loss </a:t>
            </a:r>
          </a:p>
          <a:p>
            <a:pPr lvl="1" eaLnBrk="1" hangingPunct="1">
              <a:lnSpc>
                <a:spcPct val="90000"/>
              </a:lnSpc>
            </a:pPr>
            <a:r>
              <a:rPr lang="en-US" sz="2000" dirty="0">
                <a:ea typeface="ＭＳ Ｐゴシック" charset="0"/>
              </a:rPr>
              <a:t>Shared in the same way the Ps share EROL</a:t>
            </a:r>
          </a:p>
          <a:p>
            <a:pPr eaLnBrk="1" hangingPunct="1">
              <a:lnSpc>
                <a:spcPct val="90000"/>
              </a:lnSpc>
            </a:pPr>
            <a:r>
              <a:rPr lang="en-US" sz="2400" i="1" dirty="0">
                <a:ea typeface="ＭＳ Ｐゴシック" charset="0"/>
                <a:cs typeface="ＭＳ Ｐゴシック" charset="0"/>
              </a:rPr>
              <a:t>Nonrecourse Liabilities: </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No P bears EROL</a:t>
            </a:r>
            <a:endParaRPr lang="en-US" sz="1600" dirty="0">
              <a:ea typeface="ＭＳ Ｐゴシック" charset="0"/>
            </a:endParaRPr>
          </a:p>
          <a:p>
            <a:pPr lvl="1">
              <a:lnSpc>
                <a:spcPct val="90000"/>
              </a:lnSpc>
            </a:pPr>
            <a:r>
              <a:rPr lang="en-US" sz="2000" dirty="0">
                <a:ea typeface="ＭＳ Ｐゴシック" charset="0"/>
              </a:rPr>
              <a:t>Shared based on each P’</a:t>
            </a:r>
            <a:r>
              <a:rPr lang="en-US" altLang="ja-JP" sz="2000" dirty="0">
                <a:ea typeface="ＭＳ Ｐゴシック" charset="0"/>
              </a:rPr>
              <a:t>s interest in the PSH (</a:t>
            </a:r>
            <a:r>
              <a:rPr lang="en-US" altLang="ja-JP" sz="2000" i="1" dirty="0">
                <a:ea typeface="ＭＳ Ｐゴシック" charset="0"/>
              </a:rPr>
              <a:t>generally</a:t>
            </a:r>
            <a:r>
              <a:rPr lang="en-US" altLang="ja-JP" sz="2000" dirty="0">
                <a:ea typeface="ＭＳ Ｐゴシック" charset="0"/>
              </a:rPr>
              <a:t> how gains are shared).</a:t>
            </a:r>
            <a:r>
              <a:rPr lang="en-US" sz="2000" dirty="0"/>
              <a:t> Reg. §</a:t>
            </a:r>
            <a:r>
              <a:rPr lang="en-US" sz="20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a:t>
            </a:r>
            <a:r>
              <a:rPr lang="en-US" sz="2400" dirty="0"/>
              <a:t>§</a:t>
            </a:r>
            <a:r>
              <a:rPr lang="en-US" altLang="ja-JP" sz="2400" dirty="0">
                <a:ea typeface="ＭＳ Ｐゴシック" charset="0"/>
                <a:cs typeface="ＭＳ Ｐゴシック" charset="0"/>
              </a:rPr>
              <a:t>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a:t>
            </a:r>
            <a:r>
              <a:rPr lang="en-US" sz="2400" dirty="0"/>
              <a:t>§</a:t>
            </a:r>
            <a:r>
              <a:rPr lang="en-US" altLang="ja-JP" sz="2400" dirty="0">
                <a:ea typeface="ＭＳ Ｐゴシック" charset="0"/>
                <a:cs typeface="ＭＳ Ｐゴシック" charset="0"/>
              </a:rPr>
              <a:t>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800" dirty="0">
                <a:ea typeface="ＭＳ Ｐゴシック" charset="0"/>
                <a:cs typeface="ＭＳ Ｐゴシック" charset="0"/>
              </a:rPr>
              <a:t>X contributes 1,000, and Y contributes property worth 2,000 with an AB of 1,000, subject to a liability of 1,000 to </a:t>
            </a:r>
            <a:r>
              <a:rPr lang="en-US" sz="2800" dirty="0" err="1">
                <a:ea typeface="ＭＳ Ｐゴシック" charset="0"/>
                <a:cs typeface="ＭＳ Ｐゴシック" charset="0"/>
              </a:rPr>
              <a:t>XY</a:t>
            </a:r>
            <a:r>
              <a:rPr lang="en-US" sz="2800" dirty="0">
                <a:ea typeface="ＭＳ Ｐゴシック" charset="0"/>
                <a:cs typeface="ＭＳ Ｐゴシック" charset="0"/>
              </a:rPr>
              <a:t> PSH.  X and Y are equal partners, and the liability is recourse.</a:t>
            </a:r>
          </a:p>
          <a:p>
            <a:pPr lvl="1" algn="just"/>
            <a:r>
              <a:rPr lang="en-US" sz="2400" dirty="0">
                <a:ea typeface="ＭＳ Ｐゴシック" charset="0"/>
              </a:rPr>
              <a:t>What are X’s and Y’</a:t>
            </a:r>
            <a:r>
              <a:rPr lang="en-US" altLang="ja-JP" sz="2400" dirty="0">
                <a:ea typeface="ＭＳ Ｐゴシック" charset="0"/>
              </a:rPr>
              <a:t>s basis in their </a:t>
            </a:r>
            <a:r>
              <a:rPr lang="en-US" altLang="ja-JP" sz="2400" dirty="0" err="1">
                <a:ea typeface="ＭＳ Ｐゴシック" charset="0"/>
              </a:rPr>
              <a:t>XY</a:t>
            </a:r>
            <a:r>
              <a:rPr lang="en-US" altLang="ja-JP" sz="2400" dirty="0">
                <a:ea typeface="ＭＳ Ｐゴシック" charset="0"/>
              </a:rPr>
              <a:t> interest?</a:t>
            </a:r>
          </a:p>
          <a:p>
            <a:pPr lvl="1" algn="just"/>
            <a:r>
              <a:rPr lang="en-US" sz="2400" dirty="0">
                <a:ea typeface="ＭＳ Ｐゴシック" charset="0"/>
              </a:rPr>
              <a:t>What is </a:t>
            </a:r>
            <a:r>
              <a:rPr lang="en-US" sz="2400" dirty="0" err="1">
                <a:ea typeface="ＭＳ Ｐゴシック" charset="0"/>
              </a:rPr>
              <a:t>PSH</a:t>
            </a:r>
            <a:r>
              <a:rPr lang="en-US" sz="2400" dirty="0">
                <a:ea typeface="ＭＳ Ｐゴシック" charset="0"/>
              </a:rPr>
              <a:t> </a:t>
            </a:r>
            <a:r>
              <a:rPr lang="en-US" sz="2400" dirty="0" err="1">
                <a:ea typeface="ＭＳ Ｐゴシック" charset="0"/>
              </a:rPr>
              <a:t>XY’</a:t>
            </a:r>
            <a:r>
              <a:rPr lang="en-US" altLang="ja-JP" sz="2400" dirty="0" err="1">
                <a:ea typeface="ＭＳ Ｐゴシック" charset="0"/>
              </a:rPr>
              <a:t>s</a:t>
            </a:r>
            <a:r>
              <a:rPr lang="en-US" altLang="ja-JP" sz="2400" dirty="0">
                <a:ea typeface="ＭＳ Ｐゴシック" charset="0"/>
              </a:rPr>
              <a:t> basis in the property?</a:t>
            </a:r>
          </a:p>
          <a:p>
            <a:pPr lvl="1" algn="just"/>
            <a:r>
              <a:rPr lang="en-US" sz="2400" dirty="0">
                <a:ea typeface="ＭＳ Ｐゴシック" charset="0"/>
              </a:rPr>
              <a:t>What if Y’</a:t>
            </a:r>
            <a:r>
              <a:rPr lang="en-US" altLang="ja-JP" sz="2400" dirty="0">
                <a:ea typeface="ＭＳ Ｐゴシック" charset="0"/>
              </a:rPr>
              <a:t>s basis in the property were only 250?</a:t>
            </a:r>
            <a:endParaRPr lang="en-US" sz="24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84048" y="533400"/>
            <a:ext cx="8458200" cy="5562600"/>
          </a:xfrm>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r>
              <a:rPr lang="en-US" sz="2000" dirty="0">
                <a:ea typeface="ＭＳ Ｐゴシック" charset="0"/>
              </a:rPr>
              <a:t>Incident to creation of PSH</a:t>
            </a:r>
          </a:p>
          <a:p>
            <a:pPr lvl="1" algn="just" eaLnBrk="1" hangingPunct="1"/>
            <a:r>
              <a:rPr lang="en-US" sz="2000" dirty="0">
                <a:ea typeface="ＭＳ Ｐゴシック" charset="0"/>
              </a:rPr>
              <a:t>Chargeable to capital account</a:t>
            </a:r>
          </a:p>
          <a:p>
            <a:pPr lvl="1" algn="just" eaLnBrk="1" hangingPunct="1"/>
            <a:r>
              <a:rPr lang="en-US" sz="2000" dirty="0">
                <a:ea typeface="ＭＳ Ｐゴシック" charset="0"/>
              </a:rPr>
              <a:t>Of a character which, if expended incident to the creation of a PSH having an ascertainable life, would be amortized over such life.</a:t>
            </a:r>
          </a:p>
          <a:p>
            <a:pPr lvl="1" algn="just" eaLnBrk="1" hangingPunct="1"/>
            <a:r>
              <a:rPr lang="en-US" sz="2000" dirty="0">
                <a:ea typeface="ＭＳ Ｐゴシック" charset="0"/>
              </a:rPr>
              <a:t>Examples:  legal fees for negotiation and preparation of PSH agreement and filing fees. </a:t>
            </a:r>
          </a:p>
          <a:p>
            <a:pPr lvl="1"/>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 i.e., the PSH interest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nSpc>
                <a:spcPct val="80000"/>
              </a:lnSpc>
              <a:tabLst>
                <a:tab pos="1022350" algn="l"/>
              </a:tabLst>
            </a:pPr>
            <a:r>
              <a:rPr lang="en-US" sz="2000" dirty="0">
                <a:ea typeface="ＭＳ Ｐゴシック" charset="0"/>
              </a:rPr>
              <a:t>Compare </a:t>
            </a:r>
            <a:r>
              <a:rPr lang="en-US" sz="2000" dirty="0"/>
              <a:t>§§</a:t>
            </a:r>
            <a:r>
              <a:rPr lang="en-US" sz="2000" dirty="0">
                <a:ea typeface="ＭＳ Ｐゴシック" charset="0"/>
              </a:rPr>
              <a:t>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the AB basis of property contributed,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stock of a corporation.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a:t>
            </a:r>
            <a:r>
              <a:rPr lang="en-US" altLang="ja-JP" sz="2400" dirty="0">
                <a:ea typeface="ＭＳ Ｐゴシック" charset="0"/>
                <a:cs typeface="ＭＳ Ｐゴシック" charset="0"/>
              </a:rPr>
              <a:t>. </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a:lnSpc>
                <a:spcPct val="90000"/>
              </a:lnSpc>
            </a:pPr>
            <a:r>
              <a:rPr lang="en-US" sz="2400" dirty="0">
                <a:ea typeface="ＭＳ Ｐゴシック" charset="0"/>
                <a:cs typeface="ＭＳ Ｐゴシック" charset="0"/>
              </a:rPr>
              <a:t>Property for purposes of </a:t>
            </a:r>
            <a:r>
              <a:rPr lang="en-US" sz="2400" dirty="0"/>
              <a:t>§</a:t>
            </a:r>
            <a:r>
              <a:rPr lang="en-US" sz="2400" dirty="0">
                <a:ea typeface="ＭＳ Ｐゴシック" charset="0"/>
                <a:cs typeface="ＭＳ Ｐゴシック" charset="0"/>
              </a:rPr>
              <a:t>721 is expansively defined (</a:t>
            </a:r>
            <a:r>
              <a:rPr lang="en-US" sz="2400" i="1" dirty="0">
                <a:ea typeface="ＭＳ Ｐゴシック" charset="0"/>
                <a:cs typeface="ＭＳ Ｐゴシック" charset="0"/>
              </a:rPr>
              <a:t>see also </a:t>
            </a:r>
            <a:r>
              <a:rPr lang="en-US" sz="2400" dirty="0"/>
              <a:t>§</a:t>
            </a:r>
            <a:r>
              <a:rPr lang="en-US" sz="2400" dirty="0">
                <a:ea typeface="ＭＳ Ｐゴシック" charset="0"/>
                <a:cs typeface="ＭＳ Ｐゴシック" charset="0"/>
              </a:rPr>
              <a:t>351)</a:t>
            </a:r>
          </a:p>
          <a:p>
            <a:pPr marL="571500" lvl="1" indent="-279400" eaLnBrk="1" hangingPunct="1">
              <a:lnSpc>
                <a:spcPct val="90000"/>
              </a:lnSpc>
            </a:pPr>
            <a:r>
              <a:rPr lang="en-US" sz="2000" i="1" dirty="0">
                <a:ea typeface="ＭＳ Ｐゴシック" charset="0"/>
              </a:rPr>
              <a:t>Stafford v. U.S.</a:t>
            </a:r>
            <a:r>
              <a:rPr lang="en-US" sz="2000" dirty="0">
                <a:ea typeface="ＭＳ Ｐゴシック" charset="0"/>
              </a:rPr>
              <a:t> (unenforceable letter of intent is property)</a:t>
            </a:r>
          </a:p>
          <a:p>
            <a:pPr marL="571500" lvl="1" indent="-279400" eaLnBrk="1" hangingPunct="1">
              <a:lnSpc>
                <a:spcPct val="90000"/>
              </a:lnSpc>
            </a:pP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Rev. Proc. 93-27. </a:t>
            </a:r>
            <a:r>
              <a:rPr lang="en-US" sz="2400" i="1" dirty="0">
                <a:ea typeface="ＭＳ Ｐゴシック" charset="0"/>
                <a:cs typeface="ＭＳ Ｐゴシック" charset="0"/>
              </a:rPr>
              <a:t>See also </a:t>
            </a:r>
            <a:r>
              <a:rPr lang="en-US" sz="2400" dirty="0">
                <a:ea typeface="ＭＳ Ｐゴシック" charset="0"/>
                <a:cs typeface="ＭＳ Ｐゴシック" charset="0"/>
              </a:rPr>
              <a:t>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4048" y="533400"/>
            <a:ext cx="8458200" cy="5562600"/>
          </a:xfrm>
        </p:spPr>
        <p:txBody>
          <a:bodyPr/>
          <a:lstStyle/>
          <a:p>
            <a:r>
              <a:rPr lang="en-US" sz="2400" dirty="0">
                <a:ea typeface="ＭＳ Ｐゴシック" charset="0"/>
                <a:cs typeface="ＭＳ Ｐゴシック" charset="0"/>
              </a:rPr>
              <a:t>If depreciable tangible property or </a:t>
            </a:r>
            <a:r>
              <a:rPr lang="en-US" sz="2400" dirty="0"/>
              <a:t>§</a:t>
            </a:r>
            <a:r>
              <a:rPr lang="en-US" sz="2400" dirty="0">
                <a:ea typeface="ＭＳ Ｐゴシック" charset="0"/>
                <a:cs typeface="ＭＳ Ｐゴシック" charset="0"/>
              </a:rPr>
              <a:t>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and 197(f)(2))</a:t>
            </a:r>
          </a:p>
          <a:p>
            <a:endParaRPr lang="en-US" sz="2400" dirty="0">
              <a:ea typeface="ＭＳ Ｐゴシック" charset="0"/>
              <a:cs typeface="ＭＳ Ｐゴシック" charset="0"/>
            </a:endParaRPr>
          </a:p>
          <a:p>
            <a:r>
              <a:rPr lang="en-US" sz="2400" i="1" dirty="0">
                <a:ea typeface="ＭＳ Ｐゴシック" charset="0"/>
                <a:cs typeface="ＭＳ Ｐゴシック" charset="0"/>
              </a:rPr>
              <a:t>Book (capital account)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Reg.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if property exchanged is 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non-identical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52855</TotalTime>
  <Words>2163</Words>
  <Application>Microsoft Macintosh PowerPoint</Application>
  <PresentationFormat>On-screen Show (4:3)</PresentationFormat>
  <Paragraphs>200</Paragraphs>
  <Slides>18</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NSimSun</vt:lpstr>
      <vt:lpstr>Arial</vt:lpstr>
      <vt:lpstr>Calibri</vt:lpstr>
      <vt:lpstr>Courier New</vt:lpstr>
      <vt:lpstr>Gill Sans</vt:lpstr>
      <vt:lpstr>Times New Roman</vt:lpstr>
      <vt:lpstr>Wingdings</vt:lpstr>
      <vt:lpstr>Wingdings 2</vt:lpstr>
      <vt:lpstr>CG Body - Standard</vt:lpstr>
      <vt:lpstr>Worksheet</vt:lpstr>
      <vt:lpstr>Partnership Taxation Partnership Formation and Contributions</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519</cp:revision>
  <cp:lastPrinted>2018-01-19T18:48:02Z</cp:lastPrinted>
  <dcterms:created xsi:type="dcterms:W3CDTF">2010-08-31T11:37:14Z</dcterms:created>
  <dcterms:modified xsi:type="dcterms:W3CDTF">2023-08-24T22:06:22Z</dcterms:modified>
</cp:coreProperties>
</file>