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5" r:id="rId2"/>
    <p:sldId id="266" r:id="rId3"/>
    <p:sldId id="264" r:id="rId4"/>
    <p:sldId id="267" r:id="rId5"/>
    <p:sldId id="270" r:id="rId6"/>
    <p:sldId id="269" r:id="rId7"/>
    <p:sldId id="271" r:id="rId8"/>
    <p:sldId id="272" r:id="rId9"/>
    <p:sldId id="262" r:id="rId10"/>
    <p:sldId id="283" r:id="rId11"/>
    <p:sldId id="279" r:id="rId12"/>
    <p:sldId id="280" r:id="rId13"/>
    <p:sldId id="263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017EA-8839-DB45-B737-EACDBEB43669}" v="37" dt="2021-04-25T17:14:41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6327" autoAdjust="0"/>
  </p:normalViewPr>
  <p:slideViewPr>
    <p:cSldViewPr snapToGrid="0" snapToObjects="1">
      <p:cViewPr varScale="1">
        <p:scale>
          <a:sx n="125" d="100"/>
          <a:sy n="125" d="100"/>
        </p:scale>
        <p:origin x="20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114F-5EFB-3946-9422-E1916AD8C85D}" type="datetimeFigureOut">
              <a:rPr lang="en-US" smtClean="0"/>
              <a:pPr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C238-BEAA-9F49-9A49-1141CC0F7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3802-0CF9-B44D-86E1-50B61BF406F2}" type="datetimeFigureOut">
              <a:rPr lang="en-US" smtClean="0"/>
              <a:pPr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7A13-1746-B741-942F-335FB93BA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003B6-1B5F-6342-A898-9DB4C9F78130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6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9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54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6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5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92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58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7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2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7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3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3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9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7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978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6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2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6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34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6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81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6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9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5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4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2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6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8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5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60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30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PSH_Liabilities_22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B8E9C-E2A0-3440-BDD2-5B4C6E6C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731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Partnership Liabilities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6A82-E2DF-824F-ACAB-8B377493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1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600926" cy="5812064"/>
          </a:xfrm>
        </p:spPr>
        <p:txBody>
          <a:bodyPr>
            <a:normAutofit fontScale="92500"/>
          </a:bodyPr>
          <a:lstStyle/>
          <a:p>
            <a:r>
              <a:rPr lang="en-US" dirty="0"/>
              <a:t>P’s basis in PSH:</a:t>
            </a:r>
          </a:p>
          <a:p>
            <a:pPr marL="511175" lvl="1" indent="-219075"/>
            <a:r>
              <a:rPr lang="en-US" dirty="0"/>
              <a:t>Section 704(d):  losses allowed only to the extent of a P’s basis in PSH interest</a:t>
            </a:r>
          </a:p>
          <a:p>
            <a:pPr marL="511175" lvl="1" indent="-219075"/>
            <a:r>
              <a:rPr lang="en-US" dirty="0"/>
              <a:t>Section 705(a):  adjustments to a P’s basis in a PSH for distributive share of income, gain, losses, and distributions</a:t>
            </a:r>
          </a:p>
          <a:p>
            <a:pPr marL="511175" lvl="1" indent="-219075"/>
            <a:r>
              <a:rPr lang="en-US" dirty="0"/>
              <a:t>Section 722:  Basis of PSH interest increased by money </a:t>
            </a:r>
            <a:r>
              <a:rPr lang="en-US" i="1" dirty="0"/>
              <a:t>and</a:t>
            </a:r>
            <a:r>
              <a:rPr lang="en-US" dirty="0"/>
              <a:t> basis of property transferred to PSH</a:t>
            </a:r>
          </a:p>
          <a:p>
            <a:pPr marL="511175" lvl="1" indent="-219075"/>
            <a:r>
              <a:rPr lang="en-US" dirty="0"/>
              <a:t>Section 731:  gain recognized to the extent money (including marketable securities) distributed in excess of P’s basis in PSH</a:t>
            </a:r>
          </a:p>
          <a:p>
            <a:pPr marL="511175" lvl="1" indent="-219075"/>
            <a:r>
              <a:rPr lang="en-US" dirty="0"/>
              <a:t>Section 733:  P’s basis in PSH decreased by money and basis of property distributed</a:t>
            </a:r>
          </a:p>
          <a:p>
            <a:pPr marL="511175" lvl="1" indent="-219075"/>
            <a:r>
              <a:rPr lang="en-US" dirty="0"/>
              <a:t>Section 752:  Basis of PSH interest and Debt</a:t>
            </a:r>
          </a:p>
          <a:p>
            <a:pPr marL="911225" lvl="2" indent="-219075"/>
            <a:r>
              <a:rPr lang="en-US" dirty="0"/>
              <a:t>Increase in share of PSH debt treated as contribution of money: basis</a:t>
            </a:r>
          </a:p>
          <a:p>
            <a:pPr marL="911225" lvl="2" indent="-219075"/>
            <a:r>
              <a:rPr lang="en-US" dirty="0"/>
              <a:t>Decrease in share of PSH liabilities treated as distribution of money: basis</a:t>
            </a:r>
            <a:endParaRPr lang="en-US" b="1" dirty="0"/>
          </a:p>
          <a:p>
            <a:pPr marL="511175" lvl="1" indent="-219075"/>
            <a:r>
              <a:rPr lang="en-US" dirty="0"/>
              <a:t>Section 1001: G/L  from sale or disposition of a PSH interest (Amount realized minus adjusted basis)</a:t>
            </a:r>
          </a:p>
          <a:p>
            <a:pPr marL="911225" lvl="2" indent="-219075"/>
            <a:r>
              <a:rPr lang="en-US" b="1" dirty="0"/>
              <a:t>Remember</a:t>
            </a:r>
            <a:r>
              <a:rPr lang="en-US" dirty="0"/>
              <a:t>:  Upon the sale of a PSH interest, a P’s amount realized </a:t>
            </a:r>
            <a:r>
              <a:rPr lang="en-US" i="1" dirty="0"/>
              <a:t>includes</a:t>
            </a:r>
            <a:r>
              <a:rPr lang="en-US" dirty="0"/>
              <a:t> its share of PSH debt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Outside Basis and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8FAFB69-2584-4C4D-AABB-7A2789D6637A}"/>
              </a:ext>
            </a:extLst>
          </p:cNvPr>
          <p:cNvSpPr/>
          <p:nvPr/>
        </p:nvSpPr>
        <p:spPr>
          <a:xfrm>
            <a:off x="8213725" y="4236244"/>
            <a:ext cx="73025" cy="207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7917482-4E63-9C44-B359-15F27E387A3E}"/>
              </a:ext>
            </a:extLst>
          </p:cNvPr>
          <p:cNvSpPr/>
          <p:nvPr/>
        </p:nvSpPr>
        <p:spPr>
          <a:xfrm>
            <a:off x="8613775" y="4579144"/>
            <a:ext cx="45719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 the case of a guarantee or similar arrangement, any payment obligation </a:t>
            </a:r>
            <a:r>
              <a:rPr lang="en-US" sz="2800" b="1" dirty="0"/>
              <a:t>other than </a:t>
            </a:r>
            <a:r>
              <a:rPr lang="en-US" sz="2800" dirty="0"/>
              <a:t>one in which the P would be liable to full amount of obligation if, and only to the extent that, any amount of the PSH liability is not satisfied. Reg. §1.752-2(b)(3)(ii)(C)(1)(</a:t>
            </a:r>
            <a:r>
              <a:rPr lang="en-US" sz="2800" i="1" dirty="0" err="1"/>
              <a:t>i</a:t>
            </a:r>
            <a:r>
              <a:rPr lang="en-US" sz="2800" dirty="0"/>
              <a:t>).</a:t>
            </a:r>
          </a:p>
          <a:p>
            <a:pPr lvl="1"/>
            <a:r>
              <a:rPr lang="en-US" sz="2400" dirty="0"/>
              <a:t>Note: Now also applies to capital contributions, DROs, and indemnities.  </a:t>
            </a:r>
            <a:r>
              <a:rPr lang="en-US" sz="2400" i="1" dirty="0"/>
              <a:t>Id.</a:t>
            </a:r>
            <a:endParaRPr lang="en-US" sz="2400" dirty="0"/>
          </a:p>
          <a:p>
            <a:pPr lvl="1"/>
            <a:r>
              <a:rPr lang="en-US" sz="2400" b="1" dirty="0"/>
              <a:t>Example:</a:t>
            </a:r>
            <a:r>
              <a:rPr lang="en-US" sz="2400" dirty="0"/>
              <a:t> LLC ABC borrows 1,000, and A guarantees up to 300 if any amount of the 1000 is not recovered and B guarantees 200 but only if lender recovers less than 200. Reg. §1.752-2(f)(10), Ex. 10.</a:t>
            </a:r>
          </a:p>
          <a:p>
            <a:r>
              <a:rPr lang="en-US" sz="2800" dirty="0"/>
              <a:t>Exceptions: A payment obligation is not a </a:t>
            </a:r>
            <a:r>
              <a:rPr lang="en-US" sz="2800" dirty="0" err="1"/>
              <a:t>BDPO</a:t>
            </a:r>
            <a:r>
              <a:rPr lang="en-US" sz="2800" dirty="0"/>
              <a:t> merely because:</a:t>
            </a:r>
          </a:p>
          <a:p>
            <a:pPr lvl="1"/>
            <a:r>
              <a:rPr lang="en-US" sz="2400" dirty="0"/>
              <a:t>There’s a maximum amount on the P’s payment obligation</a:t>
            </a:r>
          </a:p>
          <a:p>
            <a:pPr lvl="1"/>
            <a:r>
              <a:rPr lang="en-US" sz="2400" dirty="0"/>
              <a:t>A P’s payment obligation is stated as a fixed percentage of every dollar of the partnership liability to which the obligation relates. Reg. §1.752-2(b)(3)(ii)(C)(2).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752 Regs: Bottom Dollar Payment Obligations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 has a payment obligation, it’s assumed that the P will actually perform those obligations. Reg. §1.752-2(b)(6).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at the time the PSH must determine a P’s share of liabilities, there is not a “commercially reasonable expectation that the obligor will have the ability to make the payments, the payment obligation is disregarded. Reg. §1.752-2(k)(1). </a:t>
            </a:r>
          </a:p>
          <a:p>
            <a:endParaRPr lang="en-US" dirty="0"/>
          </a:p>
          <a:p>
            <a:r>
              <a:rPr lang="en-US" dirty="0"/>
              <a:t>Prior regulations focused on LLCs that were disregarded for tax purposes and limited an LLC’s payment obligation to its net value.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Reasonable Expectation of Payment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contributes 100k to LLC, a DRE, which LLC contributes to LP PSH in exchange for a GP interest.  </a:t>
            </a:r>
            <a:endParaRPr lang="en-US" dirty="0"/>
          </a:p>
          <a:p>
            <a:pPr eaLnBrk="1" hangingPunct="1"/>
            <a:r>
              <a:rPr lang="en-US" sz="2400" dirty="0"/>
              <a:t>C and D each contributes 100k for an LP interest.  </a:t>
            </a:r>
          </a:p>
          <a:p>
            <a:pPr eaLnBrk="1" hangingPunct="1"/>
            <a:r>
              <a:rPr lang="en-US" sz="2400" dirty="0"/>
              <a:t>The LP agreement provides that only LLC is required to make up any deficit in its CA.  </a:t>
            </a:r>
          </a:p>
          <a:p>
            <a:pPr eaLnBrk="1" hangingPunct="1"/>
            <a:r>
              <a:rPr lang="en-US" sz="2400" dirty="0"/>
              <a:t>LP borrows 300k to buy property for 600k.  </a:t>
            </a:r>
          </a:p>
          <a:p>
            <a:pPr eaLnBrk="1" hangingPunct="1"/>
            <a:r>
              <a:rPr lang="en-US" sz="2400" dirty="0"/>
              <a:t>The debt is secured by property and also a general obligation of LP PSH.  Reg. §1.752-2(k)(2), Ex. 1.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Disregarded Entities as Partners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2647638" y="4445212"/>
            <a:ext cx="1149019" cy="600472"/>
          </a:xfrm>
          <a:prstGeom prst="triangle">
            <a:avLst>
              <a:gd name="adj" fmla="val 486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LLC (GP)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3327991" y="5260777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LP PSH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327991" y="5045684"/>
            <a:ext cx="960912" cy="269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113341" y="4090813"/>
            <a:ext cx="849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 (LP)</a:t>
            </a:r>
            <a:endParaRPr lang="en-US" sz="1200" dirty="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281687" y="4090813"/>
            <a:ext cx="89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 (LP)</a:t>
            </a:r>
            <a:endParaRPr lang="en-US" sz="1400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318590" y="4505991"/>
            <a:ext cx="286474" cy="82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394791" y="4634821"/>
            <a:ext cx="763542" cy="664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27916" y="4417840"/>
            <a:ext cx="1168741" cy="6414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2726AE3-E8E5-EC44-8098-FA57989B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398" y="3905593"/>
            <a:ext cx="319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0506E5-5E7C-ED49-9522-54518362BF07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3212286" y="4274925"/>
            <a:ext cx="1" cy="142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3" grpId="0" animBg="1"/>
      <p:bldP spid="34824" grpId="0" animBg="1"/>
      <p:bldP spid="34826" grpId="0"/>
      <p:bldP spid="34827" grpId="0"/>
      <p:bldP spid="14" grpId="0" animBg="1"/>
      <p:bldP spid="15" grpId="0" animBg="1"/>
      <p:bldP spid="2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CD </a:t>
            </a:r>
            <a:r>
              <a:rPr lang="en-US" dirty="0" err="1"/>
              <a:t>PSH</a:t>
            </a:r>
            <a:r>
              <a:rPr lang="en-US" dirty="0"/>
              <a:t> is a 25% GP in </a:t>
            </a:r>
            <a:r>
              <a:rPr lang="en-US" dirty="0" err="1"/>
              <a:t>CDB</a:t>
            </a:r>
            <a:r>
              <a:rPr lang="en-US" dirty="0"/>
              <a:t> </a:t>
            </a:r>
            <a:r>
              <a:rPr lang="en-US" dirty="0" err="1"/>
              <a:t>PSH</a:t>
            </a:r>
            <a:r>
              <a:rPr lang="en-US" dirty="0"/>
              <a:t>, which has 10K in recourse debt. (Reg. §1.752-2(i))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Tiered Partnerships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3352800" y="2922144"/>
            <a:ext cx="1600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4572000" y="4827144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CDB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91000" y="3836544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930650" y="436994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25%</a:t>
            </a:r>
            <a:endParaRPr lang="en-US" sz="18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876800" y="231254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D</a:t>
            </a:r>
            <a:endParaRPr lang="en-US" sz="180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3048000" y="2388744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1800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3429000" y="276974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4343400" y="269354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P’s share of a </a:t>
            </a:r>
            <a:r>
              <a:rPr lang="en-US" sz="2800" dirty="0" err="1"/>
              <a:t>PSH’s</a:t>
            </a:r>
            <a:r>
              <a:rPr lang="en-US" sz="2800" dirty="0"/>
              <a:t> NR liabilities is the sum of :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PSH minimum gain;</a:t>
            </a:r>
          </a:p>
          <a:p>
            <a:pPr lvl="2"/>
            <a:r>
              <a:rPr lang="en-US" sz="2400" dirty="0"/>
              <a:t>P‘s share of PMG = Share of NRD + NR distributions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704(c) minimum gain</a:t>
            </a:r>
            <a:r>
              <a:rPr lang="en-US" sz="2400" dirty="0"/>
              <a:t>--amount of gain that would be allocated to a P under 704(c) if the PSH disposed of all PSH property subject to a NRL </a:t>
            </a:r>
            <a:r>
              <a:rPr lang="en-US" sz="2400" u="sng" dirty="0"/>
              <a:t>solely in satisfaction of the NRL</a:t>
            </a:r>
            <a:r>
              <a:rPr lang="en-US" sz="2400" dirty="0"/>
              <a:t>, </a:t>
            </a:r>
            <a:r>
              <a:rPr lang="en-US" sz="2400" i="1" dirty="0"/>
              <a:t>i.e.</a:t>
            </a:r>
            <a:r>
              <a:rPr lang="en-US" sz="2400" dirty="0"/>
              <a:t>, the excess of NRL over AB; and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excess nonrecourse liabilities </a:t>
            </a:r>
            <a:r>
              <a:rPr lang="en-US" sz="2400" dirty="0"/>
              <a:t>as determined in accordance with the P’s share of PSH profits. Reg. §1.752-3(a).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Allocation of NR Liabilities:  General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D017-2974-B244-AD27-C45F8F38D48B}"/>
              </a:ext>
            </a:extLst>
          </p:cNvPr>
          <p:cNvSpPr/>
          <p:nvPr/>
        </p:nvSpPr>
        <p:spPr>
          <a:xfrm>
            <a:off x="3210870" y="5505777"/>
            <a:ext cx="2233649" cy="47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Excess NRLs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23AC-80F9-F34B-B8A4-1C41178BD052}"/>
              </a:ext>
            </a:extLst>
          </p:cNvPr>
          <p:cNvSpPr/>
          <p:nvPr/>
        </p:nvSpPr>
        <p:spPr>
          <a:xfrm>
            <a:off x="3210870" y="4989054"/>
            <a:ext cx="2233649" cy="474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704(c) 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808CE-CBCE-6047-99E3-2052A7914848}"/>
              </a:ext>
            </a:extLst>
          </p:cNvPr>
          <p:cNvSpPr/>
          <p:nvPr/>
        </p:nvSpPr>
        <p:spPr>
          <a:xfrm>
            <a:off x="3210870" y="4551060"/>
            <a:ext cx="2233649" cy="47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PSH MG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0AF6C3F-D701-634F-B82C-8BE99F68BAFC}"/>
              </a:ext>
            </a:extLst>
          </p:cNvPr>
          <p:cNvSpPr/>
          <p:nvPr/>
        </p:nvSpPr>
        <p:spPr>
          <a:xfrm>
            <a:off x="5623921" y="4551061"/>
            <a:ext cx="127725" cy="142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P is allocated his share of PMG (share of NR deductions </a:t>
            </a:r>
            <a:r>
              <a:rPr lang="en-US" sz="2800" i="1" dirty="0"/>
              <a:t>and</a:t>
            </a:r>
            <a:r>
              <a:rPr lang="en-US" sz="2800" dirty="0"/>
              <a:t> NR distributions), this rule ensures that:</a:t>
            </a:r>
          </a:p>
          <a:p>
            <a:pPr lvl="1"/>
            <a:r>
              <a:rPr lang="en-US" sz="2400" dirty="0"/>
              <a:t>P will have sufficient basis to use NR deductions under 704(d); and</a:t>
            </a:r>
          </a:p>
          <a:p>
            <a:pPr lvl="1"/>
            <a:r>
              <a:rPr lang="en-US" sz="2400" dirty="0"/>
              <a:t>NR distributions will </a:t>
            </a:r>
            <a:r>
              <a:rPr lang="en-US" sz="2400" i="1" dirty="0"/>
              <a:t>not</a:t>
            </a:r>
            <a:r>
              <a:rPr lang="en-US" sz="2400" dirty="0"/>
              <a:t> trigger gain under 731(a)(1)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 Tier 1—P’s Share of PMG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06832"/>
              </p:ext>
            </p:extLst>
          </p:nvPr>
        </p:nvGraphicFramePr>
        <p:xfrm>
          <a:off x="1235075" y="3439432"/>
          <a:ext cx="667385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940118" imgH="1460446" progId="Excel.Sheet.8">
                  <p:embed/>
                </p:oleObj>
              </mc:Choice>
              <mc:Fallback>
                <p:oleObj name="Worksheet" r:id="rId3" imgW="4940118" imgH="1460446" progId="Excel.Sheet.8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39432"/>
                        <a:ext cx="667385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and C form an equal PSH.  A and B contribute 100 each, and C contributes property (FMV = 1000; AB = 300) subject to a NRL of 900.</a:t>
            </a:r>
          </a:p>
          <a:p>
            <a:r>
              <a:rPr lang="en-US" dirty="0"/>
              <a:t>C’s share of the NRL is at least 600 because that is the gain that C would recognize under 704(c) if the property were disposed of for the amount of the </a:t>
            </a:r>
            <a:r>
              <a:rPr lang="en-US" dirty="0" err="1"/>
              <a:t>NRL</a:t>
            </a:r>
            <a:r>
              <a:rPr lang="en-US" dirty="0"/>
              <a:t> (900 </a:t>
            </a:r>
            <a:r>
              <a:rPr lang="en-US" dirty="0" err="1"/>
              <a:t>NRL</a:t>
            </a:r>
            <a:r>
              <a:rPr lang="en-US" dirty="0"/>
              <a:t> – 300 AB).</a:t>
            </a:r>
          </a:p>
          <a:p>
            <a:r>
              <a:rPr lang="en-US" dirty="0"/>
              <a:t>If C were not allocated at least 600 of the NRL, it would recognize gain on the contribution.  Why?</a:t>
            </a:r>
          </a:p>
          <a:p>
            <a:pPr lvl="1"/>
            <a:r>
              <a:rPr lang="en-US" dirty="0"/>
              <a:t>Basis of </a:t>
            </a:r>
            <a:r>
              <a:rPr lang="en-US" dirty="0" err="1"/>
              <a:t>PSH</a:t>
            </a:r>
            <a:r>
              <a:rPr lang="en-US" dirty="0"/>
              <a:t> Interest: 300 (AB of prop) </a:t>
            </a:r>
            <a:r>
              <a:rPr lang="en-US" b="1" dirty="0"/>
              <a:t>minus</a:t>
            </a:r>
            <a:r>
              <a:rPr lang="en-US" dirty="0"/>
              <a:t> 900 (debt assumed by </a:t>
            </a:r>
            <a:r>
              <a:rPr lang="en-US" dirty="0" err="1"/>
              <a:t>PSH</a:t>
            </a:r>
            <a:r>
              <a:rPr lang="en-US" dirty="0"/>
              <a:t>) </a:t>
            </a:r>
            <a:r>
              <a:rPr lang="en-US" b="1" dirty="0"/>
              <a:t>plus</a:t>
            </a:r>
            <a:r>
              <a:rPr lang="en-US" dirty="0"/>
              <a:t> 600 (share of 704</a:t>
            </a:r>
            <a:r>
              <a:rPr lang="de-DE" dirty="0"/>
              <a:t>(c) MG) = 0</a:t>
            </a:r>
            <a:endParaRPr lang="en-US" dirty="0"/>
          </a:p>
          <a:p>
            <a:r>
              <a:rPr lang="en-US" i="1" dirty="0"/>
              <a:t>Note</a:t>
            </a:r>
            <a:r>
              <a:rPr lang="en-US" dirty="0"/>
              <a:t>:  There is </a:t>
            </a:r>
            <a:r>
              <a:rPr lang="en-US" b="1" dirty="0"/>
              <a:t>no</a:t>
            </a:r>
            <a:r>
              <a:rPr lang="en-US" dirty="0"/>
              <a:t> PMG upon formation because book values (instead of tax basis) are used for determining whether there is any PMG.  Reg. §1.704-2(</a:t>
            </a:r>
            <a:r>
              <a:rPr lang="en-US" u="sng" dirty="0"/>
              <a:t>d</a:t>
            </a:r>
            <a:r>
              <a:rPr lang="en-US" dirty="0"/>
              <a:t>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NR Liabilities: Tier 2—P’s Share of 704(c) Minimum 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Excess NRL:  3 Options</a:t>
            </a:r>
          </a:p>
          <a:p>
            <a:pPr marL="622300" lvl="1" indent="-336550"/>
            <a:r>
              <a:rPr lang="en-US" sz="2400" dirty="0"/>
              <a:t>[1] Allocated in accordance with the P’s share of PSH </a:t>
            </a:r>
            <a:r>
              <a:rPr lang="en-US" sz="2400" i="1" dirty="0"/>
              <a:t>profits</a:t>
            </a:r>
          </a:p>
          <a:p>
            <a:pPr marL="1022350" lvl="2" indent="-336550"/>
            <a:r>
              <a:rPr lang="en-US" sz="2400" dirty="0"/>
              <a:t>The PSH agreement can specify the P’s interest in PSH profits but must be reasonably consistent with allocation of some other </a:t>
            </a:r>
            <a:r>
              <a:rPr lang="en-US" sz="2400" b="1" u="sng" dirty="0"/>
              <a:t>significant item</a:t>
            </a:r>
            <a:r>
              <a:rPr lang="en-US" sz="2400" b="1" dirty="0"/>
              <a:t> </a:t>
            </a:r>
            <a:r>
              <a:rPr lang="en-US" sz="2400" dirty="0"/>
              <a:t>of PSH income or gain (</a:t>
            </a:r>
            <a:r>
              <a:rPr lang="en-US" sz="2400" b="1" dirty="0"/>
              <a:t>significant item method</a:t>
            </a:r>
            <a:r>
              <a:rPr lang="en-US" sz="2400" dirty="0"/>
              <a:t>).</a:t>
            </a:r>
          </a:p>
          <a:p>
            <a:pPr marL="622300" lvl="1" indent="-336550"/>
            <a:r>
              <a:rPr lang="en-US" sz="2400" dirty="0"/>
              <a:t>[2] Allocated in the same way </a:t>
            </a:r>
            <a:r>
              <a:rPr lang="en-US" sz="2400" b="1" dirty="0"/>
              <a:t>NR deductions </a:t>
            </a:r>
            <a:r>
              <a:rPr lang="en-US" sz="2400" dirty="0"/>
              <a:t>are allocated </a:t>
            </a:r>
            <a:r>
              <a:rPr lang="en-US" sz="2400" b="1" dirty="0"/>
              <a:t>(alternate method).</a:t>
            </a:r>
          </a:p>
          <a:p>
            <a:pPr marL="622300" lvl="1" indent="-336550"/>
            <a:r>
              <a:rPr lang="en-US" sz="2400" dirty="0"/>
              <a:t>[3] In the case of </a:t>
            </a:r>
            <a:r>
              <a:rPr lang="en-US" sz="2400" b="1" dirty="0"/>
              <a:t>contributed property</a:t>
            </a:r>
            <a:r>
              <a:rPr lang="en-US" sz="2400" dirty="0"/>
              <a:t>, allocated </a:t>
            </a:r>
            <a:r>
              <a:rPr lang="en-US" sz="2400" b="1" dirty="0"/>
              <a:t>first to a contributing P </a:t>
            </a:r>
            <a:r>
              <a:rPr lang="en-US" sz="2400" dirty="0"/>
              <a:t>up the amount of BIG allocable to the P under </a:t>
            </a:r>
            <a:r>
              <a:rPr lang="en-US" sz="2400" b="1" dirty="0"/>
              <a:t>704(c) </a:t>
            </a:r>
            <a:r>
              <a:rPr lang="en-US" sz="2400" dirty="0"/>
              <a:t>in excess of any 704(c) minimum gain allocated above </a:t>
            </a:r>
            <a:r>
              <a:rPr lang="en-US" sz="2400" b="1" dirty="0"/>
              <a:t>(additional method)</a:t>
            </a:r>
            <a:r>
              <a:rPr lang="en-US" sz="2400" dirty="0"/>
              <a:t>.  Reg. §1.752-3(a)(3).</a:t>
            </a:r>
          </a:p>
          <a:p>
            <a:pPr marL="1022350" lvl="2" indent="-336550"/>
            <a:r>
              <a:rPr lang="en-US" sz="2400" dirty="0"/>
              <a:t>If the entire excess NRL is </a:t>
            </a:r>
            <a:r>
              <a:rPr lang="en-US" sz="2400" i="1" dirty="0"/>
              <a:t>not</a:t>
            </a:r>
            <a:r>
              <a:rPr lang="en-US" sz="2400" dirty="0"/>
              <a:t> allocated under this alternative, the balance must be allocated under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alternatives.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Tier 3—Excess NRL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Ps share NR deductions in a different proportion than profits, and the PSH allocates the excess NRL based on </a:t>
            </a:r>
            <a:r>
              <a:rPr lang="en-US" sz="2400" i="1" dirty="0"/>
              <a:t>profit shares</a:t>
            </a:r>
            <a:r>
              <a:rPr lang="en-US" sz="2400" dirty="0"/>
              <a:t>, the PSH will need to recalculate shares of NRL (and outside basis) each year.  Why?</a:t>
            </a:r>
          </a:p>
          <a:p>
            <a:pPr lvl="1"/>
            <a:r>
              <a:rPr lang="en-US" sz="2000" dirty="0"/>
              <a:t>G and L contribute 60 and 40 to GL </a:t>
            </a:r>
            <a:r>
              <a:rPr lang="en-US" sz="2000" dirty="0" err="1"/>
              <a:t>PSH</a:t>
            </a:r>
            <a:r>
              <a:rPr lang="en-US" sz="2000" dirty="0"/>
              <a:t>, which borrows NR 900 to buy a building.  Profits and losses are split 60-40, except for </a:t>
            </a:r>
            <a:r>
              <a:rPr lang="en-US" sz="2000" dirty="0" err="1"/>
              <a:t>NRD</a:t>
            </a:r>
            <a:r>
              <a:rPr lang="en-US" sz="2000" dirty="0"/>
              <a:t>, which are split 50-50.  Excess </a:t>
            </a:r>
            <a:r>
              <a:rPr lang="en-US" sz="2000" dirty="0" err="1"/>
              <a:t>NRLs</a:t>
            </a:r>
            <a:r>
              <a:rPr lang="en-US" sz="2000" dirty="0"/>
              <a:t> are shared 50-50.  For Y1-Y2, losses equal gains except for depreciation of 100/yr.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98163"/>
              </p:ext>
            </p:extLst>
          </p:nvPr>
        </p:nvGraphicFramePr>
        <p:xfrm>
          <a:off x="554272" y="3439432"/>
          <a:ext cx="8589728" cy="28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5500" imgH="2298700" progId="Excel.Sheet.12">
                  <p:embed/>
                </p:oleObj>
              </mc:Choice>
              <mc:Fallback>
                <p:oleObj name="Worksheet" r:id="rId2" imgW="7175500" imgH="22987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272" y="3439432"/>
                        <a:ext cx="8589728" cy="284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X and Y form XY PSH, a 50-50 PSH.  X contributes depreciable property subject to NRL of 6K, an AB of 4k, and a FMV of 10K.  Y contributes 4K.  How is the NRL allocated between X &amp; Y.</a:t>
            </a:r>
          </a:p>
          <a:p>
            <a:pPr marL="396875" lvl="1" indent="-171450"/>
            <a:r>
              <a:rPr lang="en-US" sz="2200" b="1" dirty="0"/>
              <a:t>Tier 1 (Share of PSH MG):  </a:t>
            </a:r>
            <a:r>
              <a:rPr lang="en-US" sz="2200" dirty="0"/>
              <a:t>No PSH MG because liability is not in excess of </a:t>
            </a:r>
            <a:r>
              <a:rPr lang="en-US" sz="2200" i="1" dirty="0"/>
              <a:t>book AB</a:t>
            </a:r>
            <a:r>
              <a:rPr lang="en-US" sz="2200" dirty="0"/>
              <a:t>.  Book AB is used instead of Tax AB if book is different than tax. Reg. 1.704-2(d)(3).  Because book (10k) exceeds the NRL (6k), there is no PSH MG.</a:t>
            </a:r>
          </a:p>
          <a:p>
            <a:pPr marL="460375" lvl="1" indent="-171450"/>
            <a:r>
              <a:rPr lang="en-US" sz="2200" b="1" dirty="0"/>
              <a:t>Tier 2 (704(c) minimum gain): </a:t>
            </a:r>
            <a:r>
              <a:rPr lang="en-US" sz="2200" dirty="0"/>
              <a:t>704(c) MG = 2k (6k-4k), but note that a sale for 6k would result in book loss of 4k (10k-6k).  Thus there would be a tax gain and book loss.</a:t>
            </a:r>
          </a:p>
          <a:p>
            <a:pPr marL="685800" lvl="2" indent="-225425"/>
            <a:r>
              <a:rPr lang="en-US" sz="1700" b="1" dirty="0"/>
              <a:t>XY uses </a:t>
            </a:r>
            <a:r>
              <a:rPr lang="en-US" sz="1700" b="1" i="1" dirty="0"/>
              <a:t>traditional method</a:t>
            </a:r>
            <a:r>
              <a:rPr lang="en-US" sz="1700" dirty="0"/>
              <a:t>:  All taxable gain in hypothetical sale allocated to contributing (X) and 2k of NRL allocated to X.</a:t>
            </a:r>
          </a:p>
          <a:p>
            <a:pPr marL="739775" lvl="2" indent="-279400"/>
            <a:r>
              <a:rPr lang="en-US" sz="1700" b="1" dirty="0"/>
              <a:t>XY uses </a:t>
            </a:r>
            <a:r>
              <a:rPr lang="en-US" sz="1700" b="1" i="1" dirty="0"/>
              <a:t>remedial method</a:t>
            </a:r>
            <a:r>
              <a:rPr lang="en-US" sz="1700" dirty="0"/>
              <a:t>: Y would be allocated </a:t>
            </a:r>
            <a:r>
              <a:rPr lang="en-US" sz="1700" i="1" dirty="0"/>
              <a:t>taxable loss</a:t>
            </a:r>
            <a:r>
              <a:rPr lang="en-US" sz="1700" dirty="0"/>
              <a:t> of 2k (to match his share of book loss).  X would be allocated a total taxable gain of 4k, so 4k of NRL allocated to X.</a:t>
            </a:r>
          </a:p>
          <a:p>
            <a:pPr marL="738188" lvl="2" indent="-223838"/>
            <a:r>
              <a:rPr lang="en-US" sz="1700" b="1" dirty="0"/>
              <a:t>XY uses </a:t>
            </a:r>
            <a:r>
              <a:rPr lang="en-US" sz="1700" b="1" i="1" dirty="0"/>
              <a:t>traditional plus curative</a:t>
            </a:r>
            <a:r>
              <a:rPr lang="en-US" sz="1700" dirty="0"/>
              <a:t>:  RR clarifies that in hypothetical sale of property there is no other item of G/L to curative book/tax disparity.  Same result as traditional.</a:t>
            </a:r>
          </a:p>
          <a:p>
            <a:pPr marL="514350" lvl="1" indent="-225425"/>
            <a:r>
              <a:rPr lang="en-US" sz="2200" b="1" dirty="0"/>
              <a:t>Tier 3 (Excess NRL):  </a:t>
            </a:r>
            <a:endParaRPr lang="en-US" sz="2200" dirty="0"/>
          </a:p>
          <a:p>
            <a:pPr marL="914400" lvl="2" indent="-225425"/>
            <a:r>
              <a:rPr lang="en-US" sz="1700" b="1" dirty="0"/>
              <a:t>Share of Profits:  </a:t>
            </a:r>
            <a:r>
              <a:rPr lang="en-US" sz="1700" dirty="0"/>
              <a:t>50-50, but must take into account 704(c) gain; if PSH expects book gains, can’t allocate all excess NRL to X.  </a:t>
            </a:r>
          </a:p>
          <a:p>
            <a:pPr marL="914400" lvl="2" indent="-225425"/>
            <a:r>
              <a:rPr lang="en-US" sz="1700" b="1" dirty="0"/>
              <a:t>If PSH agreement specifies interest in PSH profits, </a:t>
            </a:r>
            <a:r>
              <a:rPr lang="en-US" sz="1700" dirty="0"/>
              <a:t>704(c) aren’t taken into account b/c allocation under 704(c) don’t have SEE.</a:t>
            </a:r>
          </a:p>
          <a:p>
            <a:pPr marL="914400" lvl="2" indent="-225425"/>
            <a:r>
              <a:rPr lang="en-US" sz="1700" b="1" dirty="0"/>
              <a:t>Deduction attributable to excess NRL:  </a:t>
            </a:r>
            <a:r>
              <a:rPr lang="en-US" sz="1700" dirty="0"/>
              <a:t>X &amp; Y will be entitled to 5k each of book depreciation.  B/c tax depreciation is only 4k, all 4k must be allocated to Y (non-contributing).  Thus all excess NRL must be allocated to Y.</a:t>
            </a:r>
            <a:r>
              <a:rPr lang="en-US" sz="1700" b="1" dirty="0"/>
              <a:t> </a:t>
            </a:r>
          </a:p>
          <a:p>
            <a:pPr lvl="2"/>
            <a:endParaRPr lang="en-US" sz="1600" b="1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Rev. Rul. 95-14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</p:spTree>
    <p:extLst>
      <p:ext uri="{BB962C8B-B14F-4D97-AF65-F5344CB8AC3E}">
        <p14:creationId xmlns:p14="http://schemas.microsoft.com/office/powerpoint/2010/main" val="247095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1.752-1):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§1.752-1 Liabilities </a:t>
            </a:r>
            <a:r>
              <a:rPr lang="en-US" sz="2100" dirty="0"/>
              <a:t>(mortgage, unsecured loan)</a:t>
            </a:r>
          </a:p>
          <a:p>
            <a:pPr marL="977900" lvl="2" indent="-260350">
              <a:lnSpc>
                <a:spcPct val="90000"/>
              </a:lnSpc>
            </a:pPr>
            <a:r>
              <a:rPr lang="en-US" sz="1800" dirty="0"/>
              <a:t>Creates or increases basis directly (purchase money mortgage) or indirectly (second mortgage or unsecured loan)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an immediate deduction (accrued but unpaid expenses of accrual basis PSH)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expense that is not deductible or </a:t>
            </a:r>
            <a:r>
              <a:rPr lang="en-US" sz="1800" dirty="0" err="1"/>
              <a:t>capitalizable</a:t>
            </a:r>
            <a:r>
              <a:rPr lang="en-US" sz="1800" dirty="0"/>
              <a:t>  (-1(a)(4))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§1.752-7 Liabilities (environmental liabilities, financial product liabilities, tort obligations)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1.752-2):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Portion of liability for which P (or related person) bears </a:t>
            </a:r>
            <a:r>
              <a:rPr lang="en-US" sz="2000" i="1" dirty="0"/>
              <a:t>Economic Risk of Loss </a:t>
            </a:r>
            <a:r>
              <a:rPr lang="en-US" sz="2000" dirty="0"/>
              <a:t>(-1(a)(1))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in the same way the Ps share </a:t>
            </a:r>
            <a:r>
              <a:rPr lang="en-US" sz="2000" i="1" dirty="0" err="1"/>
              <a:t>EROL</a:t>
            </a:r>
            <a:r>
              <a:rPr lang="en-US" sz="2000" i="1" dirty="0"/>
              <a:t>, </a:t>
            </a:r>
            <a:r>
              <a:rPr lang="en-US" sz="2000" dirty="0"/>
              <a:t>which is determined under the 704(b) allocation rules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400" b="1" i="1" dirty="0"/>
              <a:t>Nonrecourse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1.752-3): 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No P (or related person) bears the EROL </a:t>
            </a:r>
            <a:r>
              <a:rPr lang="en-US" sz="2000" dirty="0"/>
              <a:t>associated with a liability (-1(A)(2))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Generally shared based on each P’s interest in the PSH (in a manner consistent with the allocation of nonrecourse deductions)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EROL</a:t>
            </a:r>
            <a:r>
              <a:rPr lang="en-US" sz="2400" dirty="0"/>
              <a:t>:  If PSH “constructively liquidated” P would be obligated to make a payment to any person (or a contribution to the </a:t>
            </a:r>
            <a:r>
              <a:rPr lang="en-US" sz="2400" dirty="0" err="1"/>
              <a:t>PSH</a:t>
            </a:r>
            <a:r>
              <a:rPr lang="en-US" sz="2400" dirty="0"/>
              <a:t>)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u="sng" dirty="0"/>
              <a:t>All</a:t>
            </a:r>
            <a:r>
              <a:rPr lang="en-US" sz="2400" dirty="0"/>
              <a:t> statutory </a:t>
            </a:r>
            <a:r>
              <a:rPr lang="en-US" sz="2400" u="sng" dirty="0"/>
              <a:t>and</a:t>
            </a:r>
            <a:r>
              <a:rPr lang="en-US" sz="2400" dirty="0"/>
              <a:t> contractual obligations taken into account, </a:t>
            </a:r>
            <a:r>
              <a:rPr lang="en-US" sz="2400" i="1" dirty="0"/>
              <a:t>e.g.,</a:t>
            </a:r>
            <a:r>
              <a:rPr lang="en-US" sz="2400" dirty="0"/>
              <a:t> guarantees, indemnifications, PSH agreements, state law PSH obligations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Exception for a </a:t>
            </a:r>
            <a:r>
              <a:rPr lang="en-US" sz="2400" i="1" dirty="0"/>
              <a:t>commercial lender </a:t>
            </a:r>
            <a:r>
              <a:rPr lang="en-US" sz="2400" dirty="0"/>
              <a:t>holding 10% or less of PSH that lends on a NR basis to PSH. Reg. §1.752-2(d)(2).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Constructive liquidation</a:t>
            </a:r>
            <a:r>
              <a:rPr lang="en-US" sz="2400" i="1" dirty="0"/>
              <a:t>:</a:t>
            </a:r>
            <a:endParaRPr lang="en-US" sz="2400" dirty="0"/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liabilities due and payable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</a:t>
            </a:r>
            <a:r>
              <a:rPr lang="en-US" sz="2400" i="1" dirty="0"/>
              <a:t>, </a:t>
            </a:r>
            <a:r>
              <a:rPr lang="en-US" sz="2400" b="1" i="1" dirty="0"/>
              <a:t>including cash</a:t>
            </a:r>
            <a:r>
              <a:rPr lang="en-US" sz="2400" dirty="0"/>
              <a:t>, become worthless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Property contributed to secure a PSH liability is </a:t>
            </a:r>
            <a:r>
              <a:rPr lang="en-US" sz="1800" i="1" dirty="0"/>
              <a:t>not</a:t>
            </a:r>
            <a:r>
              <a:rPr lang="en-US" sz="1800" dirty="0"/>
              <a:t> treated as worthless. [-(b)(1)(ii)]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 sold in </a:t>
            </a:r>
            <a:r>
              <a:rPr lang="en-US" sz="2400" i="1" dirty="0"/>
              <a:t>taxable </a:t>
            </a:r>
            <a:r>
              <a:rPr lang="en-US" sz="2400" dirty="0"/>
              <a:t>transaction for no $ (AR = 0)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Except PSH is treated as realizing all liabilities for which creditor’s right is limited solely to assets of </a:t>
            </a:r>
            <a:r>
              <a:rPr lang="en-US" sz="1800" dirty="0" err="1"/>
              <a:t>PSH</a:t>
            </a:r>
            <a:r>
              <a:rPr lang="en-US" sz="1800" dirty="0"/>
              <a:t> [-(b)(1)(iii)]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allocates all items of G/L and adjusts CAs accordingly (if NR liabilities, there could be gains, </a:t>
            </a:r>
            <a:r>
              <a:rPr lang="en-US" sz="2400" i="1" dirty="0"/>
              <a:t>i.e.</a:t>
            </a:r>
            <a:r>
              <a:rPr lang="en-US" sz="2400" dirty="0"/>
              <a:t>, in the case where the debt is greater than the AB of the property), and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liquidates. (Reg. §1.752-2(b)(1)(</a:t>
            </a:r>
            <a:r>
              <a:rPr lang="en-US" sz="2400" dirty="0" err="1"/>
              <a:t>i</a:t>
            </a:r>
            <a:r>
              <a:rPr lang="en-US" sz="2400" dirty="0"/>
              <a:t>)-(iv), -3)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PSH</a:t>
            </a:r>
            <a:r>
              <a:rPr lang="en-US" b="1" dirty="0"/>
              <a:t> Recourse Liabilities:  Economic Risk of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7466-22DE-554F-AEE2-6C69CF2D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436336"/>
            <a:ext cx="8458200" cy="5812064"/>
          </a:xfrm>
        </p:spPr>
        <p:txBody>
          <a:bodyPr/>
          <a:lstStyle/>
          <a:p>
            <a:r>
              <a:rPr lang="en-US" dirty="0"/>
              <a:t>A and B form AB (GPSH), and each contributes 500 in cash and agrees to share G/L 50-50.  AB borrows 1,000 on a recourse basis to buy a building for 2,000.  The debt is secured by the building and is a general obligation of AB.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115391"/>
            <a:ext cx="8532191" cy="52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5219"/>
              </p:ext>
            </p:extLst>
          </p:nvPr>
        </p:nvGraphicFramePr>
        <p:xfrm>
          <a:off x="2032026" y="2125168"/>
          <a:ext cx="4902566" cy="170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26" y="2125168"/>
                        <a:ext cx="4902566" cy="1703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01712"/>
              </p:ext>
            </p:extLst>
          </p:nvPr>
        </p:nvGraphicFramePr>
        <p:xfrm>
          <a:off x="1647953" y="4517190"/>
          <a:ext cx="5848093" cy="12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10667" imgH="1155700" progId="Excel.Sheet.8">
                  <p:embed/>
                </p:oleObj>
              </mc:Choice>
              <mc:Fallback>
                <p:oleObj name="Worksheet" r:id="rId4" imgW="4910667" imgH="1155700" progId="Excel.Sheet.8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53" y="4517190"/>
                        <a:ext cx="5848093" cy="1254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81B1C-B025-784D-8213-9F086AAE274B}"/>
              </a:ext>
            </a:extLst>
          </p:cNvPr>
          <p:cNvCxnSpPr>
            <a:cxnSpLocks/>
          </p:cNvCxnSpPr>
          <p:nvPr/>
        </p:nvCxnSpPr>
        <p:spPr>
          <a:xfrm>
            <a:off x="384048" y="4150759"/>
            <a:ext cx="853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A contributes 1,000, B contributes 0, and they agree to share G/L 50-50.  </a:t>
            </a:r>
          </a:p>
          <a:p>
            <a:pPr eaLnBrk="1" hangingPunct="1"/>
            <a:endParaRPr lang="en-US" sz="2400" dirty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PSH Liabilities:  Example 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A74831-FF9B-C444-8982-F3F90D95C66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51058"/>
              </p:ext>
            </p:extLst>
          </p:nvPr>
        </p:nvGraphicFramePr>
        <p:xfrm>
          <a:off x="1219199" y="1844211"/>
          <a:ext cx="6378575" cy="191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19321" imgH="1619315" progId="Excel.Sheet.8">
                  <p:embed/>
                </p:oleObj>
              </mc:Choice>
              <mc:Fallback>
                <p:oleObj name="Worksheet" r:id="rId3" imgW="3419321" imgH="1619315" progId="Excel.Shee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844211"/>
                        <a:ext cx="6378575" cy="191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84463"/>
              </p:ext>
            </p:extLst>
          </p:nvPr>
        </p:nvGraphicFramePr>
        <p:xfrm>
          <a:off x="1322387" y="4634948"/>
          <a:ext cx="617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57599" imgH="1161920" progId="Excel.Sheet.8">
                  <p:embed/>
                </p:oleObj>
              </mc:Choice>
              <mc:Fallback>
                <p:oleObj name="Worksheet" r:id="rId5" imgW="3257599" imgH="1161920" progId="Excel.Sheet.8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7" y="4634948"/>
                        <a:ext cx="617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7B1B6-9A00-EF45-9AE0-624BD158A3C6}"/>
              </a:ext>
            </a:extLst>
          </p:cNvPr>
          <p:cNvCxnSpPr/>
          <p:nvPr/>
        </p:nvCxnSpPr>
        <p:spPr>
          <a:xfrm>
            <a:off x="384048" y="4202130"/>
            <a:ext cx="8544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facts as Example 1, except that A and B share G/L 70-30.</a:t>
            </a:r>
            <a:r>
              <a:rPr lang="en-US" sz="24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97028"/>
              </p:ext>
            </p:extLst>
          </p:nvPr>
        </p:nvGraphicFramePr>
        <p:xfrm>
          <a:off x="1425362" y="1808392"/>
          <a:ext cx="5801710" cy="155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1808392"/>
                        <a:ext cx="5801710" cy="1557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47537"/>
              </p:ext>
            </p:extLst>
          </p:nvPr>
        </p:nvGraphicFramePr>
        <p:xfrm>
          <a:off x="1425362" y="4641044"/>
          <a:ext cx="56886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49700" imgH="931333" progId="Excel.Sheet.8">
                  <p:embed/>
                </p:oleObj>
              </mc:Choice>
              <mc:Fallback>
                <p:oleObj name="Worksheet" r:id="rId4" imgW="3949700" imgH="931333" progId="Excel.Sheet.8">
                  <p:embed/>
                  <p:pic>
                    <p:nvPicPr>
                      <p:cNvPr id="348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4641044"/>
                        <a:ext cx="56886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BAA8B-862C-1141-96A7-3222E183D578}"/>
              </a:ext>
            </a:extLst>
          </p:cNvPr>
          <p:cNvCxnSpPr/>
          <p:nvPr/>
        </p:nvCxnSpPr>
        <p:spPr>
          <a:xfrm>
            <a:off x="384048" y="4017196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[4] Same as Example 1, except the PSH does not contain a DRO.</a:t>
            </a:r>
          </a:p>
          <a:p>
            <a:endParaRPr lang="en-US" dirty="0"/>
          </a:p>
          <a:p>
            <a:r>
              <a:rPr lang="en-US" dirty="0"/>
              <a:t>[5] Assume the mortgage is fully recourse, and A personally guarantees the AB obligation.</a:t>
            </a:r>
          </a:p>
          <a:p>
            <a:pPr lvl="1"/>
            <a:r>
              <a:rPr lang="en-US" dirty="0"/>
              <a:t>Satisfaction presumption: all Ps &amp; related persons who have obligations to make payments actually perform those obligations. Reg. §1.752-2(b)(6) </a:t>
            </a:r>
          </a:p>
          <a:p>
            <a:endParaRPr lang="en-US" dirty="0"/>
          </a:p>
          <a:p>
            <a:r>
              <a:rPr lang="en-US" dirty="0"/>
              <a:t>[6] Assume the mortgage is nonrecourse, and there are no side agreements.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</a:t>
            </a:r>
            <a:r>
              <a:rPr lang="en-US" b="1" dirty="0" err="1"/>
              <a:t>Exs</a:t>
            </a:r>
            <a:r>
              <a:rPr lang="en-US" b="1" dirty="0"/>
              <a:t>. 4, </a:t>
            </a:r>
            <a:r>
              <a:rPr lang="en-US" dirty="0"/>
              <a:t>5</a:t>
            </a:r>
            <a:r>
              <a:rPr lang="en-US" b="1" dirty="0"/>
              <a:t>, &amp;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the mortgage is nonrecourse and is personally guaranteed by A (partner non-recourse liability)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Ex. 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89032"/>
              </p:ext>
            </p:extLst>
          </p:nvPr>
        </p:nvGraphicFramePr>
        <p:xfrm>
          <a:off x="1055687" y="2102776"/>
          <a:ext cx="70326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379633" imgH="2053167" progId="Excel.Sheet.8">
                  <p:embed/>
                </p:oleObj>
              </mc:Choice>
              <mc:Fallback>
                <p:oleObj name="Worksheet" r:id="rId3" imgW="6379633" imgH="2053167" progId="Excel.Shee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2102776"/>
                        <a:ext cx="7032625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13000"/>
              </p:ext>
            </p:extLst>
          </p:nvPr>
        </p:nvGraphicFramePr>
        <p:xfrm>
          <a:off x="1997764" y="5009321"/>
          <a:ext cx="5800519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27500" imgH="931333" progId="Excel.Sheet.8">
                  <p:embed/>
                </p:oleObj>
              </mc:Choice>
              <mc:Fallback>
                <p:oleObj name="Worksheet" r:id="rId5" imgW="4127500" imgH="931333" progId="Excel.Sheet.8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64" y="5009321"/>
                        <a:ext cx="5800519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F21B3E-4D53-C74A-9CAB-F5EBB93FB0C6}"/>
              </a:ext>
            </a:extLst>
          </p:cNvPr>
          <p:cNvCxnSpPr/>
          <p:nvPr/>
        </p:nvCxnSpPr>
        <p:spPr>
          <a:xfrm>
            <a:off x="236306" y="4520629"/>
            <a:ext cx="87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[8] Same facts as Example 1 (mortgage is fully recourse), but A agrees to indemnify B for any loss in excess of B’s capital contribution of 500.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[9] Same facts as Example 1, except that the mortgage is nonrecourse, but A pledges stock with a FMV of 400 (AB 100) to secure the loan. 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 </a:t>
            </a:r>
            <a:r>
              <a:rPr lang="en-US" b="1" dirty="0" err="1"/>
              <a:t>Exs</a:t>
            </a:r>
            <a:r>
              <a:rPr lang="en-US" b="1" dirty="0"/>
              <a:t>. 8 and 9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12734</TotalTime>
  <Words>2420</Words>
  <Application>Microsoft Macintosh PowerPoint</Application>
  <PresentationFormat>On-screen Show (4:3)</PresentationFormat>
  <Paragraphs>174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Outside Basis and Liabilities</vt:lpstr>
      <vt:lpstr>PSH Liabilities</vt:lpstr>
      <vt:lpstr>PSH Recourse Liabilities:  Economic Risk of Loss</vt:lpstr>
      <vt:lpstr>PSH Liabilities:  Example 1</vt:lpstr>
      <vt:lpstr>PSH Liabilities:  Example 2</vt:lpstr>
      <vt:lpstr>PSH Liabilities:  Example 3</vt:lpstr>
      <vt:lpstr>PSH Liabilities: Exs. 4, 5, &amp; 6</vt:lpstr>
      <vt:lpstr>PSH Liabilities:  Ex. 7</vt:lpstr>
      <vt:lpstr>PSH Liabilities:  Exs. 8 and 9</vt:lpstr>
      <vt:lpstr>752 Regs: Bottom Dollar Payment Obligations</vt:lpstr>
      <vt:lpstr>No Reasonable Expectation of Payment</vt:lpstr>
      <vt:lpstr>Disregarded Entities as Partners</vt:lpstr>
      <vt:lpstr>Tiered Partnerships</vt:lpstr>
      <vt:lpstr>Allocation of NR Liabilities:  General Rule</vt:lpstr>
      <vt:lpstr>NR Liabilities:  Tier 1—P’s Share of PMG</vt:lpstr>
      <vt:lpstr>NR Liabilities: Tier 2—P’s Share of 704(c) Minimum Gain</vt:lpstr>
      <vt:lpstr>NR Liabilities: Tier 3—Excess NRL</vt:lpstr>
      <vt:lpstr>NR Liabilities</vt:lpstr>
      <vt:lpstr>Rev. Rul. 95-14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Colon</dc:creator>
  <cp:lastModifiedBy>Jeffrey M. Colon</cp:lastModifiedBy>
  <cp:revision>173</cp:revision>
  <dcterms:created xsi:type="dcterms:W3CDTF">2010-10-20T23:10:11Z</dcterms:created>
  <dcterms:modified xsi:type="dcterms:W3CDTF">2022-10-24T18:56:07Z</dcterms:modified>
</cp:coreProperties>
</file>