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handoutMasterIdLst>
    <p:handoutMasterId r:id="rId22"/>
  </p:handoutMasterIdLst>
  <p:sldIdLst>
    <p:sldId id="257" r:id="rId2"/>
    <p:sldId id="258" r:id="rId3"/>
    <p:sldId id="259" r:id="rId4"/>
    <p:sldId id="260" r:id="rId5"/>
    <p:sldId id="261" r:id="rId6"/>
    <p:sldId id="266" r:id="rId7"/>
    <p:sldId id="262" r:id="rId8"/>
    <p:sldId id="263" r:id="rId9"/>
    <p:sldId id="269" r:id="rId10"/>
    <p:sldId id="268" r:id="rId11"/>
    <p:sldId id="267" r:id="rId12"/>
    <p:sldId id="270" r:id="rId13"/>
    <p:sldId id="272" r:id="rId14"/>
    <p:sldId id="273" r:id="rId15"/>
    <p:sldId id="274" r:id="rId16"/>
    <p:sldId id="275" r:id="rId17"/>
    <p:sldId id="276" r:id="rId18"/>
    <p:sldId id="264" r:id="rId19"/>
    <p:sldId id="265" r:id="rId20"/>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2" autoAdjust="0"/>
    <p:restoredTop sz="96355" autoAdjust="0"/>
  </p:normalViewPr>
  <p:slideViewPr>
    <p:cSldViewPr snapToGrid="0" snapToObjects="1">
      <p:cViewPr varScale="1">
        <p:scale>
          <a:sx n="203" d="100"/>
          <a:sy n="203" d="100"/>
        </p:scale>
        <p:origin x="1216" y="17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7CFB59D4-9E0F-9E40-BF59-F1E5AA9463AA}" type="datetimeFigureOut">
              <a:rPr lang="en-US" smtClean="0"/>
              <a:pPr/>
              <a:t>10/12/22</a:t>
            </a:fld>
            <a:endParaRPr lang="en-US" dirty="0"/>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1E90087B-9364-5F4A-9EC6-FD1E947380D4}" type="slidenum">
              <a:rPr lang="en-US" smtClean="0"/>
              <a:pPr/>
              <a:t>‹#›</a:t>
            </a:fld>
            <a:endParaRPr lang="en-US" dirty="0"/>
          </a:p>
        </p:txBody>
      </p:sp>
    </p:spTree>
    <p:extLst>
      <p:ext uri="{BB962C8B-B14F-4D97-AF65-F5344CB8AC3E}">
        <p14:creationId xmlns:p14="http://schemas.microsoft.com/office/powerpoint/2010/main" val="543481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D2FDD87D-D88F-AE41-A9D0-0F813E355E09}" type="datetimeFigureOut">
              <a:rPr lang="en-US" smtClean="0"/>
              <a:pPr/>
              <a:t>10/12/22</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3532466E-AFFC-E740-A94E-C95085C74335}" type="slidenum">
              <a:rPr lang="en-US" smtClean="0"/>
              <a:pPr/>
              <a:t>‹#›</a:t>
            </a:fld>
            <a:endParaRPr lang="en-US" dirty="0"/>
          </a:p>
        </p:txBody>
      </p:sp>
    </p:spTree>
    <p:extLst>
      <p:ext uri="{BB962C8B-B14F-4D97-AF65-F5344CB8AC3E}">
        <p14:creationId xmlns:p14="http://schemas.microsoft.com/office/powerpoint/2010/main" val="11715864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2466E-AFFC-E740-A94E-C95085C74335}" type="slidenum">
              <a:rPr lang="en-US" smtClean="0"/>
              <a:pPr/>
              <a:t>4</a:t>
            </a:fld>
            <a:endParaRPr lang="en-US" dirty="0"/>
          </a:p>
        </p:txBody>
      </p:sp>
    </p:spTree>
    <p:extLst>
      <p:ext uri="{BB962C8B-B14F-4D97-AF65-F5344CB8AC3E}">
        <p14:creationId xmlns:p14="http://schemas.microsoft.com/office/powerpoint/2010/main" val="13676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10</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97125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18</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88046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65BCA15-B69D-5E4A-A1F6-5A47C6901E60}" type="slidenum">
              <a:rPr lang="en-US"/>
              <a:pPr/>
              <a:t>19</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181531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2779729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dirty="0"/>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63355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84256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38324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dirty="0"/>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04369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dirty="0"/>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13032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5109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44655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38766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dirty="0">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dirty="0"/>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6500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dirty="0"/>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24280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
        <p:nvSpPr>
          <p:cNvPr id="2" name="TextBox 1">
            <a:extLst>
              <a:ext uri="{FF2B5EF4-FFF2-40B4-BE49-F238E27FC236}">
                <a16:creationId xmlns:a16="http://schemas.microsoft.com/office/drawing/2014/main" id="{82287025-14B4-3074-48F7-D53FB32D9BA2}"/>
              </a:ext>
            </a:extLst>
          </p:cNvPr>
          <p:cNvSpPr txBox="1"/>
          <p:nvPr userDrawn="1"/>
        </p:nvSpPr>
        <p:spPr>
          <a:xfrm>
            <a:off x="556313" y="659263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57F5E-69F2-C1B4-8097-FC045AE09AFA}"/>
              </a:ext>
            </a:extLst>
          </p:cNvPr>
          <p:cNvSpPr txBox="1"/>
          <p:nvPr userDrawn="1"/>
        </p:nvSpPr>
        <p:spPr>
          <a:xfrm>
            <a:off x="402848" y="65990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0859889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dirty="0"/>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859566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dirty="0"/>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96076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6841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837160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071691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dirty="0"/>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60412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915805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237401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dirty="0"/>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323643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dirty="0"/>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45228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51624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dirty="0"/>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7193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dirty="0"/>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505536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91898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dirty="0"/>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0835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dirty="0"/>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5937109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dirty="0"/>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952381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418623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dirty="0"/>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299554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dirty="0"/>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00948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dirty="0"/>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77923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844721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dirty="0"/>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5511534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dirty="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dirty="0"/>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39762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dirty="0"/>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491066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43441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dirty="0"/>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935967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489478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277559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6184015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dirty="0"/>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163443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28748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401206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6588667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736915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9612620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58199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175642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Property Contributions: 704(c)</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dirty="0"/>
          </a:p>
          <a:p>
            <a:pPr>
              <a:defRPr/>
            </a:pPr>
            <a:fld id="{B5B79ECD-265C-BB46-92EF-43484890C038}" type="slidenum">
              <a:rPr lang="en-US"/>
              <a:pPr>
                <a:defRPr/>
              </a:pPr>
              <a:t>‹#›</a:t>
            </a:fld>
            <a:endParaRPr lang="en-US" dirty="0"/>
          </a:p>
        </p:txBody>
      </p:sp>
    </p:spTree>
    <p:extLst>
      <p:ext uri="{BB962C8B-B14F-4D97-AF65-F5344CB8AC3E}">
        <p14:creationId xmlns:p14="http://schemas.microsoft.com/office/powerpoint/2010/main" val="2205852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Property Contributions: 704(c)</a:t>
            </a:r>
            <a:endParaRPr lang="en-US" dirty="0"/>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dirty="0"/>
          </a:p>
        </p:txBody>
      </p:sp>
    </p:spTree>
    <p:extLst>
      <p:ext uri="{BB962C8B-B14F-4D97-AF65-F5344CB8AC3E}">
        <p14:creationId xmlns:p14="http://schemas.microsoft.com/office/powerpoint/2010/main" val="21617658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Property Contributions: 704(c)</a:t>
            </a:r>
            <a:endParaRPr lang="en-US" dirty="0"/>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dirty="0"/>
          </a:p>
        </p:txBody>
      </p:sp>
    </p:spTree>
    <p:extLst>
      <p:ext uri="{BB962C8B-B14F-4D97-AF65-F5344CB8AC3E}">
        <p14:creationId xmlns:p14="http://schemas.microsoft.com/office/powerpoint/2010/main" val="5179302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Property Contributions: 704(c)</a:t>
            </a:r>
            <a:endParaRPr lang="en-US" dirty="0"/>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dirty="0"/>
          </a:p>
        </p:txBody>
      </p:sp>
    </p:spTree>
    <p:extLst>
      <p:ext uri="{BB962C8B-B14F-4D97-AF65-F5344CB8AC3E}">
        <p14:creationId xmlns:p14="http://schemas.microsoft.com/office/powerpoint/2010/main" val="16767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dirty="0"/>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5673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354911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126652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dirty="0"/>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Property Contributions: 704(c)</a:t>
            </a:r>
            <a:endParaRPr lang="en-US" dirty="0"/>
          </a:p>
        </p:txBody>
      </p:sp>
    </p:spTree>
    <p:extLst>
      <p:ext uri="{BB962C8B-B14F-4D97-AF65-F5344CB8AC3E}">
        <p14:creationId xmlns:p14="http://schemas.microsoft.com/office/powerpoint/2010/main" val="6251004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mn-lt"/>
                <a:ea typeface="+mn-ea"/>
              </a:defRPr>
            </a:lvl1pPr>
          </a:lstStyle>
          <a:p>
            <a:pPr>
              <a:defRPr/>
            </a:pPr>
            <a:r>
              <a:rPr lang="en-US"/>
              <a:t>Property Contributions: 704(c)</a:t>
            </a:r>
            <a:endParaRPr lang="en-US" dirty="0"/>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PSH_704c_22</a:t>
            </a:r>
          </a:p>
        </p:txBody>
      </p:sp>
    </p:spTree>
    <p:extLst>
      <p:ext uri="{BB962C8B-B14F-4D97-AF65-F5344CB8AC3E}">
        <p14:creationId xmlns:p14="http://schemas.microsoft.com/office/powerpoint/2010/main" val="300080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package" Target="../embeddings/Microsoft_Excel_Worksheet2.xlsx"/><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package" Target="../embeddings/Microsoft_Excel_Worksheet3.xlsx"/></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package" Target="../embeddings/Microsoft_Excel_Worksheet5.xlsx"/><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package" Target="../embeddings/Microsoft_Excel_Worksheet6.xlsx"/></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lnSpcReduction="10000"/>
          </a:bodyPr>
          <a:lstStyle/>
          <a:p>
            <a:r>
              <a:rPr lang="en-US" sz="2400" dirty="0"/>
              <a:t>“…</a:t>
            </a:r>
            <a:r>
              <a:rPr lang="en-US" sz="2400" i="1" dirty="0"/>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 </a:t>
            </a:r>
            <a:r>
              <a:rPr lang="en-US" sz="2400" dirty="0"/>
              <a:t>(704(c)(1)(A))</a:t>
            </a:r>
          </a:p>
          <a:p>
            <a:endParaRPr lang="en-US" dirty="0"/>
          </a:p>
          <a:p>
            <a:r>
              <a:rPr lang="en-US" i="1" dirty="0"/>
              <a:t>“if any property so contributed has </a:t>
            </a:r>
            <a:r>
              <a:rPr lang="en-US" b="1" i="1" dirty="0"/>
              <a:t>a built-in loss</a:t>
            </a:r>
            <a:r>
              <a:rPr lang="en-US" i="1" dirty="0"/>
              <a:t>—such built-in loss shall be taken into account only in determining the amount of items allocated to the contributing partner, </a:t>
            </a:r>
            <a:r>
              <a:rPr lang="en-US" dirty="0"/>
              <a:t>(704(c)(1)(C))</a:t>
            </a:r>
          </a:p>
          <a:p>
            <a:endParaRPr lang="en-US" sz="2400" dirty="0"/>
          </a:p>
          <a:p>
            <a:r>
              <a:rPr lang="en-US" sz="2800" dirty="0"/>
              <a:t>When property is contributed to a PSH, what’s the PSH’s basis in the property?</a:t>
            </a:r>
          </a:p>
          <a:p>
            <a:r>
              <a:rPr lang="en-US" sz="2800" dirty="0"/>
              <a:t>What credit does a P get in his CA for contributed property?</a:t>
            </a:r>
          </a:p>
          <a:p>
            <a:r>
              <a:rPr lang="en-US" sz="2800" dirty="0"/>
              <a:t>When and where else do book-tax disparities arise?</a:t>
            </a:r>
          </a:p>
        </p:txBody>
      </p:sp>
      <p:sp>
        <p:nvSpPr>
          <p:cNvPr id="29698" name="Title 1"/>
          <p:cNvSpPr>
            <a:spLocks noGrp="1"/>
          </p:cNvSpPr>
          <p:nvPr>
            <p:ph type="title"/>
          </p:nvPr>
        </p:nvSpPr>
        <p:spPr/>
        <p:txBody>
          <a:bodyPr>
            <a:noAutofit/>
          </a:bodyPr>
          <a:lstStyle/>
          <a:p>
            <a:r>
              <a:rPr lang="en-US" b="1" dirty="0"/>
              <a:t>Allocations with Respect to Contributed Property: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a:t>
            </a:fld>
            <a:endParaRPr lang="en-US" dirty="0"/>
          </a:p>
        </p:txBody>
      </p:sp>
      <p:sp>
        <p:nvSpPr>
          <p:cNvPr id="29700"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PSH Depreciation of Contributed Property:</a:t>
            </a:r>
          </a:p>
          <a:p>
            <a:pPr lvl="1"/>
            <a:r>
              <a:rPr lang="en-US" sz="2400" dirty="0"/>
              <a:t>PSH recovers remaining basis over the same period as P. §168(i)(7).</a:t>
            </a:r>
          </a:p>
          <a:p>
            <a:pPr lvl="1"/>
            <a:r>
              <a:rPr lang="en-US" sz="2400" dirty="0"/>
              <a:t>PSH recovers the same proportion of basis for book as it does for tax.  Reg. 1.704-1(b)(2)(iv)(g)(3).</a:t>
            </a:r>
          </a:p>
          <a:p>
            <a:endParaRPr lang="en-US" sz="2800" dirty="0"/>
          </a:p>
          <a:p>
            <a:r>
              <a:rPr lang="en-US" sz="2800" dirty="0"/>
              <a:t>Each P is treated as if he had purchased an undivided interest in the contributed property for $.</a:t>
            </a:r>
          </a:p>
          <a:p>
            <a:pPr lvl="1"/>
            <a:r>
              <a:rPr lang="en-US" sz="2400" dirty="0"/>
              <a:t>Determine book and tax depreciation</a:t>
            </a:r>
          </a:p>
          <a:p>
            <a:pPr lvl="1"/>
            <a:r>
              <a:rPr lang="en-US" sz="2400" dirty="0"/>
              <a:t>Allocate </a:t>
            </a:r>
            <a:r>
              <a:rPr lang="en-US" sz="2400" b="1" dirty="0"/>
              <a:t>book depreciation</a:t>
            </a:r>
            <a:r>
              <a:rPr lang="en-US" sz="2400" dirty="0"/>
              <a:t> following PSH agreement</a:t>
            </a:r>
          </a:p>
          <a:p>
            <a:pPr lvl="1"/>
            <a:r>
              <a:rPr lang="en-US" sz="2400" dirty="0"/>
              <a:t>Allocate </a:t>
            </a:r>
            <a:r>
              <a:rPr lang="en-US" sz="2400" b="1" dirty="0"/>
              <a:t>tax depreciation</a:t>
            </a:r>
            <a:r>
              <a:rPr lang="en-US" sz="2400" dirty="0"/>
              <a:t> to noncontributing P to match book</a:t>
            </a:r>
          </a:p>
          <a:p>
            <a:pPr lvl="1"/>
            <a:r>
              <a:rPr lang="en-US" sz="2400" dirty="0"/>
              <a:t>Allocate any remainder to contributing P.   </a:t>
            </a:r>
          </a:p>
        </p:txBody>
      </p:sp>
      <p:sp>
        <p:nvSpPr>
          <p:cNvPr id="444418" name="Rectangle 2"/>
          <p:cNvSpPr>
            <a:spLocks noGrp="1" noChangeArrowheads="1"/>
          </p:cNvSpPr>
          <p:nvPr>
            <p:ph type="title"/>
          </p:nvPr>
        </p:nvSpPr>
        <p:spPr/>
        <p:txBody>
          <a:bodyPr>
            <a:noAutofit/>
          </a:bodyPr>
          <a:lstStyle/>
          <a:p>
            <a:pPr>
              <a:defRPr/>
            </a:pPr>
            <a:r>
              <a:rPr lang="en-US" b="1" dirty="0"/>
              <a:t>Section 704(c): Depreciable Property and the Traditional Method</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10</a:t>
            </a:fld>
            <a:endParaRPr lang="en-US" dirty="0"/>
          </a:p>
        </p:txBody>
      </p:sp>
      <p:sp>
        <p:nvSpPr>
          <p:cNvPr id="31746"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 contributes depreciable property worth 100 (AB 40) and B contributes 100 to AB, a 50-50 PSH.  For tax purposes, the property has 4 years remaining to be depreciated.</a:t>
            </a:r>
          </a:p>
          <a:p>
            <a:r>
              <a:rPr lang="en-US" sz="2400" dirty="0"/>
              <a:t>Each year, </a:t>
            </a:r>
            <a:r>
              <a:rPr lang="en-US" sz="2400"/>
              <a:t>the total tax </a:t>
            </a:r>
            <a:r>
              <a:rPr lang="en-US" sz="2400" dirty="0"/>
              <a:t>depreciation is 10 and book </a:t>
            </a:r>
            <a:r>
              <a:rPr lang="en-US" sz="2400"/>
              <a:t>is </a:t>
            </a:r>
            <a:r>
              <a:rPr lang="en-US"/>
              <a:t>25</a:t>
            </a:r>
            <a:r>
              <a:rPr lang="en-US" sz="2400"/>
              <a:t>.</a:t>
            </a:r>
            <a:endParaRPr lang="en-US" sz="2400" dirty="0"/>
          </a:p>
          <a:p>
            <a:r>
              <a:rPr lang="en-US" dirty="0"/>
              <a:t>Issue: PSH’s tax basis is less than </a:t>
            </a:r>
            <a:r>
              <a:rPr lang="en-US" dirty="0" err="1"/>
              <a:t>noncontributor’s</a:t>
            </a:r>
            <a:r>
              <a:rPr lang="en-US" dirty="0"/>
              <a:t> book basis</a:t>
            </a:r>
            <a:endParaRPr lang="en-US" sz="2400" dirty="0"/>
          </a:p>
          <a:p>
            <a:endParaRPr lang="en-US" sz="2400" dirty="0"/>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and the Traditional Method:  The Ceiling Rule</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11</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84389141"/>
              </p:ext>
            </p:extLst>
          </p:nvPr>
        </p:nvGraphicFramePr>
        <p:xfrm>
          <a:off x="998003" y="2790335"/>
          <a:ext cx="7005354" cy="3010330"/>
        </p:xfrm>
        <a:graphic>
          <a:graphicData uri="http://schemas.openxmlformats.org/drawingml/2006/table">
            <a:tbl>
              <a:tblPr/>
              <a:tblGrid>
                <a:gridCol w="1167559">
                  <a:extLst>
                    <a:ext uri="{9D8B030D-6E8A-4147-A177-3AD203B41FA5}">
                      <a16:colId xmlns:a16="http://schemas.microsoft.com/office/drawing/2014/main" val="20000"/>
                    </a:ext>
                  </a:extLst>
                </a:gridCol>
                <a:gridCol w="1167559">
                  <a:extLst>
                    <a:ext uri="{9D8B030D-6E8A-4147-A177-3AD203B41FA5}">
                      <a16:colId xmlns:a16="http://schemas.microsoft.com/office/drawing/2014/main" val="20001"/>
                    </a:ext>
                  </a:extLst>
                </a:gridCol>
                <a:gridCol w="1167559">
                  <a:extLst>
                    <a:ext uri="{9D8B030D-6E8A-4147-A177-3AD203B41FA5}">
                      <a16:colId xmlns:a16="http://schemas.microsoft.com/office/drawing/2014/main" val="20002"/>
                    </a:ext>
                  </a:extLst>
                </a:gridCol>
                <a:gridCol w="1167559">
                  <a:extLst>
                    <a:ext uri="{9D8B030D-6E8A-4147-A177-3AD203B41FA5}">
                      <a16:colId xmlns:a16="http://schemas.microsoft.com/office/drawing/2014/main" val="20003"/>
                    </a:ext>
                  </a:extLst>
                </a:gridCol>
                <a:gridCol w="1167559">
                  <a:extLst>
                    <a:ext uri="{9D8B030D-6E8A-4147-A177-3AD203B41FA5}">
                      <a16:colId xmlns:a16="http://schemas.microsoft.com/office/drawing/2014/main" val="20004"/>
                    </a:ext>
                  </a:extLst>
                </a:gridCol>
                <a:gridCol w="1167559">
                  <a:extLst>
                    <a:ext uri="{9D8B030D-6E8A-4147-A177-3AD203B41FA5}">
                      <a16:colId xmlns:a16="http://schemas.microsoft.com/office/drawing/2014/main" val="20005"/>
                    </a:ext>
                  </a:extLst>
                </a:gridCol>
              </a:tblGrid>
              <a:tr h="763687">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sng" strike="noStrike" dirty="0">
                          <a:latin typeface="Verdana"/>
                        </a:rPr>
                        <a:t>Capital Accounts</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extLst>
                  <a:ext uri="{0D108BD9-81ED-4DB2-BD59-A6C34878D82A}">
                    <a16:rowId xmlns:a16="http://schemas.microsoft.com/office/drawing/2014/main" val="10000"/>
                  </a:ext>
                </a:extLst>
              </a:tr>
              <a:tr h="283661">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sng" strike="noStrike" dirty="0">
                          <a:latin typeface="Verdana"/>
                        </a:rPr>
                        <a:t>A</a:t>
                      </a:r>
                    </a:p>
                  </a:txBody>
                  <a:tcPr marL="6819" marR="6819" marT="68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sng" strike="noStrike" dirty="0">
                          <a:latin typeface="Verdana"/>
                        </a:rPr>
                        <a:t>B</a:t>
                      </a:r>
                    </a:p>
                  </a:txBody>
                  <a:tcPr marL="6819" marR="6819" marT="6819"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83661">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9132">
                <a:tc>
                  <a:txBody>
                    <a:bodyPr/>
                    <a:lstStyle/>
                    <a:p>
                      <a:pPr algn="ctr" fontAlgn="b"/>
                      <a:r>
                        <a:rPr lang="en-US" sz="1100" b="1" i="0" u="none" strike="noStrike" dirty="0">
                          <a:latin typeface="Verdana"/>
                        </a:rPr>
                        <a:t>BB</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100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79132">
                <a:tc>
                  <a:txBody>
                    <a:bodyPr/>
                    <a:lstStyle/>
                    <a:p>
                      <a:pPr algn="ctr" fontAlgn="b"/>
                      <a:r>
                        <a:rPr lang="en-US" sz="1100" b="1" i="0" u="none" strike="noStrike" dirty="0">
                          <a:latin typeface="Verdana"/>
                        </a:rPr>
                        <a:t>Y1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4"/>
                  </a:ext>
                </a:extLst>
              </a:tr>
              <a:tr h="279132">
                <a:tc>
                  <a:txBody>
                    <a:bodyPr/>
                    <a:lstStyle/>
                    <a:p>
                      <a:pPr algn="ctr" fontAlgn="b"/>
                      <a:r>
                        <a:rPr lang="en-US" sz="1100" b="1" i="0" u="none" strike="noStrike" dirty="0">
                          <a:latin typeface="Verdana"/>
                        </a:rPr>
                        <a:t>Y2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5"/>
                  </a:ext>
                </a:extLst>
              </a:tr>
              <a:tr h="279132">
                <a:tc>
                  <a:txBody>
                    <a:bodyPr/>
                    <a:lstStyle/>
                    <a:p>
                      <a:pPr algn="ctr" fontAlgn="b"/>
                      <a:r>
                        <a:rPr lang="en-US" sz="1100" b="1" i="0" u="none" strike="noStrike" dirty="0">
                          <a:latin typeface="Verdana"/>
                        </a:rPr>
                        <a:t>Y3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6"/>
                  </a:ext>
                </a:extLst>
              </a:tr>
              <a:tr h="283661">
                <a:tc>
                  <a:txBody>
                    <a:bodyPr/>
                    <a:lstStyle/>
                    <a:p>
                      <a:pPr algn="ctr" fontAlgn="b"/>
                      <a:r>
                        <a:rPr lang="en-US" sz="1100" b="1" i="0" u="none" strike="noStrike" dirty="0">
                          <a:latin typeface="Verdana"/>
                        </a:rPr>
                        <a:t>Y4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9132">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60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endParaRPr lang="en-US" sz="2400" dirty="0"/>
          </a:p>
          <a:p>
            <a:r>
              <a:rPr lang="en-US" sz="2400" dirty="0"/>
              <a:t>Same facts as above, except AB also earns each year 20 of ordinary income. </a:t>
            </a:r>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12</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36867" name="Object 3"/>
          <p:cNvGraphicFramePr>
            <a:graphicFrameLocks noChangeAspect="1"/>
          </p:cNvGraphicFramePr>
          <p:nvPr>
            <p:extLst>
              <p:ext uri="{D42A27DB-BD31-4B8C-83A1-F6EECF244321}">
                <p14:modId xmlns:p14="http://schemas.microsoft.com/office/powerpoint/2010/main" val="3452072151"/>
              </p:ext>
            </p:extLst>
          </p:nvPr>
        </p:nvGraphicFramePr>
        <p:xfrm>
          <a:off x="384049" y="2306638"/>
          <a:ext cx="8001126" cy="3521075"/>
        </p:xfrm>
        <a:graphic>
          <a:graphicData uri="http://schemas.openxmlformats.org/presentationml/2006/ole">
            <mc:AlternateContent xmlns:mc="http://schemas.openxmlformats.org/markup-compatibility/2006">
              <mc:Choice xmlns:v="urn:schemas-microsoft-com:vml" Requires="v">
                <p:oleObj name="Worksheet" r:id="rId2" imgW="5019120" imgH="2304000" progId="Excel.Sheet.12">
                  <p:embed/>
                </p:oleObj>
              </mc:Choice>
              <mc:Fallback>
                <p:oleObj name="Worksheet" r:id="rId2" imgW="5019120" imgH="2304000" progId="Excel.Sheet.12">
                  <p:embed/>
                  <p:pic>
                    <p:nvPicPr>
                      <p:cNvPr id="3686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49" y="2306638"/>
                        <a:ext cx="8001126" cy="352107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PSH must use a special rule to determine </a:t>
            </a:r>
            <a:r>
              <a:rPr lang="en-US" i="1" dirty="0"/>
              <a:t>book items:</a:t>
            </a:r>
          </a:p>
          <a:p>
            <a:pPr lvl="1"/>
            <a:r>
              <a:rPr lang="en-US" dirty="0"/>
              <a:t>Treat contributed property as if contributing P had sold property to the PSH on a deferred basis for its FMV:</a:t>
            </a:r>
          </a:p>
          <a:p>
            <a:pPr lvl="2"/>
            <a:r>
              <a:rPr lang="en-US" b="1" u="sng" dirty="0"/>
              <a:t>To the extent of the property’s (tax) AB</a:t>
            </a:r>
            <a:r>
              <a:rPr lang="en-US" dirty="0"/>
              <a:t>, PSH steps into shoes of contributing P for book </a:t>
            </a:r>
            <a:r>
              <a:rPr lang="en-US" u="sng" dirty="0"/>
              <a:t>and</a:t>
            </a:r>
            <a:r>
              <a:rPr lang="en-US" dirty="0"/>
              <a:t> tax </a:t>
            </a:r>
          </a:p>
          <a:p>
            <a:pPr lvl="2"/>
            <a:r>
              <a:rPr lang="en-US" b="1" u="sng" dirty="0"/>
              <a:t>Excess of FMV over AB </a:t>
            </a:r>
            <a:r>
              <a:rPr lang="en-US" dirty="0"/>
              <a:t>is treated</a:t>
            </a:r>
            <a:r>
              <a:rPr lang="en-US" i="1" dirty="0"/>
              <a:t> </a:t>
            </a:r>
            <a:r>
              <a:rPr lang="en-US" dirty="0"/>
              <a:t>for</a:t>
            </a:r>
            <a:r>
              <a:rPr lang="en-US" i="1" dirty="0"/>
              <a:t> </a:t>
            </a:r>
            <a:r>
              <a:rPr lang="en-US" i="1" u="sng" dirty="0"/>
              <a:t>book</a:t>
            </a:r>
            <a:r>
              <a:rPr lang="en-US" i="1" dirty="0"/>
              <a:t> </a:t>
            </a:r>
            <a:r>
              <a:rPr lang="en-US" dirty="0"/>
              <a:t>as if the PSH had purchased the property for this amount.  PSH can use any cost recovery method allowed for such property</a:t>
            </a:r>
          </a:p>
          <a:p>
            <a:r>
              <a:rPr lang="en-US" dirty="0"/>
              <a:t>PSH then uses traditional method to allocate tax items</a:t>
            </a:r>
          </a:p>
          <a:p>
            <a:pPr lvl="1"/>
            <a:r>
              <a:rPr lang="en-US" dirty="0"/>
              <a:t>Tax follows book for noncontributing; </a:t>
            </a:r>
          </a:p>
          <a:p>
            <a:pPr lvl="1"/>
            <a:r>
              <a:rPr lang="en-US" dirty="0"/>
              <a:t>Remainder to contributing</a:t>
            </a:r>
          </a:p>
          <a:p>
            <a:r>
              <a:rPr lang="en-US" dirty="0"/>
              <a:t>If the ceiling rule prevents noncontributing P from receiving tax allocation equal to book, the PSH can make a remedial allocation to both the contributing and noncontributing P.  Reg. 1.704-3(d)(2).</a:t>
            </a:r>
          </a:p>
          <a:p>
            <a:r>
              <a:rPr lang="en-US" dirty="0"/>
              <a:t>Remember:  remedial items don’t affect </a:t>
            </a:r>
            <a:r>
              <a:rPr lang="en-US" b="1" dirty="0"/>
              <a:t>a PSH’s </a:t>
            </a:r>
            <a:r>
              <a:rPr lang="en-US" dirty="0"/>
              <a:t>taxable income or the AB of its property. Reg. 1.704-3(d)(4).</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13</a:t>
            </a:fld>
            <a:endParaRPr lang="en-US" dirty="0"/>
          </a:p>
        </p:txBody>
      </p:sp>
      <p:sp>
        <p:nvSpPr>
          <p:cNvPr id="4" name="Footer Placeholder 3"/>
          <p:cNvSpPr>
            <a:spLocks noGrp="1"/>
          </p:cNvSpPr>
          <p:nvPr>
            <p:ph type="ftr" sz="quarter" idx="11"/>
          </p:nvPr>
        </p:nvSpPr>
        <p:spPr/>
        <p:txBody>
          <a:bodyPr/>
          <a:lstStyle/>
          <a:p>
            <a:r>
              <a:rPr lang="en-US" sz="1000"/>
              <a:t>Property Contributions: 704(c)</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contributes depreciable property worth 100 (AB 40) and B contributes 100 to AB, a 50-50 PSH.  For tax purposes, the property has 4 years remaining to be depreciated.</a:t>
            </a:r>
          </a:p>
          <a:p>
            <a:r>
              <a:rPr lang="en-US" sz="2400" dirty="0"/>
              <a:t>AB elects to depreciate the excess of the value of its property over its AB (60) over 10 yrs on a SL basis (6/yr).</a:t>
            </a:r>
          </a:p>
          <a:p>
            <a:pPr lvl="1"/>
            <a:r>
              <a:rPr lang="en-US" sz="2000" dirty="0"/>
              <a:t>Annual Book depreciation for Y1-4 </a:t>
            </a:r>
            <a:r>
              <a:rPr lang="en-US" sz="2000" dirty="0">
                <a:sym typeface="Wingdings"/>
              </a:rPr>
              <a:t>        </a:t>
            </a:r>
            <a:r>
              <a:rPr lang="en-US" sz="2000" dirty="0"/>
              <a:t>16 (10 + 6)</a:t>
            </a:r>
          </a:p>
          <a:p>
            <a:pPr lvl="1"/>
            <a:r>
              <a:rPr lang="en-US" sz="2000" dirty="0"/>
              <a:t>Annual Book depreciation for Y5-10  </a:t>
            </a:r>
            <a:r>
              <a:rPr lang="en-US" sz="2000" dirty="0">
                <a:sym typeface="Wingdings"/>
              </a:rPr>
              <a:t>     </a:t>
            </a:r>
            <a:r>
              <a:rPr lang="en-US" sz="2000" dirty="0"/>
              <a:t>6</a:t>
            </a:r>
          </a:p>
          <a:p>
            <a:pPr lvl="1"/>
            <a:r>
              <a:rPr lang="en-US" sz="2000" dirty="0"/>
              <a:t>Annual </a:t>
            </a:r>
            <a:r>
              <a:rPr lang="en-US" sz="2000" b="1" dirty="0"/>
              <a:t>Tax</a:t>
            </a:r>
            <a:r>
              <a:rPr lang="en-US" sz="2000" dirty="0"/>
              <a:t> depreciation for Y1-4 </a:t>
            </a:r>
            <a:r>
              <a:rPr lang="en-US" sz="2000" dirty="0">
                <a:sym typeface="Wingdings"/>
              </a:rPr>
              <a:t> 	10</a:t>
            </a:r>
            <a:r>
              <a:rPr lang="en-US" sz="2000" dirty="0"/>
              <a:t>  </a:t>
            </a:r>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sp>
        <p:nvSpPr>
          <p:cNvPr id="10" name="TextBox 9"/>
          <p:cNvSpPr txBox="1"/>
          <p:nvPr/>
        </p:nvSpPr>
        <p:spPr>
          <a:xfrm>
            <a:off x="7484516" y="-1039164"/>
            <a:ext cx="184666" cy="369332"/>
          </a:xfrm>
          <a:prstGeom prst="rect">
            <a:avLst/>
          </a:prstGeom>
          <a:noFill/>
        </p:spPr>
        <p:txBody>
          <a:bodyPr wrap="none" rtlCol="0">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8104323"/>
              </p:ext>
            </p:extLst>
          </p:nvPr>
        </p:nvGraphicFramePr>
        <p:xfrm>
          <a:off x="1666677" y="3791376"/>
          <a:ext cx="5302249" cy="1899060"/>
        </p:xfrm>
        <a:graphic>
          <a:graphicData uri="http://schemas.openxmlformats.org/presentationml/2006/ole">
            <mc:AlternateContent xmlns:mc="http://schemas.openxmlformats.org/markup-compatibility/2006">
              <mc:Choice xmlns:v="urn:schemas-microsoft-com:vml" Requires="v">
                <p:oleObj name="Worksheet" r:id="rId2" imgW="4279742" imgH="1219155" progId="Excel.Sheet.12">
                  <p:embed/>
                </p:oleObj>
              </mc:Choice>
              <mc:Fallback>
                <p:oleObj name="Worksheet" r:id="rId2" imgW="4279742" imgH="1219155" progId="Excel.Sheet.12">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677" y="3791376"/>
                        <a:ext cx="5302249" cy="1899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Capital accounts after 4 years:</a:t>
            </a:r>
          </a:p>
          <a:p>
            <a:endParaRPr lang="en-US" dirty="0"/>
          </a:p>
          <a:p>
            <a:endParaRPr lang="en-US" dirty="0"/>
          </a:p>
          <a:p>
            <a:endParaRPr lang="en-US" dirty="0"/>
          </a:p>
          <a:p>
            <a:endParaRPr lang="en-US" dirty="0"/>
          </a:p>
          <a:p>
            <a:endParaRPr lang="en-US" sz="2800" dirty="0"/>
          </a:p>
          <a:p>
            <a:r>
              <a:rPr lang="en-US" sz="2800" dirty="0"/>
              <a:t>Capital account yearly adjustments for each Y5-10:</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46083" name="Object 3"/>
          <p:cNvGraphicFramePr>
            <a:graphicFrameLocks noChangeAspect="1"/>
          </p:cNvGraphicFramePr>
          <p:nvPr>
            <p:extLst>
              <p:ext uri="{D42A27DB-BD31-4B8C-83A1-F6EECF244321}">
                <p14:modId xmlns:p14="http://schemas.microsoft.com/office/powerpoint/2010/main" val="798288713"/>
              </p:ext>
            </p:extLst>
          </p:nvPr>
        </p:nvGraphicFramePr>
        <p:xfrm>
          <a:off x="1329091" y="1063528"/>
          <a:ext cx="5419416" cy="1725082"/>
        </p:xfrm>
        <a:graphic>
          <a:graphicData uri="http://schemas.openxmlformats.org/presentationml/2006/ole">
            <mc:AlternateContent xmlns:mc="http://schemas.openxmlformats.org/markup-compatibility/2006">
              <mc:Choice xmlns:v="urn:schemas-microsoft-com:vml" Requires="v">
                <p:oleObj name="Worksheet" r:id="rId2" imgW="4965517" imgH="1041362" progId="Excel.Sheet.12">
                  <p:embed/>
                </p:oleObj>
              </mc:Choice>
              <mc:Fallback>
                <p:oleObj name="Worksheet" r:id="rId2" imgW="4965517" imgH="1041362" progId="Excel.Sheet.12">
                  <p:embed/>
                  <p:pic>
                    <p:nvPicPr>
                      <p:cNvPr id="460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091" y="1063528"/>
                        <a:ext cx="5419416" cy="1725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1915723830"/>
              </p:ext>
            </p:extLst>
          </p:nvPr>
        </p:nvGraphicFramePr>
        <p:xfrm>
          <a:off x="1479920" y="4354640"/>
          <a:ext cx="4965700" cy="1548087"/>
        </p:xfrm>
        <a:graphic>
          <a:graphicData uri="http://schemas.openxmlformats.org/presentationml/2006/ole">
            <mc:AlternateContent xmlns:mc="http://schemas.openxmlformats.org/markup-compatibility/2006">
              <mc:Choice xmlns:v="urn:schemas-microsoft-com:vml" Requires="v">
                <p:oleObj name="Worksheet" r:id="rId4" imgW="4965517" imgH="1206456" progId="Excel.Sheet.12">
                  <p:embed/>
                </p:oleObj>
              </mc:Choice>
              <mc:Fallback>
                <p:oleObj name="Worksheet" r:id="rId4" imgW="4965517" imgH="1206456" progId="Excel.Sheet.12">
                  <p:embed/>
                  <p:pic>
                    <p:nvPicPr>
                      <p:cNvPr id="4608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920" y="4354640"/>
                        <a:ext cx="4965700" cy="154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normAutofit/>
          </a:bodyPr>
          <a:lstStyle/>
          <a:p>
            <a:r>
              <a:rPr lang="en-US" b="1" dirty="0"/>
              <a:t>Choice of Methods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49154" name="Object 2"/>
          <p:cNvGraphicFramePr>
            <a:graphicFrameLocks noChangeAspect="1"/>
          </p:cNvGraphicFramePr>
          <p:nvPr/>
        </p:nvGraphicFramePr>
        <p:xfrm>
          <a:off x="942779" y="1347065"/>
          <a:ext cx="6888063" cy="4503042"/>
        </p:xfrm>
        <a:graphic>
          <a:graphicData uri="http://schemas.openxmlformats.org/presentationml/2006/ole">
            <mc:AlternateContent xmlns:mc="http://schemas.openxmlformats.org/markup-compatibility/2006">
              <mc:Choice xmlns:v="urn:schemas-microsoft-com:vml" Requires="v">
                <p:oleObj name="Worksheet" r:id="rId2" imgW="5917982" imgH="2565306" progId="Excel.Sheet.12">
                  <p:embed/>
                </p:oleObj>
              </mc:Choice>
              <mc:Fallback>
                <p:oleObj name="Worksheet" r:id="rId2" imgW="5917982" imgH="2565306" progId="Excel.Sheet.12">
                  <p:embed/>
                  <p:pic>
                    <p:nvPicPr>
                      <p:cNvPr id="491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79" y="1347065"/>
                        <a:ext cx="6888063" cy="4503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86477" y="607849"/>
            <a:ext cx="8761218" cy="923330"/>
          </a:xfrm>
          <a:prstGeom prst="rect">
            <a:avLst/>
          </a:prstGeom>
          <a:noFill/>
        </p:spPr>
        <p:txBody>
          <a:bodyPr wrap="square" rtlCol="0">
            <a:spAutoFit/>
          </a:bodyPr>
          <a:lstStyle/>
          <a:p>
            <a:r>
              <a:rPr lang="en-US" dirty="0"/>
              <a:t>A contributes depreciable property worth 100 (AB 40) and B contributes 100 to AB, a 50-50 PSH.  For tax purposes, the property has 4 years remaining to be depreciated.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Reg. 1.704-3(b)(2), Ex. 2 (traditional method)</a:t>
            </a:r>
          </a:p>
          <a:p>
            <a:endParaRPr lang="en-US" dirty="0"/>
          </a:p>
          <a:p>
            <a:endParaRPr lang="en-US" dirty="0"/>
          </a:p>
          <a:p>
            <a:endParaRPr lang="en-US" dirty="0"/>
          </a:p>
          <a:p>
            <a:endParaRPr lang="en-US" dirty="0"/>
          </a:p>
          <a:p>
            <a:endParaRPr lang="en-US" dirty="0"/>
          </a:p>
          <a:p>
            <a:endParaRPr lang="en-US" dirty="0"/>
          </a:p>
          <a:p>
            <a:r>
              <a:rPr lang="en-US" dirty="0"/>
              <a:t>Reg. 1.704-3(c)(4), Ex. 3 (traditional w/ curative)</a:t>
            </a:r>
          </a:p>
          <a:p>
            <a:endParaRPr lang="en-US" dirty="0"/>
          </a:p>
        </p:txBody>
      </p:sp>
      <p:sp>
        <p:nvSpPr>
          <p:cNvPr id="2" name="Title 1"/>
          <p:cNvSpPr>
            <a:spLocks noGrp="1"/>
          </p:cNvSpPr>
          <p:nvPr>
            <p:ph type="title"/>
          </p:nvPr>
        </p:nvSpPr>
        <p:spPr/>
        <p:txBody>
          <a:bodyPr/>
          <a:lstStyle/>
          <a:p>
            <a:r>
              <a:rPr lang="en-US" b="1" dirty="0"/>
              <a:t>Choice of Methods:  Anti-abuse Rules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a:t>Property Contributions: 704(c)</a:t>
            </a:r>
            <a:endParaRPr lang="en-US" dirty="0"/>
          </a:p>
        </p:txBody>
      </p:sp>
      <p:graphicFrame>
        <p:nvGraphicFramePr>
          <p:cNvPr id="50178" name="Object 2"/>
          <p:cNvGraphicFramePr>
            <a:graphicFrameLocks noChangeAspect="1"/>
          </p:cNvGraphicFramePr>
          <p:nvPr>
            <p:extLst>
              <p:ext uri="{D42A27DB-BD31-4B8C-83A1-F6EECF244321}">
                <p14:modId xmlns:p14="http://schemas.microsoft.com/office/powerpoint/2010/main" val="1759797882"/>
              </p:ext>
            </p:extLst>
          </p:nvPr>
        </p:nvGraphicFramePr>
        <p:xfrm>
          <a:off x="1539231" y="1258208"/>
          <a:ext cx="6303869" cy="1808915"/>
        </p:xfrm>
        <a:graphic>
          <a:graphicData uri="http://schemas.openxmlformats.org/presentationml/2006/ole">
            <mc:AlternateContent xmlns:mc="http://schemas.openxmlformats.org/markup-compatibility/2006">
              <mc:Choice xmlns:v="urn:schemas-microsoft-com:vml" Requires="v">
                <p:oleObj name="Worksheet" r:id="rId2" imgW="5003616" imgH="1206456" progId="Excel.Sheet.12">
                  <p:embed/>
                </p:oleObj>
              </mc:Choice>
              <mc:Fallback>
                <p:oleObj name="Worksheet" r:id="rId2" imgW="5003616" imgH="1206456" progId="Excel.Sheet.12">
                  <p:embed/>
                  <p:pic>
                    <p:nvPicPr>
                      <p:cNvPr id="501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231" y="1258208"/>
                        <a:ext cx="6303869" cy="1808915"/>
                      </a:xfrm>
                      <a:prstGeom prst="rect">
                        <a:avLst/>
                      </a:prstGeom>
                      <a:noFill/>
                      <a:ln>
                        <a:noFill/>
                      </a:ln>
                    </p:spPr>
                  </p:pic>
                </p:oleObj>
              </mc:Fallback>
            </mc:AlternateContent>
          </a:graphicData>
        </a:graphic>
      </p:graphicFrame>
      <p:graphicFrame>
        <p:nvGraphicFramePr>
          <p:cNvPr id="50179" name="Object 3"/>
          <p:cNvGraphicFramePr>
            <a:graphicFrameLocks noChangeAspect="1"/>
          </p:cNvGraphicFramePr>
          <p:nvPr>
            <p:extLst>
              <p:ext uri="{D42A27DB-BD31-4B8C-83A1-F6EECF244321}">
                <p14:modId xmlns:p14="http://schemas.microsoft.com/office/powerpoint/2010/main" val="2691898659"/>
              </p:ext>
            </p:extLst>
          </p:nvPr>
        </p:nvGraphicFramePr>
        <p:xfrm>
          <a:off x="820132" y="4308050"/>
          <a:ext cx="7758260" cy="1587926"/>
        </p:xfrm>
        <a:graphic>
          <a:graphicData uri="http://schemas.openxmlformats.org/presentationml/2006/ole">
            <mc:AlternateContent xmlns:mc="http://schemas.openxmlformats.org/markup-compatibility/2006">
              <mc:Choice xmlns:v="urn:schemas-microsoft-com:vml" Requires="v">
                <p:oleObj name="Worksheet" r:id="rId4" imgW="4295654" imgH="1171530" progId="Excel.Sheet.12">
                  <p:embed/>
                </p:oleObj>
              </mc:Choice>
              <mc:Fallback>
                <p:oleObj name="Worksheet" r:id="rId4" imgW="4295654" imgH="1171530" progId="Excel.Sheet.12">
                  <p:embed/>
                  <p:pic>
                    <p:nvPicPr>
                      <p:cNvPr id="50179" name="Object 3"/>
                      <p:cNvPicPr>
                        <a:picLocks noChangeAspect="1" noChangeArrowheads="1"/>
                      </p:cNvPicPr>
                      <p:nvPr/>
                    </p:nvPicPr>
                    <p:blipFill>
                      <a:blip r:embed="rId5"/>
                      <a:srcRect/>
                      <a:stretch>
                        <a:fillRect/>
                      </a:stretch>
                    </p:blipFill>
                    <p:spPr bwMode="auto">
                      <a:xfrm>
                        <a:off x="820132" y="4308050"/>
                        <a:ext cx="7758260" cy="158792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Any G/L recognized by PSH wrt contributed </a:t>
            </a:r>
            <a:r>
              <a:rPr lang="en-US" sz="2800" i="1" dirty="0"/>
              <a:t>Unrealized receivable</a:t>
            </a:r>
            <a:r>
              <a:rPr lang="en-US" sz="2800" dirty="0"/>
              <a:t> is OI/L</a:t>
            </a:r>
          </a:p>
          <a:p>
            <a:r>
              <a:rPr lang="en-US" sz="2800" dirty="0"/>
              <a:t>Any G/L recognized by PSH wrt </a:t>
            </a:r>
            <a:r>
              <a:rPr lang="en-US" sz="2800" i="1" dirty="0"/>
              <a:t>inventory item</a:t>
            </a:r>
            <a:r>
              <a:rPr lang="en-US" sz="2800" dirty="0"/>
              <a:t> w/in 5 years of contribution is OI/L</a:t>
            </a:r>
          </a:p>
          <a:p>
            <a:r>
              <a:rPr lang="en-US" sz="2800" dirty="0"/>
              <a:t>If </a:t>
            </a:r>
            <a:r>
              <a:rPr lang="en-US" sz="2800" i="1" dirty="0"/>
              <a:t>Capital Asset</a:t>
            </a:r>
            <a:r>
              <a:rPr lang="en-US" sz="2800" dirty="0"/>
              <a:t> with BIL contributed to PSH, any loss recognized w/in 5 years of contribution is CL to the extent of the BIL. (§724)</a:t>
            </a:r>
          </a:p>
        </p:txBody>
      </p:sp>
      <p:sp>
        <p:nvSpPr>
          <p:cNvPr id="444418" name="Rectangle 2"/>
          <p:cNvSpPr>
            <a:spLocks noGrp="1" noChangeArrowheads="1"/>
          </p:cNvSpPr>
          <p:nvPr>
            <p:ph type="title"/>
          </p:nvPr>
        </p:nvSpPr>
        <p:spPr/>
        <p:txBody>
          <a:bodyPr>
            <a:normAutofit/>
          </a:bodyPr>
          <a:lstStyle/>
          <a:p>
            <a:pPr>
              <a:defRPr/>
            </a:pPr>
            <a:r>
              <a:rPr lang="en-US" b="1" dirty="0"/>
              <a:t>Review: Character of G/L on Contributed Property</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18</a:t>
            </a:fld>
            <a:endParaRPr lang="en-US" dirty="0"/>
          </a:p>
        </p:txBody>
      </p:sp>
      <p:sp>
        <p:nvSpPr>
          <p:cNvPr id="31746"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noChangeArrowheads="1"/>
          </p:cNvSpPr>
          <p:nvPr>
            <p:ph idx="1"/>
          </p:nvPr>
        </p:nvSpPr>
        <p:spPr/>
        <p:txBody>
          <a:bodyPr/>
          <a:lstStyle/>
          <a:p>
            <a:r>
              <a:rPr lang="en-US" sz="2000" dirty="0"/>
              <a:t>A and B form AB (GPSH); B contributes property(AB=14k; FMV=20k) and A contributes cash (20k).  When building is worth 40k, C enters as an equal P</a:t>
            </a:r>
          </a:p>
          <a:p>
            <a:endParaRPr lang="en-US" dirty="0"/>
          </a:p>
        </p:txBody>
      </p:sp>
      <p:sp>
        <p:nvSpPr>
          <p:cNvPr id="444418" name="Rectangle 2"/>
          <p:cNvSpPr>
            <a:spLocks noGrp="1" noChangeArrowheads="1"/>
          </p:cNvSpPr>
          <p:nvPr>
            <p:ph type="title"/>
          </p:nvPr>
        </p:nvSpPr>
        <p:spPr/>
        <p:txBody>
          <a:bodyPr>
            <a:normAutofit/>
          </a:bodyPr>
          <a:lstStyle/>
          <a:p>
            <a:pPr>
              <a:defRPr/>
            </a:pPr>
            <a:r>
              <a:rPr lang="en-US" b="1" dirty="0"/>
              <a:t>Reverse 704(c)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19</a:t>
            </a:fld>
            <a:endParaRPr lang="en-US" dirty="0"/>
          </a:p>
        </p:txBody>
      </p:sp>
      <p:sp>
        <p:nvSpPr>
          <p:cNvPr id="10244"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10242" name="Object 4"/>
          <p:cNvGraphicFramePr>
            <a:graphicFrameLocks noChangeAspect="1"/>
          </p:cNvGraphicFramePr>
          <p:nvPr>
            <p:extLst>
              <p:ext uri="{D42A27DB-BD31-4B8C-83A1-F6EECF244321}">
                <p14:modId xmlns:p14="http://schemas.microsoft.com/office/powerpoint/2010/main" val="3330118923"/>
              </p:ext>
            </p:extLst>
          </p:nvPr>
        </p:nvGraphicFramePr>
        <p:xfrm>
          <a:off x="937260" y="1485901"/>
          <a:ext cx="7447915" cy="1470660"/>
        </p:xfrm>
        <a:graphic>
          <a:graphicData uri="http://schemas.openxmlformats.org/presentationml/2006/ole">
            <mc:AlternateContent xmlns:mc="http://schemas.openxmlformats.org/markup-compatibility/2006">
              <mc:Choice xmlns:v="urn:schemas-microsoft-com:vml" Requires="v">
                <p:oleObj name="Worksheet" r:id="rId3" imgW="4010033" imgH="1114474" progId="Excel.Sheet.8">
                  <p:embed/>
                </p:oleObj>
              </mc:Choice>
              <mc:Fallback>
                <p:oleObj name="Worksheet" r:id="rId3" imgW="4010033" imgH="1114474" progId="Excel.Sheet.8">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 y="1485901"/>
                        <a:ext cx="7447915" cy="1470660"/>
                      </a:xfrm>
                      <a:prstGeom prst="rect">
                        <a:avLst/>
                      </a:prstGeom>
                      <a:noFill/>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2948296974"/>
              </p:ext>
            </p:extLst>
          </p:nvPr>
        </p:nvGraphicFramePr>
        <p:xfrm>
          <a:off x="990600" y="3770722"/>
          <a:ext cx="7631113" cy="1913798"/>
        </p:xfrm>
        <a:graphic>
          <a:graphicData uri="http://schemas.openxmlformats.org/presentationml/2006/ole">
            <mc:AlternateContent xmlns:mc="http://schemas.openxmlformats.org/markup-compatibility/2006">
              <mc:Choice xmlns:v="urn:schemas-microsoft-com:vml" Requires="v">
                <p:oleObj name="Worksheet" r:id="rId5" imgW="4010033" imgH="1343171" progId="Excel.Sheet.8">
                  <p:embed/>
                </p:oleObj>
              </mc:Choice>
              <mc:Fallback>
                <p:oleObj name="Worksheet" r:id="rId5" imgW="4010033" imgH="1343171" progId="Excel.Sheet.8">
                  <p:embed/>
                  <p:pic>
                    <p:nvPicPr>
                      <p:cNvPr id="102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770722"/>
                        <a:ext cx="7631113" cy="1913798"/>
                      </a:xfrm>
                      <a:prstGeom prst="rect">
                        <a:avLst/>
                      </a:prstGeom>
                      <a:noFill/>
                    </p:spPr>
                  </p:pic>
                </p:oleObj>
              </mc:Fallback>
            </mc:AlternateContent>
          </a:graphicData>
        </a:graphic>
      </p:graphicFrame>
      <p:cxnSp>
        <p:nvCxnSpPr>
          <p:cNvPr id="3" name="Straight Connector 2"/>
          <p:cNvCxnSpPr>
            <a:stCxn id="10247" idx="1"/>
            <a:endCxn id="10247" idx="3"/>
          </p:cNvCxnSpPr>
          <p:nvPr/>
        </p:nvCxnSpPr>
        <p:spPr>
          <a:xfrm>
            <a:off x="384048" y="3439432"/>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2"/>
          <p:cNvSpPr>
            <a:spLocks noGrp="1"/>
          </p:cNvSpPr>
          <p:nvPr>
            <p:ph idx="1"/>
          </p:nvPr>
        </p:nvSpPr>
        <p:spPr/>
        <p:txBody>
          <a:bodyPr/>
          <a:lstStyle/>
          <a:p>
            <a:r>
              <a:rPr lang="en-US" sz="2800" dirty="0"/>
              <a:t>A and B form AB (GPSH), a 50-50 PSH; B contributes nondepreciable property (AB=14k; FMV=20k) and A contributes cash (20k)</a:t>
            </a:r>
          </a:p>
          <a:p>
            <a:endParaRPr lang="en-US" dirty="0"/>
          </a:p>
        </p:txBody>
      </p:sp>
      <p:sp>
        <p:nvSpPr>
          <p:cNvPr id="5123" name="Title 1"/>
          <p:cNvSpPr>
            <a:spLocks noGrp="1"/>
          </p:cNvSpPr>
          <p:nvPr>
            <p:ph type="title"/>
          </p:nvPr>
        </p:nvSpPr>
        <p:spPr/>
        <p:txBody>
          <a:bodyPr/>
          <a:lstStyle/>
          <a:p>
            <a:r>
              <a:rPr lang="en-US" b="1" dirty="0"/>
              <a:t>Section 704(c)</a:t>
            </a:r>
          </a:p>
        </p:txBody>
      </p:sp>
      <p:sp>
        <p:nvSpPr>
          <p:cNvPr id="7" name="Slide Number Placeholder 6"/>
          <p:cNvSpPr>
            <a:spLocks noGrp="1"/>
          </p:cNvSpPr>
          <p:nvPr>
            <p:ph type="sldNum" sz="quarter" idx="10"/>
          </p:nvPr>
        </p:nvSpPr>
        <p:spPr/>
        <p:txBody>
          <a:bodyPr/>
          <a:lstStyle/>
          <a:p>
            <a:fld id="{87C78C2D-88A6-FF42-A629-764BE97D8DDC}" type="slidenum">
              <a:rPr lang="en-US" smtClean="0"/>
              <a:pPr/>
              <a:t>2</a:t>
            </a:fld>
            <a:endParaRPr lang="en-US" dirty="0"/>
          </a:p>
        </p:txBody>
      </p:sp>
      <p:sp>
        <p:nvSpPr>
          <p:cNvPr id="5125" name="Footer Placeholder 3"/>
          <p:cNvSpPr>
            <a:spLocks noGrp="1"/>
          </p:cNvSpPr>
          <p:nvPr>
            <p:ph type="ftr" sz="quarter" idx="11"/>
          </p:nvPr>
        </p:nvSpPr>
        <p:spPr>
          <a:noFill/>
        </p:spPr>
        <p:txBody>
          <a:bodyPr/>
          <a:lstStyle/>
          <a:p>
            <a:r>
              <a:rPr lang="en-US" dirty="0"/>
              <a:t>Property Contributions: 704(c)</a:t>
            </a:r>
          </a:p>
        </p:txBody>
      </p:sp>
      <p:graphicFrame>
        <p:nvGraphicFramePr>
          <p:cNvPr id="5122" name="Object 4"/>
          <p:cNvGraphicFramePr>
            <a:graphicFrameLocks noChangeAspect="1"/>
          </p:cNvGraphicFramePr>
          <p:nvPr>
            <p:extLst>
              <p:ext uri="{D42A27DB-BD31-4B8C-83A1-F6EECF244321}">
                <p14:modId xmlns:p14="http://schemas.microsoft.com/office/powerpoint/2010/main" val="4287505061"/>
              </p:ext>
            </p:extLst>
          </p:nvPr>
        </p:nvGraphicFramePr>
        <p:xfrm>
          <a:off x="604777" y="2735580"/>
          <a:ext cx="7485369" cy="2379610"/>
        </p:xfrm>
        <a:graphic>
          <a:graphicData uri="http://schemas.openxmlformats.org/presentationml/2006/ole">
            <mc:AlternateContent xmlns:mc="http://schemas.openxmlformats.org/markup-compatibility/2006">
              <mc:Choice xmlns:v="urn:schemas-microsoft-com:vml" Requires="v">
                <p:oleObj name="Worksheet" r:id="rId2" imgW="4671720" imgH="1343880" progId="Excel.Sheet.8">
                  <p:embed/>
                </p:oleObj>
              </mc:Choice>
              <mc:Fallback>
                <p:oleObj name="Worksheet" r:id="rId2" imgW="4671720" imgH="1343880" progId="Excel.Sheet.8">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77" y="2735580"/>
                        <a:ext cx="7485369" cy="237961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normAutofit/>
          </a:bodyPr>
          <a:lstStyle/>
          <a:p>
            <a:r>
              <a:rPr lang="en-US" dirty="0"/>
              <a:t>3 Allocation Methods under 704(c):</a:t>
            </a:r>
          </a:p>
          <a:p>
            <a:pPr lvl="1"/>
            <a:r>
              <a:rPr lang="en-US" dirty="0"/>
              <a:t>Traditional Method (Reg. 1.704-3(b)); </a:t>
            </a:r>
          </a:p>
          <a:p>
            <a:pPr lvl="1"/>
            <a:r>
              <a:rPr lang="en-US" dirty="0"/>
              <a:t>Traditional Method with Curative Allocations (Reg. 1.704-3(c)); and </a:t>
            </a:r>
          </a:p>
          <a:p>
            <a:pPr lvl="1"/>
            <a:r>
              <a:rPr lang="en-US" dirty="0"/>
              <a:t>Remedial Method (Reg. 1.704-3(d))</a:t>
            </a:r>
          </a:p>
          <a:p>
            <a:endParaRPr lang="en-US" dirty="0"/>
          </a:p>
          <a:p>
            <a:r>
              <a:rPr lang="en-US" dirty="0"/>
              <a:t>Operating Rules:</a:t>
            </a:r>
          </a:p>
          <a:p>
            <a:pPr lvl="1"/>
            <a:r>
              <a:rPr lang="en-US" dirty="0"/>
              <a:t>704(c) applies on a </a:t>
            </a:r>
            <a:r>
              <a:rPr lang="en-US" i="1" dirty="0"/>
              <a:t>property-by-property</a:t>
            </a:r>
            <a:r>
              <a:rPr lang="en-US" dirty="0"/>
              <a:t> basis (no aggregation of G/L)</a:t>
            </a:r>
          </a:p>
          <a:p>
            <a:pPr lvl="1"/>
            <a:r>
              <a:rPr lang="en-US" dirty="0"/>
              <a:t>Can use different methods on different property, subject to methods being “reasonable”</a:t>
            </a:r>
          </a:p>
          <a:p>
            <a:pPr lvl="1"/>
            <a:r>
              <a:rPr lang="en-US" dirty="0"/>
              <a:t>704(c) can be disregarded if there is a “small disparity” between book and tax (&lt;15% and &lt;20k). (Reg. 1.704-3(a)(2); -3(e))</a:t>
            </a:r>
          </a:p>
        </p:txBody>
      </p:sp>
      <p:sp>
        <p:nvSpPr>
          <p:cNvPr id="30722" name="Title 1"/>
          <p:cNvSpPr>
            <a:spLocks noGrp="1"/>
          </p:cNvSpPr>
          <p:nvPr>
            <p:ph type="title"/>
          </p:nvPr>
        </p:nvSpPr>
        <p:spPr/>
        <p:txBody>
          <a:bodyPr/>
          <a:lstStyle/>
          <a:p>
            <a:r>
              <a:rPr lang="en-US" b="1" dirty="0"/>
              <a:t>Section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3</a:t>
            </a:fld>
            <a:endParaRPr lang="en-US" dirty="0"/>
          </a:p>
        </p:txBody>
      </p:sp>
      <p:sp>
        <p:nvSpPr>
          <p:cNvPr id="30724"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2"/>
          <p:cNvSpPr>
            <a:spLocks noGrp="1"/>
          </p:cNvSpPr>
          <p:nvPr>
            <p:ph idx="1"/>
          </p:nvPr>
        </p:nvSpPr>
        <p:spPr/>
        <p:txBody>
          <a:bodyPr>
            <a:normAutofit/>
          </a:bodyPr>
          <a:lstStyle/>
          <a:p>
            <a:r>
              <a:rPr lang="en-US" dirty="0"/>
              <a:t>A and B form AB (GPSH), a 50-50 PSH; B contributes nondepreciable property (AB=14k; FMV=20k) and A contributes cash (20k)</a:t>
            </a:r>
          </a:p>
          <a:p>
            <a:r>
              <a:rPr lang="en-US" dirty="0"/>
              <a:t>AB sells property for: (1) 20k; or (2) 24k.  (Reg. 1.704-1(b)(4)(i); -3(b)(1))</a:t>
            </a:r>
          </a:p>
          <a:p>
            <a:pPr lvl="1"/>
            <a:r>
              <a:rPr lang="en-US" dirty="0"/>
              <a:t>Tax consequences?</a:t>
            </a:r>
          </a:p>
          <a:p>
            <a:pPr lvl="1"/>
            <a:r>
              <a:rPr lang="en-US" dirty="0"/>
              <a:t>Book consequences?</a:t>
            </a:r>
          </a:p>
          <a:p>
            <a:pPr lvl="1"/>
            <a:r>
              <a:rPr lang="en-US" dirty="0"/>
              <a:t>(1) Calculate book and tax items; (2) allocate book first; (3) then for </a:t>
            </a:r>
            <a:r>
              <a:rPr lang="en-US" i="1" dirty="0"/>
              <a:t>noncontributing Ps</a:t>
            </a:r>
            <a:r>
              <a:rPr lang="en-US" dirty="0"/>
              <a:t> match tax and book; and (4) any </a:t>
            </a:r>
            <a:r>
              <a:rPr lang="en-US" i="1" dirty="0"/>
              <a:t>remaining tax items to contributing P  </a:t>
            </a:r>
          </a:p>
        </p:txBody>
      </p:sp>
      <p:sp>
        <p:nvSpPr>
          <p:cNvPr id="6147" name="Title 1"/>
          <p:cNvSpPr>
            <a:spLocks noGrp="1"/>
          </p:cNvSpPr>
          <p:nvPr>
            <p:ph type="title"/>
          </p:nvPr>
        </p:nvSpPr>
        <p:spPr/>
        <p:txBody>
          <a:bodyPr>
            <a:normAutofit/>
          </a:bodyPr>
          <a:lstStyle/>
          <a:p>
            <a:r>
              <a:rPr lang="en-US" b="1" dirty="0"/>
              <a:t>Section 704(c): Traditional Method</a:t>
            </a:r>
          </a:p>
        </p:txBody>
      </p:sp>
      <p:sp>
        <p:nvSpPr>
          <p:cNvPr id="7" name="Slide Number Placeholder 6"/>
          <p:cNvSpPr>
            <a:spLocks noGrp="1"/>
          </p:cNvSpPr>
          <p:nvPr>
            <p:ph type="sldNum" sz="quarter" idx="10"/>
          </p:nvPr>
        </p:nvSpPr>
        <p:spPr/>
        <p:txBody>
          <a:bodyPr/>
          <a:lstStyle/>
          <a:p>
            <a:fld id="{87C78C2D-88A6-FF42-A629-764BE97D8DDC}" type="slidenum">
              <a:rPr lang="en-US" smtClean="0"/>
              <a:pPr/>
              <a:t>4</a:t>
            </a:fld>
            <a:endParaRPr lang="en-US" dirty="0"/>
          </a:p>
        </p:txBody>
      </p:sp>
      <p:sp>
        <p:nvSpPr>
          <p:cNvPr id="6149"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6146" name="Object 4"/>
          <p:cNvGraphicFramePr>
            <a:graphicFrameLocks noChangeAspect="1"/>
          </p:cNvGraphicFramePr>
          <p:nvPr>
            <p:extLst>
              <p:ext uri="{D42A27DB-BD31-4B8C-83A1-F6EECF244321}">
                <p14:modId xmlns:p14="http://schemas.microsoft.com/office/powerpoint/2010/main" val="977918246"/>
              </p:ext>
            </p:extLst>
          </p:nvPr>
        </p:nvGraphicFramePr>
        <p:xfrm>
          <a:off x="731356" y="4238407"/>
          <a:ext cx="7474008" cy="2056320"/>
        </p:xfrm>
        <a:graphic>
          <a:graphicData uri="http://schemas.openxmlformats.org/presentationml/2006/ole">
            <mc:AlternateContent xmlns:mc="http://schemas.openxmlformats.org/markup-compatibility/2006">
              <mc:Choice xmlns:v="urn:schemas-microsoft-com:vml" Requires="v">
                <p:oleObj name="Worksheet" r:id="rId3" imgW="3981434" imgH="1390617" progId="Excel.Sheet.8">
                  <p:embed/>
                </p:oleObj>
              </mc:Choice>
              <mc:Fallback>
                <p:oleObj name="Worksheet" r:id="rId3" imgW="3981434" imgH="1390617" progId="Excel.Sheet.8">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56" y="4238407"/>
                        <a:ext cx="7474008" cy="2056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p:txBody>
          <a:bodyPr/>
          <a:lstStyle/>
          <a:p>
            <a:r>
              <a:rPr lang="en-US" sz="2400" dirty="0"/>
              <a:t>Same fact as previous example, but the property is sold for 18k </a:t>
            </a:r>
            <a:r>
              <a:rPr lang="en-US" sz="2400"/>
              <a:t>(Reg. </a:t>
            </a:r>
            <a:r>
              <a:rPr lang="en-US" sz="2400" dirty="0"/>
              <a:t>1.704-3(b)(1))</a:t>
            </a:r>
          </a:p>
          <a:p>
            <a:pPr marL="457200" lvl="1" indent="-228600"/>
            <a:r>
              <a:rPr lang="en-US" sz="2000" dirty="0"/>
              <a:t>“the total income, gain</a:t>
            </a:r>
            <a:r>
              <a:rPr lang="en-US" sz="2000" b="1" dirty="0"/>
              <a:t>, loss</a:t>
            </a:r>
            <a:r>
              <a:rPr lang="en-US" sz="2000" dirty="0"/>
              <a:t>, or deduction allocated to the Ps for a TY with respect to a property cannot exceed the total PSH income, gain, loss, or deduction with respect to that property for the TY (the ceiling rule).”</a:t>
            </a:r>
          </a:p>
          <a:p>
            <a:pPr marL="457200" lvl="1" indent="-228600"/>
            <a:r>
              <a:rPr lang="en-US" sz="2000" dirty="0"/>
              <a:t>Why is the resulting book/tax disparity a problem?  Is it permanent? </a:t>
            </a:r>
            <a:endParaRPr lang="en-US" dirty="0"/>
          </a:p>
        </p:txBody>
      </p:sp>
      <p:sp>
        <p:nvSpPr>
          <p:cNvPr id="2" name="Title 1"/>
          <p:cNvSpPr>
            <a:spLocks noGrp="1"/>
          </p:cNvSpPr>
          <p:nvPr>
            <p:ph type="title"/>
          </p:nvPr>
        </p:nvSpPr>
        <p:spPr/>
        <p:txBody>
          <a:bodyPr>
            <a:normAutofit/>
          </a:bodyPr>
          <a:lstStyle/>
          <a:p>
            <a:pPr>
              <a:defRPr/>
            </a:pPr>
            <a:r>
              <a:rPr lang="en-US" b="1" dirty="0"/>
              <a:t>Section 704(c): The Traditional Method and the </a:t>
            </a:r>
            <a:r>
              <a:rPr lang="en-US" b="1" i="1" dirty="0"/>
              <a:t>Ceiling Rule</a:t>
            </a:r>
          </a:p>
        </p:txBody>
      </p:sp>
      <p:sp>
        <p:nvSpPr>
          <p:cNvPr id="7" name="Slide Number Placeholder 6"/>
          <p:cNvSpPr>
            <a:spLocks noGrp="1"/>
          </p:cNvSpPr>
          <p:nvPr>
            <p:ph type="sldNum" sz="quarter" idx="10"/>
          </p:nvPr>
        </p:nvSpPr>
        <p:spPr/>
        <p:txBody>
          <a:bodyPr/>
          <a:lstStyle/>
          <a:p>
            <a:fld id="{87C78C2D-88A6-FF42-A629-764BE97D8DDC}" type="slidenum">
              <a:rPr lang="en-US" smtClean="0"/>
              <a:pPr/>
              <a:t>5</a:t>
            </a:fld>
            <a:endParaRPr lang="en-US" dirty="0"/>
          </a:p>
        </p:txBody>
      </p:sp>
      <p:sp>
        <p:nvSpPr>
          <p:cNvPr id="7173"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7170" name="Object 4"/>
          <p:cNvGraphicFramePr>
            <a:graphicFrameLocks noChangeAspect="1"/>
          </p:cNvGraphicFramePr>
          <p:nvPr>
            <p:extLst>
              <p:ext uri="{D42A27DB-BD31-4B8C-83A1-F6EECF244321}">
                <p14:modId xmlns:p14="http://schemas.microsoft.com/office/powerpoint/2010/main" val="2191132768"/>
              </p:ext>
            </p:extLst>
          </p:nvPr>
        </p:nvGraphicFramePr>
        <p:xfrm>
          <a:off x="1304588" y="4807291"/>
          <a:ext cx="5848809" cy="1549059"/>
        </p:xfrm>
        <a:graphic>
          <a:graphicData uri="http://schemas.openxmlformats.org/presentationml/2006/ole">
            <mc:AlternateContent xmlns:mc="http://schemas.openxmlformats.org/markup-compatibility/2006">
              <mc:Choice xmlns:v="urn:schemas-microsoft-com:vml" Requires="v">
                <p:oleObj name="Worksheet" r:id="rId2" imgW="3981434" imgH="1390617" progId="Excel.Sheet.8">
                  <p:embed/>
                </p:oleObj>
              </mc:Choice>
              <mc:Fallback>
                <p:oleObj name="Worksheet" r:id="rId2" imgW="3981434" imgH="1390617" progId="Excel.Sheet.8">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88" y="4807291"/>
                        <a:ext cx="5848809" cy="154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4"/>
          <p:cNvGraphicFramePr>
            <a:graphicFrameLocks noChangeAspect="1"/>
          </p:cNvGraphicFramePr>
          <p:nvPr>
            <p:extLst>
              <p:ext uri="{D42A27DB-BD31-4B8C-83A1-F6EECF244321}">
                <p14:modId xmlns:p14="http://schemas.microsoft.com/office/powerpoint/2010/main" val="2451198939"/>
              </p:ext>
            </p:extLst>
          </p:nvPr>
        </p:nvGraphicFramePr>
        <p:xfrm>
          <a:off x="1304588" y="2861339"/>
          <a:ext cx="6407059" cy="1595432"/>
        </p:xfrm>
        <a:graphic>
          <a:graphicData uri="http://schemas.openxmlformats.org/presentationml/2006/ole">
            <mc:AlternateContent xmlns:mc="http://schemas.openxmlformats.org/markup-compatibility/2006">
              <mc:Choice xmlns:v="urn:schemas-microsoft-com:vml" Requires="v">
                <p:oleObj name="Worksheet" r:id="rId4" imgW="3981434" imgH="1390617" progId="Excel.Sheet.8">
                  <p:embed/>
                </p:oleObj>
              </mc:Choice>
              <mc:Fallback>
                <p:oleObj name="Worksheet" r:id="rId4" imgW="3981434" imgH="1390617" progId="Excel.Sheet.8">
                  <p:embed/>
                  <p:pic>
                    <p:nvPicPr>
                      <p:cNvPr id="92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588" y="2861339"/>
                        <a:ext cx="6407059" cy="1595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24773FEB-BF1F-444D-B305-32F87321CB5B}"/>
              </a:ext>
            </a:extLst>
          </p:cNvPr>
          <p:cNvCxnSpPr/>
          <p:nvPr/>
        </p:nvCxnSpPr>
        <p:spPr>
          <a:xfrm>
            <a:off x="467868" y="4651625"/>
            <a:ext cx="8374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a:xfrm>
            <a:off x="384048" y="533399"/>
            <a:ext cx="8458200" cy="5908675"/>
          </a:xfrm>
        </p:spPr>
        <p:txBody>
          <a:bodyPr>
            <a:normAutofit fontScale="77500" lnSpcReduction="20000"/>
          </a:bodyPr>
          <a:lstStyle/>
          <a:p>
            <a:r>
              <a:rPr lang="en-US" sz="2600" dirty="0"/>
              <a:t>704(c)(1)(C):</a:t>
            </a:r>
          </a:p>
          <a:p>
            <a:pPr lvl="1"/>
            <a:r>
              <a:rPr lang="en-US" sz="2200" i="1" dirty="0"/>
              <a:t>C) if any property </a:t>
            </a:r>
            <a:r>
              <a:rPr lang="en-US" sz="2200" b="1" i="1" dirty="0"/>
              <a:t>so contributed </a:t>
            </a:r>
            <a:r>
              <a:rPr lang="en-US" sz="2200" i="1" dirty="0"/>
              <a:t>has a built-in loss—</a:t>
            </a:r>
          </a:p>
          <a:p>
            <a:pPr lvl="2">
              <a:buNone/>
            </a:pPr>
            <a:r>
              <a:rPr lang="en-US" sz="2200" i="1" dirty="0"/>
              <a:t>(i) such built-in loss shall be taken into account only in determining the amount of items allocated to the contributing partner, and</a:t>
            </a:r>
          </a:p>
          <a:p>
            <a:pPr lvl="2">
              <a:buNone/>
            </a:pPr>
            <a:r>
              <a:rPr lang="en-US" sz="2200" i="1" dirty="0"/>
              <a:t>(ii) except as provided in regulations, in determining the amount of items allocated to other partners, the basis of the contributed property in the hands of the partnership shall be treated as being equal to its fair market value at the time of contribution.</a:t>
            </a:r>
          </a:p>
          <a:p>
            <a:pPr algn="just"/>
            <a:endParaRPr lang="en-US" sz="2800" dirty="0"/>
          </a:p>
          <a:p>
            <a:pPr algn="just"/>
            <a:r>
              <a:rPr lang="en-US" sz="2800" dirty="0"/>
              <a:t>As a result of 704(c)(1)(C), it is no longer possible to shift BILs to noncontributing Ps.</a:t>
            </a:r>
          </a:p>
          <a:p>
            <a:pPr algn="just"/>
            <a:r>
              <a:rPr lang="en-US" sz="2800" dirty="0"/>
              <a:t>Under Prop. Reg. 1.704-3, the P contributing BIL property has a </a:t>
            </a:r>
            <a:r>
              <a:rPr lang="en-US" sz="2800" b="1" i="1" dirty="0"/>
              <a:t>704(c)(1)(C) basis adjustment </a:t>
            </a:r>
            <a:r>
              <a:rPr lang="en-US" sz="2800" dirty="0"/>
              <a:t>with respect to the property equal to the BIL.  </a:t>
            </a:r>
          </a:p>
          <a:p>
            <a:pPr lvl="1" algn="just"/>
            <a:r>
              <a:rPr lang="en-US" sz="2400" dirty="0"/>
              <a:t>When the BIL property is sold, </a:t>
            </a:r>
            <a:r>
              <a:rPr lang="en-US" sz="2400" b="1" i="1" dirty="0"/>
              <a:t>the PSH </a:t>
            </a:r>
            <a:r>
              <a:rPr lang="en-US" sz="2400" dirty="0"/>
              <a:t>computes G/L using FMV basis </a:t>
            </a:r>
            <a:r>
              <a:rPr lang="en-US" sz="2400" i="1" dirty="0"/>
              <a:t>at the time of contribution</a:t>
            </a:r>
            <a:r>
              <a:rPr lang="en-US" sz="2400" dirty="0"/>
              <a:t> and allocates the G/L under the PSH agreement.  </a:t>
            </a:r>
          </a:p>
          <a:p>
            <a:pPr lvl="1" algn="just"/>
            <a:r>
              <a:rPr lang="en-US" sz="2400" dirty="0"/>
              <a:t>The contributing P’s G/L from the sale of the BIL property will be its share of G/L under the PSH agreement (</a:t>
            </a:r>
            <a:r>
              <a:rPr lang="en-US" sz="2400" u="sng" dirty="0"/>
              <a:t>using FMV basis</a:t>
            </a:r>
            <a:r>
              <a:rPr lang="en-US" sz="2400" dirty="0"/>
              <a:t>) </a:t>
            </a:r>
            <a:r>
              <a:rPr lang="en-US" sz="2400" b="1" dirty="0"/>
              <a:t>minus </a:t>
            </a:r>
            <a:r>
              <a:rPr lang="en-US" sz="2400" dirty="0"/>
              <a:t>the 704(c)(1)(C) adjustment.</a:t>
            </a:r>
          </a:p>
          <a:p>
            <a:pPr algn="just"/>
            <a:r>
              <a:rPr lang="en-US" sz="2800" dirty="0"/>
              <a:t>Assume P contributes BIL property (AB=24k; FMV=20k) and is sold by AB for 22k.</a:t>
            </a:r>
          </a:p>
          <a:p>
            <a:pPr lvl="1" algn="just"/>
            <a:r>
              <a:rPr lang="en-US" sz="2400" dirty="0"/>
              <a:t>Tax and Book Consequences?</a:t>
            </a:r>
          </a:p>
          <a:p>
            <a:pPr marL="857250" lvl="2"/>
            <a:endParaRPr lang="en-US" sz="1600" dirty="0"/>
          </a:p>
        </p:txBody>
      </p:sp>
      <p:sp>
        <p:nvSpPr>
          <p:cNvPr id="2" name="Title 1"/>
          <p:cNvSpPr>
            <a:spLocks noGrp="1"/>
          </p:cNvSpPr>
          <p:nvPr>
            <p:ph type="title"/>
          </p:nvPr>
        </p:nvSpPr>
        <p:spPr/>
        <p:txBody>
          <a:bodyPr>
            <a:noAutofit/>
          </a:bodyPr>
          <a:lstStyle/>
          <a:p>
            <a:pPr>
              <a:defRPr/>
            </a:pPr>
            <a:r>
              <a:rPr lang="en-US" b="1" dirty="0"/>
              <a:t>The Traditional Method, the Ceiling Rule, and BIL Property</a:t>
            </a:r>
          </a:p>
        </p:txBody>
      </p:sp>
      <p:sp>
        <p:nvSpPr>
          <p:cNvPr id="7" name="Slide Number Placeholder 6"/>
          <p:cNvSpPr>
            <a:spLocks noGrp="1"/>
          </p:cNvSpPr>
          <p:nvPr>
            <p:ph type="sldNum" sz="quarter" idx="10"/>
          </p:nvPr>
        </p:nvSpPr>
        <p:spPr/>
        <p:txBody>
          <a:bodyPr/>
          <a:lstStyle/>
          <a:p>
            <a:fld id="{87C78C2D-88A6-FF42-A629-764BE97D8DDC}" type="slidenum">
              <a:rPr lang="en-US" smtClean="0"/>
              <a:pPr/>
              <a:t>6</a:t>
            </a:fld>
            <a:endParaRPr lang="en-US" dirty="0"/>
          </a:p>
        </p:txBody>
      </p:sp>
      <p:sp>
        <p:nvSpPr>
          <p:cNvPr id="7173" name="Footer Placeholder 3"/>
          <p:cNvSpPr>
            <a:spLocks noGrp="1"/>
          </p:cNvSpPr>
          <p:nvPr>
            <p:ph type="ftr" sz="quarter" idx="11"/>
          </p:nvPr>
        </p:nvSpPr>
        <p:spPr>
          <a:noFill/>
        </p:spPr>
        <p:txBody>
          <a:bodyPr/>
          <a:lstStyle/>
          <a:p>
            <a:r>
              <a:rPr lang="en-US"/>
              <a:t>Property Contributions: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2"/>
          <p:cNvSpPr>
            <a:spLocks noGrp="1"/>
          </p:cNvSpPr>
          <p:nvPr>
            <p:ph idx="1"/>
          </p:nvPr>
        </p:nvSpPr>
        <p:spPr/>
        <p:txBody>
          <a:bodyPr/>
          <a:lstStyle/>
          <a:p>
            <a:r>
              <a:rPr lang="en-US" sz="2400" dirty="0"/>
              <a:t>AB sells property for 18k and also has 4k of capital gains from the sale of stock.</a:t>
            </a:r>
          </a:p>
          <a:p>
            <a:pPr marL="576263" lvl="1" indent="-293688"/>
            <a:r>
              <a:rPr lang="en-US" sz="2000" dirty="0"/>
              <a:t>How could the tax gain from the sale of stock be allocated to eliminate book/tax disparity caused by the ceiling rule? (-3(c)(1))</a:t>
            </a:r>
          </a:p>
          <a:p>
            <a:pPr marL="576263" lvl="1" indent="-293688"/>
            <a:r>
              <a:rPr lang="en-US" sz="2000" i="1" dirty="0"/>
              <a:t>Curative allocation</a:t>
            </a:r>
            <a:r>
              <a:rPr lang="en-US" sz="2000" dirty="0"/>
              <a:t>:  allocation of a PSH item for </a:t>
            </a:r>
            <a:r>
              <a:rPr lang="en-US" sz="2000" u="sng" dirty="0"/>
              <a:t>tax</a:t>
            </a:r>
            <a:r>
              <a:rPr lang="en-US" sz="2000" dirty="0"/>
              <a:t> purposes that is different than for </a:t>
            </a:r>
            <a:r>
              <a:rPr lang="en-US" sz="2000" u="sng" dirty="0"/>
              <a:t>book</a:t>
            </a:r>
            <a:r>
              <a:rPr lang="en-US" sz="2000" dirty="0"/>
              <a:t> purposes.  Must be reasonable and of the </a:t>
            </a:r>
            <a:r>
              <a:rPr lang="en-US" sz="2000" u="sng" dirty="0"/>
              <a:t>same type </a:t>
            </a:r>
            <a:r>
              <a:rPr lang="en-US" sz="2000" dirty="0"/>
              <a:t>that was subject to the ceiling rule. (-3(c)(3))</a:t>
            </a:r>
          </a:p>
        </p:txBody>
      </p:sp>
      <p:sp>
        <p:nvSpPr>
          <p:cNvPr id="2" name="Title 1"/>
          <p:cNvSpPr>
            <a:spLocks noGrp="1"/>
          </p:cNvSpPr>
          <p:nvPr>
            <p:ph type="title"/>
          </p:nvPr>
        </p:nvSpPr>
        <p:spPr/>
        <p:txBody>
          <a:bodyPr>
            <a:noAutofit/>
          </a:bodyPr>
          <a:lstStyle/>
          <a:p>
            <a:pPr>
              <a:defRPr/>
            </a:pPr>
            <a:r>
              <a:rPr lang="en-US" b="1" dirty="0"/>
              <a:t>Section 704(c): The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7</a:t>
            </a:fld>
            <a:endParaRPr lang="en-US" dirty="0"/>
          </a:p>
        </p:txBody>
      </p:sp>
      <p:sp>
        <p:nvSpPr>
          <p:cNvPr id="8198"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8194" name="Object 4"/>
          <p:cNvGraphicFramePr>
            <a:graphicFrameLocks noChangeAspect="1"/>
          </p:cNvGraphicFramePr>
          <p:nvPr>
            <p:extLst>
              <p:ext uri="{D42A27DB-BD31-4B8C-83A1-F6EECF244321}">
                <p14:modId xmlns:p14="http://schemas.microsoft.com/office/powerpoint/2010/main" val="2273765339"/>
              </p:ext>
            </p:extLst>
          </p:nvPr>
        </p:nvGraphicFramePr>
        <p:xfrm>
          <a:off x="1623060" y="5023167"/>
          <a:ext cx="6195059" cy="1103313"/>
        </p:xfrm>
        <a:graphic>
          <a:graphicData uri="http://schemas.openxmlformats.org/presentationml/2006/ole">
            <mc:AlternateContent xmlns:mc="http://schemas.openxmlformats.org/markup-compatibility/2006">
              <mc:Choice xmlns:v="urn:schemas-microsoft-com:vml" Requires="v">
                <p:oleObj name="Worksheet" r:id="rId2" imgW="4872960" imgH="1078560" progId="Excel.Sheet.8">
                  <p:embed/>
                </p:oleObj>
              </mc:Choice>
              <mc:Fallback>
                <p:oleObj name="Worksheet" r:id="rId2" imgW="4872960" imgH="1078560" progId="Excel.Sheet.8">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60" y="5023167"/>
                        <a:ext cx="6195059" cy="1103313"/>
                      </a:xfrm>
                      <a:prstGeom prst="rect">
                        <a:avLst/>
                      </a:prstGeom>
                      <a:noFill/>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3748466983"/>
              </p:ext>
            </p:extLst>
          </p:nvPr>
        </p:nvGraphicFramePr>
        <p:xfrm>
          <a:off x="1895975" y="3230542"/>
          <a:ext cx="5434346" cy="1244160"/>
        </p:xfrm>
        <a:graphic>
          <a:graphicData uri="http://schemas.openxmlformats.org/presentationml/2006/ole">
            <mc:AlternateContent xmlns:mc="http://schemas.openxmlformats.org/markup-compatibility/2006">
              <mc:Choice xmlns:v="urn:schemas-microsoft-com:vml" Requires="v">
                <p:oleObj name="Worksheet" r:id="rId4" imgW="3933768" imgH="1161920" progId="Excel.Sheet.8">
                  <p:embed/>
                </p:oleObj>
              </mc:Choice>
              <mc:Fallback>
                <p:oleObj name="Worksheet" r:id="rId4" imgW="3933768" imgH="1161920" progId="Excel.Sheet.8">
                  <p:embed/>
                  <p:pic>
                    <p:nvPicPr>
                      <p:cNvPr id="819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975" y="3230542"/>
                        <a:ext cx="5434346" cy="1244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B482D3DB-8E45-384C-AC86-45BAB8FF8047}"/>
              </a:ext>
            </a:extLst>
          </p:cNvPr>
          <p:cNvCxnSpPr/>
          <p:nvPr/>
        </p:nvCxnSpPr>
        <p:spPr>
          <a:xfrm>
            <a:off x="384048" y="4625340"/>
            <a:ext cx="86304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AB sells the property (but not the stock) for 18k.</a:t>
            </a:r>
          </a:p>
          <a:p>
            <a:pPr marL="576263" lvl="1" indent="-293688"/>
            <a:r>
              <a:rPr lang="en-US" sz="2000" dirty="0"/>
              <a:t>If equal amounts of tax G/L could be created, how much should be created and how should it be allocated to eliminate the book/tax disparity caused by the ceiling rule? (-3(d)(1); -3(d)(7), Ex. 2)</a:t>
            </a:r>
          </a:p>
        </p:txBody>
      </p:sp>
      <p:sp>
        <p:nvSpPr>
          <p:cNvPr id="2" name="Title 1"/>
          <p:cNvSpPr>
            <a:spLocks noGrp="1"/>
          </p:cNvSpPr>
          <p:nvPr>
            <p:ph type="title"/>
          </p:nvPr>
        </p:nvSpPr>
        <p:spPr/>
        <p:txBody>
          <a:bodyPr>
            <a:normAutofit/>
          </a:bodyPr>
          <a:lstStyle/>
          <a:p>
            <a:pPr>
              <a:defRPr/>
            </a:pPr>
            <a:r>
              <a:rPr lang="en-US" b="1" dirty="0"/>
              <a:t>Section 704(c): The Remedial Method</a:t>
            </a:r>
          </a:p>
        </p:txBody>
      </p:sp>
      <p:sp>
        <p:nvSpPr>
          <p:cNvPr id="8" name="Slide Number Placeholder 7"/>
          <p:cNvSpPr>
            <a:spLocks noGrp="1"/>
          </p:cNvSpPr>
          <p:nvPr>
            <p:ph type="sldNum" sz="quarter" idx="10"/>
          </p:nvPr>
        </p:nvSpPr>
        <p:spPr/>
        <p:txBody>
          <a:bodyPr/>
          <a:lstStyle/>
          <a:p>
            <a:fld id="{87C78C2D-88A6-FF42-A629-764BE97D8DDC}" type="slidenum">
              <a:rPr lang="en-US" smtClean="0"/>
              <a:pPr/>
              <a:t>8</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9219" name="Object 3"/>
          <p:cNvGraphicFramePr>
            <a:graphicFrameLocks noChangeAspect="1"/>
          </p:cNvGraphicFramePr>
          <p:nvPr>
            <p:extLst>
              <p:ext uri="{D42A27DB-BD31-4B8C-83A1-F6EECF244321}">
                <p14:modId xmlns:p14="http://schemas.microsoft.com/office/powerpoint/2010/main" val="1270318159"/>
              </p:ext>
            </p:extLst>
          </p:nvPr>
        </p:nvGraphicFramePr>
        <p:xfrm>
          <a:off x="1131217" y="2158739"/>
          <a:ext cx="6325635" cy="1857080"/>
        </p:xfrm>
        <a:graphic>
          <a:graphicData uri="http://schemas.openxmlformats.org/presentationml/2006/ole">
            <mc:AlternateContent xmlns:mc="http://schemas.openxmlformats.org/markup-compatibility/2006">
              <mc:Choice xmlns:v="urn:schemas-microsoft-com:vml" Requires="v">
                <p:oleObj name="Worksheet" r:id="rId2" imgW="3933768" imgH="1161920" progId="Excel.Sheet.8">
                  <p:embed/>
                </p:oleObj>
              </mc:Choice>
              <mc:Fallback>
                <p:oleObj name="Worksheet" r:id="rId2" imgW="3933768" imgH="1161920" progId="Excel.Sheet.8">
                  <p:embed/>
                  <p:pic>
                    <p:nvPicPr>
                      <p:cNvPr id="92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217" y="2158739"/>
                        <a:ext cx="6325635" cy="1857080"/>
                      </a:xfrm>
                      <a:prstGeom prst="rect">
                        <a:avLst/>
                      </a:prstGeom>
                      <a:noFill/>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839922168"/>
              </p:ext>
            </p:extLst>
          </p:nvPr>
        </p:nvGraphicFramePr>
        <p:xfrm>
          <a:off x="1541833" y="4618968"/>
          <a:ext cx="5754014" cy="1353617"/>
        </p:xfrm>
        <a:graphic>
          <a:graphicData uri="http://schemas.openxmlformats.org/presentationml/2006/ole">
            <mc:AlternateContent xmlns:mc="http://schemas.openxmlformats.org/markup-compatibility/2006">
              <mc:Choice xmlns:v="urn:schemas-microsoft-com:vml" Requires="v">
                <p:oleObj name="Worksheet" r:id="rId4" imgW="4872960" imgH="1078560" progId="Excel.Sheet.8">
                  <p:embed/>
                </p:oleObj>
              </mc:Choice>
              <mc:Fallback>
                <p:oleObj name="Worksheet" r:id="rId4" imgW="4872960" imgH="1078560" progId="Excel.Sheet.8">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833" y="4618968"/>
                        <a:ext cx="5754014" cy="1353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p:cNvCxnSpPr/>
          <p:nvPr/>
        </p:nvCxnSpPr>
        <p:spPr>
          <a:xfrm flipV="1">
            <a:off x="384048" y="4142159"/>
            <a:ext cx="8458327" cy="242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Object 4"/>
          <p:cNvGraphicFramePr>
            <a:graphicFrameLocks noGrp="1" noChangeAspect="1"/>
          </p:cNvGraphicFramePr>
          <p:nvPr>
            <p:ph idx="1"/>
            <p:extLst>
              <p:ext uri="{D42A27DB-BD31-4B8C-83A1-F6EECF244321}">
                <p14:modId xmlns:p14="http://schemas.microsoft.com/office/powerpoint/2010/main" val="3360281269"/>
              </p:ext>
            </p:extLst>
          </p:nvPr>
        </p:nvGraphicFramePr>
        <p:xfrm>
          <a:off x="2581274" y="2558307"/>
          <a:ext cx="3981450" cy="1162050"/>
        </p:xfrm>
        <a:graphic>
          <a:graphicData uri="http://schemas.openxmlformats.org/presentationml/2006/ole">
            <mc:AlternateContent xmlns:mc="http://schemas.openxmlformats.org/markup-compatibility/2006">
              <mc:Choice xmlns:v="urn:schemas-microsoft-com:vml" Requires="v">
                <p:oleObj name="Worksheet" r:id="rId2" imgW="3981320" imgH="1161976" progId="Excel.Sheet.8">
                  <p:embed/>
                </p:oleObj>
              </mc:Choice>
              <mc:Fallback>
                <p:oleObj name="Worksheet" r:id="rId2" imgW="3981320" imgH="1161976" progId="Excel.Sheet.8">
                  <p:embed/>
                  <p:pic>
                    <p:nvPicPr>
                      <p:cNvPr id="3584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4" y="2558307"/>
                        <a:ext cx="3981450" cy="1162050"/>
                      </a:xfrm>
                      <a:prstGeom prst="rect">
                        <a:avLst/>
                      </a:prstGeom>
                      <a:noFill/>
                    </p:spPr>
                  </p:pic>
                </p:oleObj>
              </mc:Fallback>
            </mc:AlternateContent>
          </a:graphicData>
        </a:graphic>
      </p:graphicFrame>
      <p:sp>
        <p:nvSpPr>
          <p:cNvPr id="2" name="Title 1"/>
          <p:cNvSpPr>
            <a:spLocks noGrp="1"/>
          </p:cNvSpPr>
          <p:nvPr>
            <p:ph type="title"/>
          </p:nvPr>
        </p:nvSpPr>
        <p:spPr/>
        <p:txBody>
          <a:bodyPr>
            <a:noAutofit/>
          </a:bodyPr>
          <a:lstStyle/>
          <a:p>
            <a:pPr>
              <a:defRPr/>
            </a:pPr>
            <a:r>
              <a:rPr lang="en-US" b="1" dirty="0"/>
              <a:t>Section 704(c): Depreciable Property and the Traditional Method:  </a:t>
            </a:r>
          </a:p>
        </p:txBody>
      </p:sp>
      <p:sp>
        <p:nvSpPr>
          <p:cNvPr id="8" name="Slide Number Placeholder 7"/>
          <p:cNvSpPr>
            <a:spLocks noGrp="1"/>
          </p:cNvSpPr>
          <p:nvPr>
            <p:ph type="sldNum" sz="quarter" idx="10"/>
          </p:nvPr>
        </p:nvSpPr>
        <p:spPr/>
        <p:txBody>
          <a:bodyPr/>
          <a:lstStyle/>
          <a:p>
            <a:fld id="{87C78C2D-88A6-FF42-A629-764BE97D8DDC}" type="slidenum">
              <a:rPr lang="en-US" smtClean="0"/>
              <a:pPr/>
              <a:t>9</a:t>
            </a:fld>
            <a:endParaRPr lang="en-US" dirty="0"/>
          </a:p>
        </p:txBody>
      </p:sp>
      <p:sp>
        <p:nvSpPr>
          <p:cNvPr id="9222" name="Footer Placeholder 3"/>
          <p:cNvSpPr>
            <a:spLocks noGrp="1"/>
          </p:cNvSpPr>
          <p:nvPr>
            <p:ph type="ftr" sz="quarter" idx="11"/>
          </p:nvPr>
        </p:nvSpPr>
        <p:spPr>
          <a:noFill/>
        </p:spPr>
        <p:txBody>
          <a:bodyPr/>
          <a:lstStyle/>
          <a:p>
            <a:r>
              <a:rPr lang="en-US"/>
              <a:t>Property Contributions: 704(c)</a:t>
            </a:r>
            <a:endParaRPr lang="en-US" dirty="0"/>
          </a:p>
        </p:txBody>
      </p:sp>
      <p:graphicFrame>
        <p:nvGraphicFramePr>
          <p:cNvPr id="35845" name="Object 4"/>
          <p:cNvGraphicFramePr>
            <a:graphicFrameLocks noChangeAspect="1"/>
          </p:cNvGraphicFramePr>
          <p:nvPr>
            <p:extLst>
              <p:ext uri="{D42A27DB-BD31-4B8C-83A1-F6EECF244321}">
                <p14:modId xmlns:p14="http://schemas.microsoft.com/office/powerpoint/2010/main" val="3684885652"/>
              </p:ext>
            </p:extLst>
          </p:nvPr>
        </p:nvGraphicFramePr>
        <p:xfrm>
          <a:off x="1760220" y="5015705"/>
          <a:ext cx="5311140" cy="1164115"/>
        </p:xfrm>
        <a:graphic>
          <a:graphicData uri="http://schemas.openxmlformats.org/presentationml/2006/ole">
            <mc:AlternateContent xmlns:mc="http://schemas.openxmlformats.org/markup-compatibility/2006">
              <mc:Choice xmlns:v="urn:schemas-microsoft-com:vml" Requires="v">
                <p:oleObj name="Worksheet" r:id="rId4" imgW="3981320" imgH="1161976" progId="Excel.Sheet.8">
                  <p:embed/>
                </p:oleObj>
              </mc:Choice>
              <mc:Fallback>
                <p:oleObj name="Worksheet" r:id="rId4" imgW="3981320" imgH="1161976" progId="Excel.Sheet.8">
                  <p:embed/>
                  <p:pic>
                    <p:nvPicPr>
                      <p:cNvPr id="3584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0220" y="5015705"/>
                        <a:ext cx="5311140" cy="1164115"/>
                      </a:xfrm>
                      <a:prstGeom prst="rect">
                        <a:avLst/>
                      </a:prstGeom>
                      <a:noFill/>
                    </p:spPr>
                  </p:pic>
                </p:oleObj>
              </mc:Fallback>
            </mc:AlternateContent>
          </a:graphicData>
        </a:graphic>
      </p:graphicFrame>
      <p:sp>
        <p:nvSpPr>
          <p:cNvPr id="10" name="TextBox 9"/>
          <p:cNvSpPr txBox="1"/>
          <p:nvPr/>
        </p:nvSpPr>
        <p:spPr>
          <a:xfrm>
            <a:off x="346855" y="845768"/>
            <a:ext cx="8450289" cy="1569660"/>
          </a:xfrm>
          <a:prstGeom prst="rect">
            <a:avLst/>
          </a:prstGeom>
          <a:noFill/>
        </p:spPr>
        <p:txBody>
          <a:bodyPr wrap="square" rtlCol="0">
            <a:spAutoFit/>
          </a:bodyPr>
          <a:lstStyle/>
          <a:p>
            <a:pPr marL="285750" indent="-285750">
              <a:buFont typeface="Wingdings" pitchFamily="2" charset="2"/>
              <a:buChar char="§"/>
            </a:pPr>
            <a:r>
              <a:rPr lang="en-US" dirty="0"/>
              <a:t> </a:t>
            </a:r>
            <a:r>
              <a:rPr lang="en-US" sz="2000" dirty="0"/>
              <a:t>A contributes depreciable property worth 100 (AB 60) and B contributes 100 to AB, a 50-50 PSH.  For tax purposes, the property has 4 years remaining to be depreciated</a:t>
            </a:r>
            <a:r>
              <a:rPr lang="en-US" dirty="0"/>
              <a:t>.</a:t>
            </a:r>
          </a:p>
          <a:p>
            <a:pPr marL="742950" lvl="1" indent="-285750">
              <a:buSzPct val="50000"/>
              <a:buFont typeface="Wingdings" pitchFamily="2" charset="2"/>
              <a:buChar char="§"/>
            </a:pPr>
            <a:r>
              <a:rPr lang="en-US" dirty="0"/>
              <a:t>Tax Depreciation:  15/yr (60/4)</a:t>
            </a:r>
          </a:p>
          <a:p>
            <a:pPr marL="742950" lvl="1" indent="-285750">
              <a:buSzPct val="50000"/>
              <a:buFont typeface="Wingdings" pitchFamily="2" charset="2"/>
              <a:buChar char="§"/>
            </a:pPr>
            <a:r>
              <a:rPr lang="en-US" dirty="0"/>
              <a:t>Book Depreciation:  25/yr (100/4) [-1(b)(2)(iv)(g)(3)]</a:t>
            </a:r>
          </a:p>
        </p:txBody>
      </p:sp>
      <p:sp>
        <p:nvSpPr>
          <p:cNvPr id="11" name="TextBox 10"/>
          <p:cNvSpPr txBox="1"/>
          <p:nvPr/>
        </p:nvSpPr>
        <p:spPr>
          <a:xfrm>
            <a:off x="384048" y="3982612"/>
            <a:ext cx="8552562" cy="923330"/>
          </a:xfrm>
          <a:prstGeom prst="rect">
            <a:avLst/>
          </a:prstGeom>
          <a:noFill/>
        </p:spPr>
        <p:txBody>
          <a:bodyPr wrap="square" rtlCol="0">
            <a:spAutoFit/>
          </a:bodyPr>
          <a:lstStyle/>
          <a:p>
            <a:pPr marL="285750" indent="-285750">
              <a:buFont typeface="Wingdings" pitchFamily="2" charset="2"/>
              <a:buChar char="§"/>
            </a:pPr>
            <a:r>
              <a:rPr lang="en-US" dirty="0"/>
              <a:t>What if instead </a:t>
            </a:r>
            <a:r>
              <a:rPr lang="en-US" b="1" dirty="0"/>
              <a:t>B (noncontributing)</a:t>
            </a:r>
            <a:r>
              <a:rPr lang="en-US" dirty="0"/>
              <a:t> were allocated tax depreciation equal to book depreciation (12.5/yr) and the remainder (2.5/</a:t>
            </a:r>
            <a:r>
              <a:rPr lang="en-US" dirty="0" err="1"/>
              <a:t>yr</a:t>
            </a:r>
            <a:r>
              <a:rPr lang="en-US" dirty="0"/>
              <a:t>) were allocated to </a:t>
            </a:r>
            <a:r>
              <a:rPr lang="en-US" b="1" dirty="0"/>
              <a:t>A (contributing)</a:t>
            </a:r>
            <a:r>
              <a:rPr lang="en-US" dirty="0"/>
              <a:t>? [–3(b)(1), -3(b)(2), Ex. 1(ii)]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12044</TotalTime>
  <Words>2011</Words>
  <Application>Microsoft Macintosh PowerPoint</Application>
  <PresentationFormat>On-screen Show (4:3)</PresentationFormat>
  <Paragraphs>196</Paragraphs>
  <Slides>19</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30" baseType="lpstr">
      <vt:lpstr>NSimSun</vt:lpstr>
      <vt:lpstr>Arial</vt:lpstr>
      <vt:lpstr>Calibri</vt:lpstr>
      <vt:lpstr>Courier New</vt:lpstr>
      <vt:lpstr>Times</vt:lpstr>
      <vt:lpstr>Times New Roman</vt:lpstr>
      <vt:lpstr>Verdana</vt:lpstr>
      <vt:lpstr>Wingdings</vt:lpstr>
      <vt:lpstr>Wingdings 2</vt:lpstr>
      <vt:lpstr>CG Body - Standard</vt:lpstr>
      <vt:lpstr>Worksheet</vt:lpstr>
      <vt:lpstr>Allocations with Respect to Contributed Property:  704(c)</vt:lpstr>
      <vt:lpstr>Section 704(c)</vt:lpstr>
      <vt:lpstr>Section 704(c)</vt:lpstr>
      <vt:lpstr>Section 704(c): Traditional Method</vt:lpstr>
      <vt:lpstr>Section 704(c): The Traditional Method and the Ceiling Rule</vt:lpstr>
      <vt:lpstr>The Traditional Method, the Ceiling Rule, and BIL Property</vt:lpstr>
      <vt:lpstr>Section 704(c): The Traditional Method with Curative Allocations</vt:lpstr>
      <vt:lpstr>Section 704(c): The Remedial Method</vt:lpstr>
      <vt:lpstr>Section 704(c): Depreciable Property and the Traditional Method:  </vt:lpstr>
      <vt:lpstr>Section 704(c): Depreciable Property and the Traditional Method</vt:lpstr>
      <vt:lpstr>Depreciable Property and the Traditional Method:  The Ceiling Rule</vt:lpstr>
      <vt:lpstr>Depreciable Property: Traditional Method with Curative Allocations</vt:lpstr>
      <vt:lpstr>Depreciable Property and Remedial Allocations</vt:lpstr>
      <vt:lpstr>Depreciable Property and Remedial Allocations</vt:lpstr>
      <vt:lpstr>Depreciable Property and Remedial Allocations</vt:lpstr>
      <vt:lpstr>Choice of Methods</vt:lpstr>
      <vt:lpstr>Choice of Methods:  Anti-abuse Rules</vt:lpstr>
      <vt:lpstr>Review: Character of G/L on Contributed Property</vt:lpstr>
      <vt:lpstr>Reverse 704(c) Allocations</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Allocations with Respect to Contributed Property:  704(c)</dc:title>
  <dc:creator>Jeffrey Colon</dc:creator>
  <cp:lastModifiedBy>Jeffrey M. Colon</cp:lastModifiedBy>
  <cp:revision>130</cp:revision>
  <cp:lastPrinted>2018-03-06T20:13:26Z</cp:lastPrinted>
  <dcterms:created xsi:type="dcterms:W3CDTF">2010-10-13T19:13:50Z</dcterms:created>
  <dcterms:modified xsi:type="dcterms:W3CDTF">2022-10-12T22:26:49Z</dcterms:modified>
</cp:coreProperties>
</file>