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88" r:id="rId1"/>
  </p:sldMasterIdLst>
  <p:notesMasterIdLst>
    <p:notesMasterId r:id="rId17"/>
  </p:notesMasterIdLst>
  <p:handoutMasterIdLst>
    <p:handoutMasterId r:id="rId18"/>
  </p:handoutMasterIdLst>
  <p:sldIdLst>
    <p:sldId id="429" r:id="rId2"/>
    <p:sldId id="428" r:id="rId3"/>
    <p:sldId id="430" r:id="rId4"/>
    <p:sldId id="448" r:id="rId5"/>
    <p:sldId id="436" r:id="rId6"/>
    <p:sldId id="438" r:id="rId7"/>
    <p:sldId id="439" r:id="rId8"/>
    <p:sldId id="440" r:id="rId9"/>
    <p:sldId id="441" r:id="rId10"/>
    <p:sldId id="442" r:id="rId11"/>
    <p:sldId id="443" r:id="rId12"/>
    <p:sldId id="444" r:id="rId13"/>
    <p:sldId id="445" r:id="rId14"/>
    <p:sldId id="447" r:id="rId15"/>
    <p:sldId id="446" r:id="rId16"/>
  </p:sldIdLst>
  <p:sldSz cx="9144000" cy="6858000" type="screen4x3"/>
  <p:notesSz cx="6858000" cy="9180513"/>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4" clrMode="bw" scaleToFitPaper="1" frameSlides="1"/>
  <p:clrMru>
    <a:srgbClr val="E38F83"/>
    <a:srgbClr val="66FFCC"/>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BD75A7-C07E-504D-90B9-4D2D5976E39F}" v="8" dt="2023-10-28T18:57:24.2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10"/>
    <p:restoredTop sz="94694"/>
  </p:normalViewPr>
  <p:slideViewPr>
    <p:cSldViewPr>
      <p:cViewPr varScale="1">
        <p:scale>
          <a:sx n="117" d="100"/>
          <a:sy n="117" d="100"/>
        </p:scale>
        <p:origin x="1120" y="168"/>
      </p:cViewPr>
      <p:guideLst>
        <p:guide orient="horz" pos="2160"/>
        <p:guide pos="2880"/>
      </p:guideLst>
    </p:cSldViewPr>
  </p:slideViewPr>
  <p:outlineViewPr>
    <p:cViewPr>
      <p:scale>
        <a:sx n="33" d="100"/>
        <a:sy n="33" d="100"/>
      </p:scale>
      <p:origin x="0" y="2328"/>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29" tIns="45714" rIns="91429" bIns="45714" numCol="1" anchor="ctr" anchorCtr="0" compatLnSpc="1">
            <a:prstTxWarp prst="textNoShape">
              <a:avLst/>
            </a:prstTxWarp>
          </a:bodyPr>
          <a:lstStyle>
            <a:lvl1pPr>
              <a:defRPr sz="1200">
                <a:latin typeface="Gill Sans" charset="0"/>
              </a:defRPr>
            </a:lvl1pPr>
          </a:lstStyle>
          <a:p>
            <a:endParaRPr lang="en-US" altLang="en-US"/>
          </a:p>
        </p:txBody>
      </p:sp>
      <p:sp>
        <p:nvSpPr>
          <p:cNvPr id="15363" name="Rectangle 3"/>
          <p:cNvSpPr>
            <a:spLocks noGrp="1" noChangeArrowheads="1"/>
          </p:cNvSpPr>
          <p:nvPr>
            <p:ph type="dt" sz="quarter" idx="1"/>
          </p:nvPr>
        </p:nvSpPr>
        <p:spPr bwMode="auto">
          <a:xfrm>
            <a:off x="3886200" y="0"/>
            <a:ext cx="2971800" cy="458788"/>
          </a:xfrm>
          <a:prstGeom prst="rect">
            <a:avLst/>
          </a:prstGeom>
          <a:noFill/>
          <a:ln w="9525">
            <a:noFill/>
            <a:miter lim="800000"/>
            <a:headEnd/>
            <a:tailEnd/>
          </a:ln>
          <a:effectLst/>
        </p:spPr>
        <p:txBody>
          <a:bodyPr vert="horz" wrap="square" lIns="91429" tIns="45714" rIns="91429" bIns="45714" numCol="1" anchor="ctr" anchorCtr="0" compatLnSpc="1">
            <a:prstTxWarp prst="textNoShape">
              <a:avLst/>
            </a:prstTxWarp>
          </a:bodyPr>
          <a:lstStyle>
            <a:lvl1pPr algn="r">
              <a:defRPr sz="1200">
                <a:latin typeface="Gill Sans" charset="0"/>
              </a:defRPr>
            </a:lvl1pPr>
          </a:lstStyle>
          <a:p>
            <a:endParaRPr lang="en-US" altLang="en-US"/>
          </a:p>
        </p:txBody>
      </p:sp>
      <p:sp>
        <p:nvSpPr>
          <p:cNvPr id="15364" name="Rectangle 4"/>
          <p:cNvSpPr>
            <a:spLocks noGrp="1" noChangeArrowheads="1"/>
          </p:cNvSpPr>
          <p:nvPr>
            <p:ph type="ftr" sz="quarter" idx="2"/>
          </p:nvPr>
        </p:nvSpPr>
        <p:spPr bwMode="auto">
          <a:xfrm>
            <a:off x="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defRPr sz="1200">
                <a:latin typeface="Gill Sans" charset="0"/>
              </a:defRPr>
            </a:lvl1pPr>
          </a:lstStyle>
          <a:p>
            <a:endParaRPr lang="en-US" altLang="en-US"/>
          </a:p>
        </p:txBody>
      </p:sp>
      <p:sp>
        <p:nvSpPr>
          <p:cNvPr id="15365" name="Rectangle 5"/>
          <p:cNvSpPr>
            <a:spLocks noGrp="1" noChangeArrowheads="1"/>
          </p:cNvSpPr>
          <p:nvPr>
            <p:ph type="sldNum" sz="quarter" idx="3"/>
          </p:nvPr>
        </p:nvSpPr>
        <p:spPr bwMode="auto">
          <a:xfrm>
            <a:off x="388620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lgn="r">
              <a:defRPr sz="1200">
                <a:latin typeface="Gill Sans" charset="0"/>
              </a:defRPr>
            </a:lvl1pPr>
          </a:lstStyle>
          <a:p>
            <a:fld id="{899D5CBD-7CD9-CA43-B7A3-9670D7FE661E}" type="slidenum">
              <a:rPr lang="en-US" altLang="en-US"/>
              <a:pPr/>
              <a:t>‹#›</a:t>
            </a:fld>
            <a:endParaRPr lang="en-US" altLang="en-US"/>
          </a:p>
        </p:txBody>
      </p:sp>
    </p:spTree>
    <p:extLst>
      <p:ext uri="{BB962C8B-B14F-4D97-AF65-F5344CB8AC3E}">
        <p14:creationId xmlns:p14="http://schemas.microsoft.com/office/powerpoint/2010/main" val="5022786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defRPr sz="1200">
                <a:latin typeface="Calibri" charset="0"/>
              </a:defRPr>
            </a:lvl1pPr>
          </a:lstStyle>
          <a:p>
            <a:endParaRPr lang="en-US" altLang="en-US" dirty="0"/>
          </a:p>
        </p:txBody>
      </p:sp>
      <p:sp>
        <p:nvSpPr>
          <p:cNvPr id="4099" name="Rectangle 3"/>
          <p:cNvSpPr>
            <a:spLocks noGrp="1" noChangeArrowheads="1"/>
          </p:cNvSpPr>
          <p:nvPr>
            <p:ph type="dt" idx="1"/>
          </p:nvPr>
        </p:nvSpPr>
        <p:spPr bwMode="auto">
          <a:xfrm>
            <a:off x="3886200" y="0"/>
            <a:ext cx="2971800" cy="458788"/>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lvl1pPr algn="r">
              <a:defRPr sz="1200">
                <a:latin typeface="Calibri" charset="0"/>
              </a:defRPr>
            </a:lvl1pPr>
          </a:lstStyle>
          <a:p>
            <a:endParaRPr lang="en-US" altLang="en-US" dirty="0"/>
          </a:p>
        </p:txBody>
      </p:sp>
      <p:sp>
        <p:nvSpPr>
          <p:cNvPr id="16388" name="Rectangle 4"/>
          <p:cNvSpPr>
            <a:spLocks noGrp="1" noRot="1" noChangeAspect="1" noChangeArrowheads="1" noTextEdit="1"/>
          </p:cNvSpPr>
          <p:nvPr>
            <p:ph type="sldImg" idx="2"/>
          </p:nvPr>
        </p:nvSpPr>
        <p:spPr bwMode="auto">
          <a:xfrm>
            <a:off x="1135063" y="688975"/>
            <a:ext cx="4589462" cy="34417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4101" name="Rectangle 5"/>
          <p:cNvSpPr>
            <a:spLocks noGrp="1" noChangeArrowheads="1"/>
          </p:cNvSpPr>
          <p:nvPr>
            <p:ph type="body" sz="quarter" idx="3"/>
          </p:nvPr>
        </p:nvSpPr>
        <p:spPr bwMode="auto">
          <a:xfrm>
            <a:off x="914400" y="4360863"/>
            <a:ext cx="5029200" cy="4130675"/>
          </a:xfrm>
          <a:prstGeom prst="rect">
            <a:avLst/>
          </a:prstGeom>
          <a:noFill/>
          <a:ln w="9525">
            <a:noFill/>
            <a:miter lim="800000"/>
            <a:headEnd/>
            <a:tailEnd/>
          </a:ln>
          <a:effectLst/>
        </p:spPr>
        <p:txBody>
          <a:bodyPr vert="horz" wrap="square" lIns="91429" tIns="45714" rIns="91429" bIns="4571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defRPr sz="1200">
                <a:latin typeface="Calibri" charset="0"/>
              </a:defRPr>
            </a:lvl1pPr>
          </a:lstStyle>
          <a:p>
            <a:endParaRPr lang="en-US" altLang="en-US" dirty="0"/>
          </a:p>
        </p:txBody>
      </p:sp>
      <p:sp>
        <p:nvSpPr>
          <p:cNvPr id="4103" name="Rectangle 7"/>
          <p:cNvSpPr>
            <a:spLocks noGrp="1" noChangeArrowheads="1"/>
          </p:cNvSpPr>
          <p:nvPr>
            <p:ph type="sldNum" sz="quarter" idx="5"/>
          </p:nvPr>
        </p:nvSpPr>
        <p:spPr bwMode="auto">
          <a:xfrm>
            <a:off x="3886200" y="8721725"/>
            <a:ext cx="2971800" cy="458788"/>
          </a:xfrm>
          <a:prstGeom prst="rect">
            <a:avLst/>
          </a:prstGeom>
          <a:noFill/>
          <a:ln w="9525">
            <a:noFill/>
            <a:miter lim="800000"/>
            <a:headEnd/>
            <a:tailEnd/>
          </a:ln>
          <a:effectLst/>
        </p:spPr>
        <p:txBody>
          <a:bodyPr vert="horz" wrap="square" lIns="91429" tIns="45714" rIns="91429" bIns="45714" numCol="1" anchor="b" anchorCtr="0" compatLnSpc="1">
            <a:prstTxWarp prst="textNoShape">
              <a:avLst/>
            </a:prstTxWarp>
          </a:bodyPr>
          <a:lstStyle>
            <a:lvl1pPr algn="r">
              <a:defRPr sz="1200">
                <a:latin typeface="Calibri" charset="0"/>
              </a:defRPr>
            </a:lvl1pPr>
          </a:lstStyle>
          <a:p>
            <a:fld id="{5B6B9848-361E-3048-8C64-63B464B90055}" type="slidenum">
              <a:rPr lang="en-US" altLang="en-US" smtClean="0"/>
              <a:pPr/>
              <a:t>‹#›</a:t>
            </a:fld>
            <a:endParaRPr lang="en-US" altLang="en-US" dirty="0"/>
          </a:p>
        </p:txBody>
      </p:sp>
    </p:spTree>
    <p:extLst>
      <p:ext uri="{BB962C8B-B14F-4D97-AF65-F5344CB8AC3E}">
        <p14:creationId xmlns:p14="http://schemas.microsoft.com/office/powerpoint/2010/main" val="178937634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B9848-361E-3048-8C64-63B464B90055}" type="slidenum">
              <a:rPr lang="en-US" altLang="en-US" smtClean="0"/>
              <a:pPr/>
              <a:t>2</a:t>
            </a:fld>
            <a:endParaRPr lang="en-US" altLang="en-US"/>
          </a:p>
        </p:txBody>
      </p:sp>
    </p:spTree>
    <p:extLst>
      <p:ext uri="{BB962C8B-B14F-4D97-AF65-F5344CB8AC3E}">
        <p14:creationId xmlns:p14="http://schemas.microsoft.com/office/powerpoint/2010/main" val="774044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B9848-361E-3048-8C64-63B464B90055}" type="slidenum">
              <a:rPr lang="en-US" altLang="en-US" smtClean="0"/>
              <a:pPr/>
              <a:t>8</a:t>
            </a:fld>
            <a:endParaRPr lang="en-US" altLang="en-US" dirty="0"/>
          </a:p>
        </p:txBody>
      </p:sp>
    </p:spTree>
    <p:extLst>
      <p:ext uri="{BB962C8B-B14F-4D97-AF65-F5344CB8AC3E}">
        <p14:creationId xmlns:p14="http://schemas.microsoft.com/office/powerpoint/2010/main" val="6245497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p:cNvSpPr>
            <a:spLocks noGrp="1" noRot="1" noChangeAspect="1" noTextEdit="1"/>
          </p:cNvSpPr>
          <p:nvPr>
            <p:ph type="sldImg"/>
          </p:nvPr>
        </p:nvSpPr>
        <p:spPr>
          <a:ln/>
        </p:spPr>
      </p:sp>
      <p:sp>
        <p:nvSpPr>
          <p:cNvPr id="28674"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p>
        </p:txBody>
      </p:sp>
      <p:sp>
        <p:nvSpPr>
          <p:cNvPr id="28675"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fld id="{92B824F5-8730-E54C-949F-CD72B9942C30}" type="slidenum">
              <a:rPr lang="en-US" altLang="en-US" sz="1200">
                <a:latin typeface="Calibri" charset="0"/>
              </a:rPr>
              <a:pPr/>
              <a:t>10</a:t>
            </a:fld>
            <a:endParaRPr lang="en-US" altLang="en-US" sz="1200" dirty="0">
              <a:latin typeface="Calibri" charset="0"/>
            </a:endParaRPr>
          </a:p>
        </p:txBody>
      </p:sp>
    </p:spTree>
    <p:extLst>
      <p:ext uri="{BB962C8B-B14F-4D97-AF65-F5344CB8AC3E}">
        <p14:creationId xmlns:p14="http://schemas.microsoft.com/office/powerpoint/2010/main" val="1450573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noRot="1" noChangeAspect="1" noChangeArrowheads="1" noTextEdit="1"/>
          </p:cNvSpPr>
          <p:nvPr>
            <p:ph type="sldImg"/>
          </p:nvPr>
        </p:nvSpPr>
        <p:spPr>
          <a:solidFill>
            <a:srgbClr val="FFFFFF"/>
          </a:solidFill>
          <a:ln/>
        </p:spPr>
      </p:sp>
      <p:sp>
        <p:nvSpPr>
          <p:cNvPr id="32770" name="Rectangle 3"/>
          <p:cNvSpPr>
            <a:spLocks noGrp="1" noChangeArrowheads="1"/>
          </p:cNvSpPr>
          <p:nvPr>
            <p:ph type="body" idx="1"/>
          </p:nvPr>
        </p:nvSpPr>
        <p:spPr>
          <a:solidFill>
            <a:srgbClr val="FFFFFF"/>
          </a:solidFill>
          <a:ln>
            <a:solidFill>
              <a:srgbClr val="000000"/>
            </a:solidFill>
          </a:ln>
        </p:spPr>
        <p:txBody>
          <a:bodyPr/>
          <a:lstStyle/>
          <a:p>
            <a:endParaRPr lang="en-US" altLang="en-US"/>
          </a:p>
        </p:txBody>
      </p:sp>
    </p:spTree>
    <p:extLst>
      <p:ext uri="{BB962C8B-B14F-4D97-AF65-F5344CB8AC3E}">
        <p14:creationId xmlns:p14="http://schemas.microsoft.com/office/powerpoint/2010/main" val="10371278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6B9848-361E-3048-8C64-63B464B90055}" type="slidenum">
              <a:rPr lang="en-US" altLang="en-US" smtClean="0"/>
              <a:pPr/>
              <a:t>14</a:t>
            </a:fld>
            <a:endParaRPr lang="en-US" altLang="en-US" dirty="0"/>
          </a:p>
        </p:txBody>
      </p:sp>
    </p:spTree>
    <p:extLst>
      <p:ext uri="{BB962C8B-B14F-4D97-AF65-F5344CB8AC3E}">
        <p14:creationId xmlns:p14="http://schemas.microsoft.com/office/powerpoint/2010/main" val="7860223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z="1000" smtClean="0"/>
            </a:lvl1pPr>
          </a:lstStyle>
          <a:p>
            <a:pPr>
              <a:defRPr/>
            </a:pPr>
            <a:r>
              <a:rPr lang="en-US" dirty="0"/>
              <a:t>Sales of Partnership Interests</a:t>
            </a:r>
          </a:p>
        </p:txBody>
      </p:sp>
    </p:spTree>
    <p:extLst>
      <p:ext uri="{BB962C8B-B14F-4D97-AF65-F5344CB8AC3E}">
        <p14:creationId xmlns:p14="http://schemas.microsoft.com/office/powerpoint/2010/main" val="152898519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3177847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2617319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8979556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Sales of Partnership Interests</a:t>
            </a:r>
            <a:endParaRPr lang="en-US" dirty="0"/>
          </a:p>
        </p:txBody>
      </p:sp>
    </p:spTree>
    <p:extLst>
      <p:ext uri="{BB962C8B-B14F-4D97-AF65-F5344CB8AC3E}">
        <p14:creationId xmlns:p14="http://schemas.microsoft.com/office/powerpoint/2010/main" val="32935936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470944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8481338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5523301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293132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11768294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871039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z="1000" smtClean="0"/>
            </a:lvl1pPr>
          </a:lstStyle>
          <a:p>
            <a:pPr>
              <a:defRPr/>
            </a:pPr>
            <a:r>
              <a:rPr lang="en-US" dirty="0"/>
              <a:t>Sales of Partnership Interests</a:t>
            </a: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419800329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6847793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259757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9080046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55869761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6965950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4923070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4809441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733367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4618323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91035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00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Sales of Partnership Interests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90881105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3967346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5961062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4450453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4470049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85499344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86617762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8275567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2499708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79212803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95676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0718210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9046425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6631022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0725369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4942856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402114741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92884302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2364950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29496045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34738735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3261441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53912926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1597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32745770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61393919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10841586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96405876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Sales of Partnership Interests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288402042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Sales of Partnership Interests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396295143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Sales of Partnership Interests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212289456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ltLang="en-US"/>
              <a:t>Sales of Partnership Interests</a:t>
            </a:r>
          </a:p>
        </p:txBody>
      </p:sp>
      <p:sp>
        <p:nvSpPr>
          <p:cNvPr id="6" name="Rectangle 5"/>
          <p:cNvSpPr>
            <a:spLocks noGrp="1" noChangeArrowheads="1"/>
          </p:cNvSpPr>
          <p:nvPr>
            <p:ph type="sldNum" sz="quarter" idx="11"/>
          </p:nvPr>
        </p:nvSpPr>
        <p:spPr>
          <a:ln/>
        </p:spPr>
        <p:txBody>
          <a:bodyPr/>
          <a:lstStyle>
            <a:lvl1pPr>
              <a:defRPr/>
            </a:lvl1pPr>
          </a:lstStyle>
          <a:p>
            <a:fld id="{D81D370D-31FF-8A4E-9407-85A21F4FDD6E}" type="slidenum">
              <a:rPr lang="en-US" altLang="en-US"/>
              <a:pPr/>
              <a:t>‹#›</a:t>
            </a:fld>
            <a:endParaRPr lang="en-US" altLang="en-US"/>
          </a:p>
        </p:txBody>
      </p:sp>
    </p:spTree>
    <p:extLst>
      <p:ext uri="{BB962C8B-B14F-4D97-AF65-F5344CB8AC3E}">
        <p14:creationId xmlns:p14="http://schemas.microsoft.com/office/powerpoint/2010/main" val="2384307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15705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Sales of Partnership Interests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5546291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Sales of Partnership Interests</a:t>
            </a:r>
          </a:p>
        </p:txBody>
      </p:sp>
    </p:spTree>
    <p:extLst>
      <p:ext uri="{BB962C8B-B14F-4D97-AF65-F5344CB8AC3E}">
        <p14:creationId xmlns:p14="http://schemas.microsoft.com/office/powerpoint/2010/main" val="277396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Sales of Partnership Interests</a:t>
            </a:r>
          </a:p>
        </p:txBody>
      </p:sp>
    </p:spTree>
    <p:extLst>
      <p:ext uri="{BB962C8B-B14F-4D97-AF65-F5344CB8AC3E}">
        <p14:creationId xmlns:p14="http://schemas.microsoft.com/office/powerpoint/2010/main" val="170248138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26216"/>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900" b="1" smtClean="0">
                <a:solidFill>
                  <a:srgbClr val="898989"/>
                </a:solidFill>
                <a:latin typeface="+mn-lt"/>
                <a:ea typeface="+mn-ea"/>
              </a:defRPr>
            </a:lvl1pPr>
          </a:lstStyle>
          <a:p>
            <a:pPr>
              <a:defRPr/>
            </a:pPr>
            <a:r>
              <a:rPr lang="en-US" dirty="0"/>
              <a:t>Sales of Partnership Interests</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PSH_Sales_23</a:t>
            </a:r>
          </a:p>
        </p:txBody>
      </p:sp>
    </p:spTree>
    <p:extLst>
      <p:ext uri="{BB962C8B-B14F-4D97-AF65-F5344CB8AC3E}">
        <p14:creationId xmlns:p14="http://schemas.microsoft.com/office/powerpoint/2010/main" val="1753020188"/>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 id="2147483906" r:id="rId18"/>
    <p:sldLayoutId id="2147483907" r:id="rId19"/>
    <p:sldLayoutId id="2147483908" r:id="rId20"/>
    <p:sldLayoutId id="2147483909" r:id="rId21"/>
    <p:sldLayoutId id="2147483910" r:id="rId22"/>
    <p:sldLayoutId id="2147483911" r:id="rId23"/>
    <p:sldLayoutId id="2147483912" r:id="rId24"/>
    <p:sldLayoutId id="2147483913" r:id="rId25"/>
    <p:sldLayoutId id="2147483914" r:id="rId26"/>
    <p:sldLayoutId id="2147483915" r:id="rId27"/>
    <p:sldLayoutId id="2147483916" r:id="rId28"/>
    <p:sldLayoutId id="2147483917" r:id="rId29"/>
    <p:sldLayoutId id="2147483918" r:id="rId30"/>
    <p:sldLayoutId id="2147483919" r:id="rId31"/>
    <p:sldLayoutId id="2147483920" r:id="rId32"/>
    <p:sldLayoutId id="2147483921" r:id="rId33"/>
    <p:sldLayoutId id="2147483922" r:id="rId34"/>
    <p:sldLayoutId id="2147483923" r:id="rId35"/>
    <p:sldLayoutId id="2147483924" r:id="rId36"/>
    <p:sldLayoutId id="2147483925" r:id="rId37"/>
    <p:sldLayoutId id="2147483926" r:id="rId38"/>
    <p:sldLayoutId id="2147483927" r:id="rId39"/>
    <p:sldLayoutId id="2147483928" r:id="rId40"/>
    <p:sldLayoutId id="2147483929" r:id="rId41"/>
    <p:sldLayoutId id="2147483930" r:id="rId42"/>
    <p:sldLayoutId id="2147483931" r:id="rId43"/>
    <p:sldLayoutId id="2147483932" r:id="rId44"/>
    <p:sldLayoutId id="2147483933" r:id="rId45"/>
    <p:sldLayoutId id="2147483934" r:id="rId46"/>
    <p:sldLayoutId id="2147483935" r:id="rId47"/>
    <p:sldLayoutId id="2147483936" r:id="rId48"/>
    <p:sldLayoutId id="2147483937" r:id="rId49"/>
    <p:sldLayoutId id="2147483938" r:id="rId50"/>
    <p:sldLayoutId id="2147483939" r:id="rId51"/>
    <p:sldLayoutId id="2147483940" r:id="rId52"/>
    <p:sldLayoutId id="2147483941" r:id="rId53"/>
    <p:sldLayoutId id="2147483942" r:id="rId54"/>
    <p:sldLayoutId id="2147483943" r:id="rId55"/>
    <p:sldLayoutId id="2147483944" r:id="rId56"/>
    <p:sldLayoutId id="2147483945" r:id="rId57"/>
    <p:sldLayoutId id="2147483946"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oleObject" Target="../embeddings/oleObject8.bin"/><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3.bin"/></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Content Placeholder 2"/>
          <p:cNvSpPr>
            <a:spLocks noGrp="1"/>
          </p:cNvSpPr>
          <p:nvPr>
            <p:ph idx="1"/>
          </p:nvPr>
        </p:nvSpPr>
        <p:spPr/>
        <p:txBody>
          <a:bodyPr/>
          <a:lstStyle/>
          <a:p>
            <a:pPr marL="228600" indent="-228600" eaLnBrk="1" hangingPunct="1"/>
            <a:r>
              <a:rPr lang="en-US" altLang="en-US" sz="2000" dirty="0"/>
              <a:t>Seller has G/L = Amount Realized - Adjusted Basis</a:t>
            </a:r>
          </a:p>
          <a:p>
            <a:pPr lvl="1" eaLnBrk="1" hangingPunct="1"/>
            <a:r>
              <a:rPr lang="en-US" altLang="en-US" sz="1800" dirty="0"/>
              <a:t>Remember: Amount realized </a:t>
            </a:r>
            <a:r>
              <a:rPr lang="en-US" altLang="en-US" sz="1800" i="1" dirty="0"/>
              <a:t>includes</a:t>
            </a:r>
            <a:r>
              <a:rPr lang="en-US" altLang="en-US" sz="1800" dirty="0"/>
              <a:t> relief from liabilities</a:t>
            </a:r>
          </a:p>
          <a:p>
            <a:pPr lvl="1"/>
            <a:r>
              <a:rPr lang="en-US" altLang="en-US" sz="1800" dirty="0"/>
              <a:t>Any G/L is capital </a:t>
            </a:r>
            <a:r>
              <a:rPr lang="en-US" altLang="en-US" sz="1800" i="1" dirty="0"/>
              <a:t>unless</a:t>
            </a:r>
            <a:r>
              <a:rPr lang="en-US" altLang="en-US" sz="1800" dirty="0"/>
              <a:t> </a:t>
            </a:r>
            <a:r>
              <a:rPr lang="en-US" altLang="ja-JP" sz="1800" dirty="0"/>
              <a:t>§</a:t>
            </a:r>
            <a:r>
              <a:rPr lang="en-US" altLang="en-US" sz="1800" dirty="0"/>
              <a:t>751 applies. </a:t>
            </a:r>
            <a:r>
              <a:rPr lang="en-US" altLang="ja-JP" sz="1800" dirty="0"/>
              <a:t>§741.</a:t>
            </a:r>
            <a:endParaRPr lang="en-US" altLang="en-US" sz="1800" dirty="0"/>
          </a:p>
          <a:p>
            <a:pPr lvl="1" eaLnBrk="1" hangingPunct="1">
              <a:buFont typeface="Wingdings" charset="2"/>
              <a:buNone/>
            </a:pPr>
            <a:endParaRPr lang="en-US" altLang="en-US" sz="1800" dirty="0"/>
          </a:p>
          <a:p>
            <a:pPr marL="228600" indent="-228600"/>
            <a:r>
              <a:rPr lang="en-US" altLang="en-US" sz="2000" dirty="0"/>
              <a:t>Upon the sale of a P’</a:t>
            </a:r>
            <a:r>
              <a:rPr lang="en-US" altLang="ja-JP" sz="2000" dirty="0"/>
              <a:t>s </a:t>
            </a:r>
            <a:r>
              <a:rPr lang="en-US" altLang="ja-JP" sz="2000" i="1" dirty="0"/>
              <a:t>entire interest</a:t>
            </a:r>
            <a:r>
              <a:rPr lang="en-US" altLang="ja-JP" sz="2000" dirty="0"/>
              <a:t>, the TY of the PSH terminates for the selling P, and the P’s basis in his PSH interest is adjusted to take into account the P’s distributable share of PSH items. Reg. §1.705-1(a)(1); Reg. §1.706-1(c)(2).</a:t>
            </a:r>
          </a:p>
          <a:p>
            <a:pPr marL="0" indent="0" eaLnBrk="1" hangingPunct="1">
              <a:buNone/>
            </a:pPr>
            <a:endParaRPr lang="en-US" altLang="ja-JP" sz="2000" dirty="0"/>
          </a:p>
          <a:p>
            <a:pPr>
              <a:lnSpc>
                <a:spcPct val="80000"/>
              </a:lnSpc>
            </a:pPr>
            <a:r>
              <a:rPr lang="en-US" altLang="en-US" sz="2000" dirty="0"/>
              <a:t>Buyer takes cost basis in PSH interest. </a:t>
            </a:r>
            <a:r>
              <a:rPr lang="en-US" altLang="ja-JP" sz="2000" dirty="0"/>
              <a:t>§</a:t>
            </a:r>
            <a:r>
              <a:rPr lang="en-US" altLang="en-US" sz="2000" dirty="0"/>
              <a:t>742.</a:t>
            </a:r>
          </a:p>
          <a:p>
            <a:pPr lvl="1">
              <a:lnSpc>
                <a:spcPct val="80000"/>
              </a:lnSpc>
            </a:pPr>
            <a:r>
              <a:rPr lang="en-US" altLang="en-US" sz="1800" i="1" dirty="0"/>
              <a:t>Note</a:t>
            </a:r>
            <a:r>
              <a:rPr lang="en-US" altLang="en-US" sz="1800" dirty="0"/>
              <a:t>:  Cost (and AR) includes share of liabilities assumed. </a:t>
            </a:r>
            <a:r>
              <a:rPr lang="en-US" altLang="ja-JP" sz="1800" dirty="0"/>
              <a:t>§</a:t>
            </a:r>
            <a:r>
              <a:rPr lang="en-US" altLang="en-US" sz="1800" dirty="0"/>
              <a:t>752(d).</a:t>
            </a:r>
          </a:p>
          <a:p>
            <a:pPr marL="171450" lvl="1" indent="0">
              <a:lnSpc>
                <a:spcPct val="80000"/>
              </a:lnSpc>
              <a:buNone/>
            </a:pPr>
            <a:endParaRPr lang="en-US" altLang="en-US" sz="1800" dirty="0"/>
          </a:p>
          <a:p>
            <a:pPr>
              <a:lnSpc>
                <a:spcPct val="80000"/>
              </a:lnSpc>
            </a:pPr>
            <a:r>
              <a:rPr lang="en-US" altLang="en-US" sz="2000" dirty="0"/>
              <a:t>Buyer generally inherits seller’</a:t>
            </a:r>
            <a:r>
              <a:rPr lang="en-US" altLang="ja-JP" sz="2000" dirty="0"/>
              <a:t>s capital account and share of inside basis. §743(a); Reg. §1.704-1(b)(2)(iv)(l).</a:t>
            </a:r>
          </a:p>
          <a:p>
            <a:pPr>
              <a:lnSpc>
                <a:spcPct val="80000"/>
              </a:lnSpc>
            </a:pPr>
            <a:endParaRPr lang="en-US" altLang="ja-JP" sz="2000" dirty="0"/>
          </a:p>
          <a:p>
            <a:pPr>
              <a:lnSpc>
                <a:spcPct val="80000"/>
              </a:lnSpc>
            </a:pPr>
            <a:r>
              <a:rPr lang="en-US" altLang="ja-JP" sz="2000" dirty="0"/>
              <a:t>Because the buyer’s outside basis will not be equal to its share of the inside basis, there will be a disparity between inside and outside basis.  The PSH can make a section 754 election to eliminate the disparity.  The election only affects the buying partner and has no effect on the PSH’s common basis.  </a:t>
            </a:r>
          </a:p>
          <a:p>
            <a:pPr marL="228600" indent="-228600" eaLnBrk="1" hangingPunct="1"/>
            <a:endParaRPr lang="en-US" altLang="ja-JP" dirty="0"/>
          </a:p>
          <a:p>
            <a:pPr marL="228600" indent="-228600" eaLnBrk="1" hangingPunct="1"/>
            <a:endParaRPr lang="en-US" altLang="ja-JP" dirty="0"/>
          </a:p>
          <a:p>
            <a:pPr marL="228600" indent="-228600" eaLnBrk="1" hangingPunct="1"/>
            <a:endParaRPr lang="en-US" altLang="en-US" dirty="0"/>
          </a:p>
        </p:txBody>
      </p:sp>
      <p:sp>
        <p:nvSpPr>
          <p:cNvPr id="17411" name="Title 1"/>
          <p:cNvSpPr>
            <a:spLocks noGrp="1"/>
          </p:cNvSpPr>
          <p:nvPr>
            <p:ph type="title"/>
          </p:nvPr>
        </p:nvSpPr>
        <p:spPr/>
        <p:txBody>
          <a:bodyPr/>
          <a:lstStyle/>
          <a:p>
            <a:pPr eaLnBrk="1" hangingPunct="1"/>
            <a:r>
              <a:rPr lang="en-US" altLang="en-US" b="1" dirty="0"/>
              <a:t>Sales of Partnership Interests: Overview</a:t>
            </a:r>
          </a:p>
        </p:txBody>
      </p:sp>
      <p:sp>
        <p:nvSpPr>
          <p:cNvPr id="1740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dirty="0">
                <a:latin typeface="Calibri" charset="0"/>
              </a:rPr>
              <a:t>Sales of Partnership Interests</a:t>
            </a:r>
          </a:p>
        </p:txBody>
      </p:sp>
      <p:sp>
        <p:nvSpPr>
          <p:cNvPr id="3" name="Slide Number Placeholder 2">
            <a:extLst>
              <a:ext uri="{FF2B5EF4-FFF2-40B4-BE49-F238E27FC236}">
                <a16:creationId xmlns:a16="http://schemas.microsoft.com/office/drawing/2014/main" id="{DD66F745-3A2F-874E-A029-7357D391E810}"/>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2">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741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12">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41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4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2"/>
          <p:cNvSpPr>
            <a:spLocks noGrp="1"/>
          </p:cNvSpPr>
          <p:nvPr>
            <p:ph idx="1"/>
          </p:nvPr>
        </p:nvSpPr>
        <p:spPr/>
        <p:txBody>
          <a:bodyPr/>
          <a:lstStyle/>
          <a:p>
            <a:pPr>
              <a:buFontTx/>
              <a:buNone/>
            </a:pPr>
            <a:r>
              <a:rPr lang="en-US" altLang="en-US"/>
              <a:t> </a:t>
            </a:r>
          </a:p>
        </p:txBody>
      </p:sp>
      <p:sp>
        <p:nvSpPr>
          <p:cNvPr id="27649" name="Title 1"/>
          <p:cNvSpPr>
            <a:spLocks noGrp="1"/>
          </p:cNvSpPr>
          <p:nvPr>
            <p:ph type="title"/>
          </p:nvPr>
        </p:nvSpPr>
        <p:spPr/>
        <p:txBody>
          <a:bodyPr/>
          <a:lstStyle/>
          <a:p>
            <a:r>
              <a:rPr lang="en-US" altLang="en-US" b="1" dirty="0"/>
              <a:t>743(b) Adjustment</a:t>
            </a:r>
            <a:endParaRPr lang="en-US" altLang="en-US" dirty="0"/>
          </a:p>
        </p:txBody>
      </p:sp>
      <p:sp>
        <p:nvSpPr>
          <p:cNvPr id="2765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dirty="0">
                <a:latin typeface="Calibri" charset="0"/>
              </a:rPr>
              <a:t>Sales of Partnership Interests</a:t>
            </a:r>
          </a:p>
        </p:txBody>
      </p:sp>
      <p:graphicFrame>
        <p:nvGraphicFramePr>
          <p:cNvPr id="27653" name="Object 4"/>
          <p:cNvGraphicFramePr>
            <a:graphicFrameLocks noChangeAspect="1"/>
          </p:cNvGraphicFramePr>
          <p:nvPr>
            <p:extLst>
              <p:ext uri="{D42A27DB-BD31-4B8C-83A1-F6EECF244321}">
                <p14:modId xmlns:p14="http://schemas.microsoft.com/office/powerpoint/2010/main" val="2725756300"/>
              </p:ext>
            </p:extLst>
          </p:nvPr>
        </p:nvGraphicFramePr>
        <p:xfrm>
          <a:off x="609600" y="1224756"/>
          <a:ext cx="7512050" cy="1838325"/>
        </p:xfrm>
        <a:graphic>
          <a:graphicData uri="http://schemas.openxmlformats.org/presentationml/2006/ole">
            <mc:AlternateContent xmlns:mc="http://schemas.openxmlformats.org/markup-compatibility/2006">
              <mc:Choice xmlns:v="urn:schemas-microsoft-com:vml" Requires="v">
                <p:oleObj name="Worksheet" r:id="rId3" imgW="21130159" imgH="4825397" progId="Excel.Sheet.8">
                  <p:embed/>
                </p:oleObj>
              </mc:Choice>
              <mc:Fallback>
                <p:oleObj name="Worksheet" r:id="rId3" imgW="21130159" imgH="4825397" progId="Excel.Sheet.8">
                  <p:embed/>
                  <p:pic>
                    <p:nvPicPr>
                      <p:cNvPr id="27653"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224756"/>
                        <a:ext cx="7512050" cy="183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8" name="TextBox 7"/>
          <p:cNvSpPr txBox="1"/>
          <p:nvPr/>
        </p:nvSpPr>
        <p:spPr>
          <a:xfrm>
            <a:off x="3048000" y="691356"/>
            <a:ext cx="1828800" cy="369888"/>
          </a:xfrm>
          <a:prstGeom prst="rect">
            <a:avLst/>
          </a:prstGeom>
          <a:solidFill>
            <a:schemeClr val="accent1">
              <a:lumMod val="40000"/>
              <a:lumOff val="60000"/>
            </a:schemeClr>
          </a:solidFill>
          <a:ln>
            <a:solidFill>
              <a:schemeClr val="tx1"/>
            </a:solidFill>
          </a:ln>
        </p:spPr>
        <p:txBody>
          <a:bodyPr wrap="square">
            <a:spAutoFit/>
          </a:bodyPr>
          <a:lstStyle/>
          <a:p>
            <a:pPr algn="ctr">
              <a:defRPr/>
            </a:pPr>
            <a:r>
              <a:rPr lang="en-US" b="1" dirty="0">
                <a:latin typeface="Calibri" charset="0"/>
                <a:ea typeface="+mn-ea"/>
              </a:rPr>
              <a:t>Example 5</a:t>
            </a:r>
          </a:p>
        </p:txBody>
      </p:sp>
      <p:sp>
        <p:nvSpPr>
          <p:cNvPr id="9" name="TextBox 8"/>
          <p:cNvSpPr txBox="1"/>
          <p:nvPr/>
        </p:nvSpPr>
        <p:spPr>
          <a:xfrm>
            <a:off x="3048000" y="3394008"/>
            <a:ext cx="2057400" cy="369887"/>
          </a:xfrm>
          <a:prstGeom prst="rect">
            <a:avLst/>
          </a:prstGeom>
          <a:solidFill>
            <a:schemeClr val="accent1">
              <a:lumMod val="40000"/>
              <a:lumOff val="60000"/>
            </a:schemeClr>
          </a:solidFill>
          <a:ln>
            <a:solidFill>
              <a:schemeClr val="tx1"/>
            </a:solidFill>
          </a:ln>
        </p:spPr>
        <p:txBody>
          <a:bodyPr>
            <a:spAutoFit/>
          </a:bodyPr>
          <a:lstStyle/>
          <a:p>
            <a:pPr algn="ctr">
              <a:defRPr/>
            </a:pPr>
            <a:r>
              <a:rPr lang="en-US" b="1" dirty="0">
                <a:latin typeface="Calibri" charset="0"/>
                <a:ea typeface="+mn-ea"/>
              </a:rPr>
              <a:t>Example 6</a:t>
            </a:r>
          </a:p>
        </p:txBody>
      </p:sp>
      <p:graphicFrame>
        <p:nvGraphicFramePr>
          <p:cNvPr id="27656" name="Object 3"/>
          <p:cNvGraphicFramePr>
            <a:graphicFrameLocks noChangeAspect="1"/>
          </p:cNvGraphicFramePr>
          <p:nvPr>
            <p:extLst>
              <p:ext uri="{D42A27DB-BD31-4B8C-83A1-F6EECF244321}">
                <p14:modId xmlns:p14="http://schemas.microsoft.com/office/powerpoint/2010/main" val="824944224"/>
              </p:ext>
            </p:extLst>
          </p:nvPr>
        </p:nvGraphicFramePr>
        <p:xfrm>
          <a:off x="636588" y="4044156"/>
          <a:ext cx="7567612" cy="1371600"/>
        </p:xfrm>
        <a:graphic>
          <a:graphicData uri="http://schemas.openxmlformats.org/presentationml/2006/ole">
            <mc:AlternateContent xmlns:mc="http://schemas.openxmlformats.org/markup-compatibility/2006">
              <mc:Choice xmlns:v="urn:schemas-microsoft-com:vml" Requires="v">
                <p:oleObj name="Worksheet" r:id="rId5" imgW="23111111" imgH="5485714" progId="Excel.Sheet.8">
                  <p:embed/>
                </p:oleObj>
              </mc:Choice>
              <mc:Fallback>
                <p:oleObj name="Worksheet" r:id="rId5" imgW="23111111" imgH="5485714" progId="Excel.Sheet.8">
                  <p:embed/>
                  <p:pic>
                    <p:nvPicPr>
                      <p:cNvPr id="27656"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6588" y="4044156"/>
                        <a:ext cx="756761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7657" name="TextBox 11"/>
          <p:cNvSpPr txBox="1">
            <a:spLocks noChangeArrowheads="1"/>
          </p:cNvSpPr>
          <p:nvPr/>
        </p:nvSpPr>
        <p:spPr bwMode="auto">
          <a:xfrm>
            <a:off x="2057400" y="5557444"/>
            <a:ext cx="5440592" cy="64633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1800" dirty="0">
                <a:latin typeface="Calibri" charset="0"/>
              </a:rPr>
              <a:t>A contributed </a:t>
            </a:r>
            <a:r>
              <a:rPr lang="en-US" altLang="en-US" sz="1800" dirty="0" err="1">
                <a:latin typeface="Calibri" charset="0"/>
              </a:rPr>
              <a:t>Blackacre</a:t>
            </a:r>
            <a:r>
              <a:rPr lang="en-US" altLang="en-US" sz="1800" dirty="0">
                <a:latin typeface="Calibri" charset="0"/>
              </a:rPr>
              <a:t> (AB=40; FMV = 100), and B and </a:t>
            </a:r>
          </a:p>
          <a:p>
            <a:r>
              <a:rPr lang="en-US" altLang="en-US" sz="1800" dirty="0">
                <a:latin typeface="Calibri" charset="0"/>
              </a:rPr>
              <a:t>C each contributed 100.  A sells to X for 350.</a:t>
            </a:r>
          </a:p>
        </p:txBody>
      </p:sp>
      <p:sp>
        <p:nvSpPr>
          <p:cNvPr id="3" name="Slide Number Placeholder 2">
            <a:extLst>
              <a:ext uri="{FF2B5EF4-FFF2-40B4-BE49-F238E27FC236}">
                <a16:creationId xmlns:a16="http://schemas.microsoft.com/office/drawing/2014/main" id="{07098DBE-342D-8743-9401-DE439D38AE49}"/>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2765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p:txBody>
          <a:bodyPr/>
          <a:lstStyle/>
          <a:p>
            <a:r>
              <a:rPr lang="en-US" altLang="en-US"/>
              <a:t>E contributed stock (AB=50, FMV=100), and D and F each contributed 100 cash.  PSH acquired land subject to mortgage.  E sells interest to Y for 200.</a:t>
            </a:r>
          </a:p>
        </p:txBody>
      </p:sp>
      <p:sp>
        <p:nvSpPr>
          <p:cNvPr id="29697" name="Title 1"/>
          <p:cNvSpPr>
            <a:spLocks noGrp="1"/>
          </p:cNvSpPr>
          <p:nvPr>
            <p:ph type="title"/>
          </p:nvPr>
        </p:nvSpPr>
        <p:spPr/>
        <p:txBody>
          <a:bodyPr/>
          <a:lstStyle/>
          <a:p>
            <a:r>
              <a:rPr lang="en-US" altLang="en-US" b="1" dirty="0"/>
              <a:t>743(b) Adjustment</a:t>
            </a:r>
            <a:endParaRPr lang="en-US" altLang="en-US" dirty="0"/>
          </a:p>
        </p:txBody>
      </p:sp>
      <p:sp>
        <p:nvSpPr>
          <p:cNvPr id="29699"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9701" name="Object 2"/>
          <p:cNvGraphicFramePr>
            <a:graphicFrameLocks noChangeAspect="1"/>
          </p:cNvGraphicFramePr>
          <p:nvPr>
            <p:extLst>
              <p:ext uri="{D42A27DB-BD31-4B8C-83A1-F6EECF244321}">
                <p14:modId xmlns:p14="http://schemas.microsoft.com/office/powerpoint/2010/main" val="3384273437"/>
              </p:ext>
            </p:extLst>
          </p:nvPr>
        </p:nvGraphicFramePr>
        <p:xfrm>
          <a:off x="1066800" y="2819400"/>
          <a:ext cx="6318250" cy="2755900"/>
        </p:xfrm>
        <a:graphic>
          <a:graphicData uri="http://schemas.openxmlformats.org/presentationml/2006/ole">
            <mc:AlternateContent xmlns:mc="http://schemas.openxmlformats.org/markup-compatibility/2006">
              <mc:Choice xmlns:v="urn:schemas-microsoft-com:vml" Requires="v">
                <p:oleObj name="Worksheet" r:id="rId2" imgW="23111111" imgH="6196825" progId="Excel.Sheet.8">
                  <p:embed/>
                </p:oleObj>
              </mc:Choice>
              <mc:Fallback>
                <p:oleObj name="Worksheet" r:id="rId2" imgW="23111111" imgH="6196825" progId="Excel.Sheet.8">
                  <p:embed/>
                  <p:pic>
                    <p:nvPicPr>
                      <p:cNvPr id="29701"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2819400"/>
                        <a:ext cx="631825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8" name="TextBox 7"/>
          <p:cNvSpPr txBox="1"/>
          <p:nvPr/>
        </p:nvSpPr>
        <p:spPr>
          <a:xfrm>
            <a:off x="3124200" y="2157413"/>
            <a:ext cx="2057400" cy="369887"/>
          </a:xfrm>
          <a:prstGeom prst="rect">
            <a:avLst/>
          </a:prstGeom>
          <a:solidFill>
            <a:schemeClr val="accent1">
              <a:lumMod val="40000"/>
              <a:lumOff val="60000"/>
            </a:schemeClr>
          </a:solidFill>
          <a:ln>
            <a:solidFill>
              <a:schemeClr val="tx1"/>
            </a:solidFill>
          </a:ln>
        </p:spPr>
        <p:txBody>
          <a:bodyPr>
            <a:spAutoFit/>
          </a:bodyPr>
          <a:lstStyle/>
          <a:p>
            <a:pPr algn="ctr">
              <a:defRPr/>
            </a:pPr>
            <a:r>
              <a:rPr lang="en-US" b="1" dirty="0">
                <a:latin typeface="Calibri" charset="0"/>
                <a:ea typeface="+mn-ea"/>
              </a:rPr>
              <a:t>Example 7</a:t>
            </a:r>
          </a:p>
        </p:txBody>
      </p:sp>
      <p:sp>
        <p:nvSpPr>
          <p:cNvPr id="3" name="Slide Number Placeholder 2">
            <a:extLst>
              <a:ext uri="{FF2B5EF4-FFF2-40B4-BE49-F238E27FC236}">
                <a16:creationId xmlns:a16="http://schemas.microsoft.com/office/drawing/2014/main" id="{18BC2B4E-7A4A-B943-9D86-765F6D4B81F1}"/>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p:txBody>
          <a:bodyPr/>
          <a:lstStyle/>
          <a:p>
            <a:pPr>
              <a:buFontTx/>
              <a:buNone/>
            </a:pPr>
            <a:r>
              <a:rPr lang="en-US" altLang="en-US" dirty="0"/>
              <a:t> </a:t>
            </a:r>
          </a:p>
        </p:txBody>
      </p:sp>
      <p:sp>
        <p:nvSpPr>
          <p:cNvPr id="30721" name="Title 1"/>
          <p:cNvSpPr>
            <a:spLocks noGrp="1"/>
          </p:cNvSpPr>
          <p:nvPr>
            <p:ph type="title"/>
          </p:nvPr>
        </p:nvSpPr>
        <p:spPr/>
        <p:txBody>
          <a:bodyPr/>
          <a:lstStyle/>
          <a:p>
            <a:r>
              <a:rPr lang="en-US" altLang="en-US" b="1" dirty="0"/>
              <a:t>Allocating 743(b) Adjustment Among PSH Assets under </a:t>
            </a:r>
            <a:r>
              <a:rPr lang="en-US" altLang="ja-JP" dirty="0"/>
              <a:t>§</a:t>
            </a:r>
            <a:r>
              <a:rPr lang="en-US" altLang="en-US" b="1" dirty="0"/>
              <a:t>755</a:t>
            </a:r>
          </a:p>
        </p:txBody>
      </p:sp>
      <p:sp>
        <p:nvSpPr>
          <p:cNvPr id="3072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8" name="TextBox 7"/>
          <p:cNvSpPr txBox="1"/>
          <p:nvPr/>
        </p:nvSpPr>
        <p:spPr>
          <a:xfrm>
            <a:off x="3200400" y="762000"/>
            <a:ext cx="2057400" cy="369888"/>
          </a:xfrm>
          <a:prstGeom prst="rect">
            <a:avLst/>
          </a:prstGeom>
          <a:solidFill>
            <a:schemeClr val="accent1">
              <a:lumMod val="40000"/>
              <a:lumOff val="60000"/>
            </a:schemeClr>
          </a:solidFill>
          <a:ln>
            <a:solidFill>
              <a:schemeClr val="tx1"/>
            </a:solidFill>
          </a:ln>
        </p:spPr>
        <p:txBody>
          <a:bodyPr>
            <a:spAutoFit/>
          </a:bodyPr>
          <a:lstStyle/>
          <a:p>
            <a:pPr algn="ctr">
              <a:defRPr/>
            </a:pPr>
            <a:r>
              <a:rPr lang="en-US" b="1" dirty="0">
                <a:latin typeface="Calibri" charset="0"/>
              </a:rPr>
              <a:t>Example 3</a:t>
            </a:r>
          </a:p>
        </p:txBody>
      </p:sp>
      <p:graphicFrame>
        <p:nvGraphicFramePr>
          <p:cNvPr id="30728" name="Object 3"/>
          <p:cNvGraphicFramePr>
            <a:graphicFrameLocks noChangeAspect="1"/>
          </p:cNvGraphicFramePr>
          <p:nvPr>
            <p:extLst>
              <p:ext uri="{D42A27DB-BD31-4B8C-83A1-F6EECF244321}">
                <p14:modId xmlns:p14="http://schemas.microsoft.com/office/powerpoint/2010/main" val="283630097"/>
              </p:ext>
            </p:extLst>
          </p:nvPr>
        </p:nvGraphicFramePr>
        <p:xfrm>
          <a:off x="457200" y="1600200"/>
          <a:ext cx="8153400" cy="3200399"/>
        </p:xfrm>
        <a:graphic>
          <a:graphicData uri="http://schemas.openxmlformats.org/presentationml/2006/ole">
            <mc:AlternateContent xmlns:mc="http://schemas.openxmlformats.org/markup-compatibility/2006">
              <mc:Choice xmlns:v="urn:schemas-microsoft-com:vml" Requires="v">
                <p:oleObj name="Worksheet" r:id="rId2" imgW="3898900" imgH="1879600" progId="Excel.Sheet.8">
                  <p:embed/>
                </p:oleObj>
              </mc:Choice>
              <mc:Fallback>
                <p:oleObj name="Worksheet" r:id="rId2" imgW="3898900" imgH="1879600" progId="Excel.Sheet.8">
                  <p:embed/>
                  <p:pic>
                    <p:nvPicPr>
                      <p:cNvPr id="30728" name="Object 3"/>
                      <p:cNvPicPr>
                        <a:picLocks noChangeAspect="1" noChangeArrowheads="1"/>
                      </p:cNvPicPr>
                      <p:nvPr/>
                    </p:nvPicPr>
                    <p:blipFill>
                      <a:blip r:embed="rId3"/>
                      <a:srcRect/>
                      <a:stretch>
                        <a:fillRect/>
                      </a:stretch>
                    </p:blipFill>
                    <p:spPr bwMode="auto">
                      <a:xfrm>
                        <a:off x="457200" y="1600200"/>
                        <a:ext cx="8153400" cy="3200399"/>
                      </a:xfrm>
                      <a:prstGeom prst="rect">
                        <a:avLst/>
                      </a:prstGeom>
                      <a:noFill/>
                      <a:ln>
                        <a:noFill/>
                      </a:ln>
                    </p:spPr>
                  </p:pic>
                </p:oleObj>
              </mc:Fallback>
            </mc:AlternateContent>
          </a:graphicData>
        </a:graphic>
      </p:graphicFrame>
      <p:sp>
        <p:nvSpPr>
          <p:cNvPr id="3" name="Slide Number Placeholder 2">
            <a:extLst>
              <a:ext uri="{FF2B5EF4-FFF2-40B4-BE49-F238E27FC236}">
                <a16:creationId xmlns:a16="http://schemas.microsoft.com/office/drawing/2014/main" id="{A7E206D5-9386-AF4F-90E9-2CC280722D5F}"/>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7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3"/>
          <p:cNvSpPr>
            <a:spLocks noGrp="1" noChangeArrowheads="1"/>
          </p:cNvSpPr>
          <p:nvPr>
            <p:ph idx="1"/>
          </p:nvPr>
        </p:nvSpPr>
        <p:spPr/>
        <p:txBody>
          <a:bodyPr/>
          <a:lstStyle/>
          <a:p>
            <a:pPr>
              <a:lnSpc>
                <a:spcPct val="90000"/>
              </a:lnSpc>
            </a:pPr>
            <a:r>
              <a:rPr lang="en-US" altLang="en-US" sz="2000" dirty="0"/>
              <a:t>Closing of the </a:t>
            </a:r>
            <a:r>
              <a:rPr lang="en-US" altLang="en-US" sz="2000" dirty="0" err="1"/>
              <a:t>PSH’s</a:t>
            </a:r>
            <a:r>
              <a:rPr lang="en-US" altLang="en-US" sz="2000" dirty="0"/>
              <a:t> taxable year</a:t>
            </a:r>
          </a:p>
          <a:p>
            <a:pPr lvl="1">
              <a:lnSpc>
                <a:spcPct val="90000"/>
              </a:lnSpc>
            </a:pPr>
            <a:r>
              <a:rPr lang="en-US" altLang="en-US" sz="1800" dirty="0"/>
              <a:t>Termination of the </a:t>
            </a:r>
            <a:r>
              <a:rPr lang="en-US" altLang="en-US" sz="1800" dirty="0" err="1"/>
              <a:t>PSH</a:t>
            </a:r>
            <a:r>
              <a:rPr lang="en-US" altLang="en-US" sz="1800" dirty="0"/>
              <a:t> under </a:t>
            </a:r>
            <a:r>
              <a:rPr lang="en-US" altLang="ja-JP" sz="1800" dirty="0"/>
              <a:t>§708: no part of business of the </a:t>
            </a:r>
            <a:r>
              <a:rPr lang="en-US" altLang="ja-JP" sz="1800" dirty="0" err="1"/>
              <a:t>PSH</a:t>
            </a:r>
            <a:r>
              <a:rPr lang="en-US" altLang="ja-JP" sz="1800" dirty="0"/>
              <a:t> is carried on by any of its Ps in a </a:t>
            </a:r>
            <a:r>
              <a:rPr lang="en-US" altLang="ja-JP" sz="1800" dirty="0" err="1"/>
              <a:t>PSH</a:t>
            </a:r>
            <a:endParaRPr lang="en-US" altLang="ja-JP" sz="1800" dirty="0"/>
          </a:p>
          <a:p>
            <a:pPr lvl="1">
              <a:lnSpc>
                <a:spcPct val="90000"/>
              </a:lnSpc>
            </a:pPr>
            <a:r>
              <a:rPr lang="en-US" altLang="ja-JP" sz="1800" dirty="0"/>
              <a:t>Note 2017 change to §708: under prior law, a PSH terminated if it ceased to do business </a:t>
            </a:r>
            <a:r>
              <a:rPr lang="en-US" altLang="ja-JP" sz="1800" b="1" dirty="0"/>
              <a:t>or</a:t>
            </a:r>
            <a:r>
              <a:rPr lang="en-US" altLang="ja-JP" sz="1800" dirty="0"/>
              <a:t> there was a S/X of 50% or more of the total PSH interests.</a:t>
            </a:r>
          </a:p>
          <a:p>
            <a:pPr lvl="1">
              <a:lnSpc>
                <a:spcPct val="90000"/>
              </a:lnSpc>
            </a:pPr>
            <a:r>
              <a:rPr lang="en-US" altLang="en-US" sz="1800" dirty="0"/>
              <a:t>Disposition of P’s </a:t>
            </a:r>
            <a:r>
              <a:rPr lang="en-US" altLang="en-US" sz="1800" i="1" dirty="0"/>
              <a:t>entire</a:t>
            </a:r>
            <a:r>
              <a:rPr lang="en-US" altLang="en-US" sz="1800" dirty="0"/>
              <a:t> </a:t>
            </a:r>
            <a:r>
              <a:rPr lang="en-US" altLang="en-US" sz="1800" dirty="0" err="1"/>
              <a:t>PSH</a:t>
            </a:r>
            <a:r>
              <a:rPr lang="en-US" altLang="en-US" sz="1800" dirty="0"/>
              <a:t> interest (death, liquidation, sales); </a:t>
            </a:r>
            <a:r>
              <a:rPr lang="en-US" altLang="en-US" sz="1800" dirty="0" err="1"/>
              <a:t>PSH</a:t>
            </a:r>
            <a:r>
              <a:rPr lang="en-US" altLang="en-US" sz="1800" dirty="0"/>
              <a:t> TY closes only for terminated P. </a:t>
            </a:r>
            <a:r>
              <a:rPr lang="en-US" altLang="ja-JP" sz="1800" dirty="0"/>
              <a:t>§706(c)(2).</a:t>
            </a:r>
            <a:endParaRPr lang="en-US" altLang="en-US" sz="1800" dirty="0"/>
          </a:p>
          <a:p>
            <a:pPr>
              <a:lnSpc>
                <a:spcPct val="90000"/>
              </a:lnSpc>
            </a:pPr>
            <a:r>
              <a:rPr lang="en-US" altLang="en-US" sz="2000" dirty="0"/>
              <a:t>If any P’</a:t>
            </a:r>
            <a:r>
              <a:rPr lang="en-US" altLang="ja-JP" sz="2000" dirty="0"/>
              <a:t>s interest in the PSH changes during the TY, a P’s distributive share is determined by taking into account the </a:t>
            </a:r>
            <a:r>
              <a:rPr lang="en-US" altLang="ja-JP" sz="2000" i="1" dirty="0"/>
              <a:t>varying interests</a:t>
            </a:r>
            <a:r>
              <a:rPr lang="en-US" altLang="ja-JP" sz="2000" dirty="0"/>
              <a:t> of the Ps in the PSH. §706(d)(1)</a:t>
            </a:r>
          </a:p>
          <a:p>
            <a:pPr lvl="1">
              <a:lnSpc>
                <a:spcPct val="90000"/>
              </a:lnSpc>
            </a:pPr>
            <a:r>
              <a:rPr lang="en-US" altLang="en-US" sz="1800" dirty="0"/>
              <a:t>New Ps, Cap. Contributions, Sale/Ex, Agreement to change interests, etc.</a:t>
            </a:r>
          </a:p>
          <a:p>
            <a:pPr>
              <a:lnSpc>
                <a:spcPct val="90000"/>
              </a:lnSpc>
            </a:pPr>
            <a:r>
              <a:rPr lang="en-US" altLang="en-US" sz="2000" dirty="0"/>
              <a:t>Section 761(c):  Amendments to PSH agreement made before return due date given effect for entire year</a:t>
            </a:r>
          </a:p>
          <a:p>
            <a:pPr>
              <a:lnSpc>
                <a:spcPct val="90000"/>
              </a:lnSpc>
            </a:pPr>
            <a:r>
              <a:rPr lang="en-US" altLang="en-US" sz="2000" dirty="0"/>
              <a:t>2 Methods:</a:t>
            </a:r>
          </a:p>
          <a:p>
            <a:pPr lvl="1">
              <a:lnSpc>
                <a:spcPct val="90000"/>
              </a:lnSpc>
            </a:pPr>
            <a:r>
              <a:rPr lang="en-US" altLang="en-US" sz="1800" dirty="0"/>
              <a:t>Interim closing of the books, and </a:t>
            </a:r>
          </a:p>
          <a:p>
            <a:pPr lvl="1">
              <a:lnSpc>
                <a:spcPct val="90000"/>
              </a:lnSpc>
            </a:pPr>
            <a:r>
              <a:rPr lang="en-US" altLang="en-US" sz="1800" dirty="0"/>
              <a:t>Pro rata allocation.  Reg. §1.706-1(c)(2)(ii)</a:t>
            </a:r>
          </a:p>
        </p:txBody>
      </p:sp>
      <p:sp>
        <p:nvSpPr>
          <p:cNvPr id="75778" name="Rectangle 2"/>
          <p:cNvSpPr>
            <a:spLocks noGrp="1" noChangeArrowheads="1"/>
          </p:cNvSpPr>
          <p:nvPr>
            <p:ph type="title"/>
          </p:nvPr>
        </p:nvSpPr>
        <p:spPr/>
        <p:txBody>
          <a:bodyPr/>
          <a:lstStyle/>
          <a:p>
            <a:r>
              <a:rPr lang="en-US" altLang="en-US" b="1" dirty="0"/>
              <a:t>Changes in a P’</a:t>
            </a:r>
            <a:r>
              <a:rPr lang="en-US" altLang="ja-JP" b="1" dirty="0"/>
              <a:t>s Interest in the PSH</a:t>
            </a:r>
            <a:endParaRPr lang="en-US" altLang="en-US" b="1" dirty="0"/>
          </a:p>
        </p:txBody>
      </p:sp>
      <p:sp>
        <p:nvSpPr>
          <p:cNvPr id="31745" name="Rectangle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75780" name="Line 4"/>
          <p:cNvSpPr>
            <a:spLocks noChangeShapeType="1"/>
          </p:cNvSpPr>
          <p:nvPr/>
        </p:nvSpPr>
        <p:spPr bwMode="auto">
          <a:xfrm>
            <a:off x="685800" y="6292334"/>
            <a:ext cx="7010400"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dirty="0">
              <a:latin typeface="Calibri" charset="0"/>
            </a:endParaRPr>
          </a:p>
        </p:txBody>
      </p:sp>
      <p:sp>
        <p:nvSpPr>
          <p:cNvPr id="75781" name="Line 5"/>
          <p:cNvSpPr>
            <a:spLocks noChangeShapeType="1"/>
          </p:cNvSpPr>
          <p:nvPr/>
        </p:nvSpPr>
        <p:spPr bwMode="auto">
          <a:xfrm>
            <a:off x="4572000" y="5543364"/>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dirty="0">
              <a:latin typeface="Calibri" charset="0"/>
            </a:endParaRPr>
          </a:p>
        </p:txBody>
      </p:sp>
      <p:sp>
        <p:nvSpPr>
          <p:cNvPr id="75782" name="Text Box 6"/>
          <p:cNvSpPr txBox="1">
            <a:spLocks noChangeArrowheads="1"/>
          </p:cNvSpPr>
          <p:nvPr/>
        </p:nvSpPr>
        <p:spPr bwMode="auto">
          <a:xfrm>
            <a:off x="2176290" y="5955268"/>
            <a:ext cx="9877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dirty="0">
                <a:latin typeface="Calibri" charset="0"/>
              </a:rPr>
              <a:t>ABC PSH</a:t>
            </a:r>
          </a:p>
        </p:txBody>
      </p:sp>
      <p:sp>
        <p:nvSpPr>
          <p:cNvPr id="75783" name="Text Box 7"/>
          <p:cNvSpPr txBox="1">
            <a:spLocks noChangeArrowheads="1"/>
          </p:cNvSpPr>
          <p:nvPr/>
        </p:nvSpPr>
        <p:spPr bwMode="auto">
          <a:xfrm>
            <a:off x="5379025" y="5894943"/>
            <a:ext cx="9973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pPr algn="ctr"/>
            <a:r>
              <a:rPr lang="en-US" altLang="en-US" sz="1800" dirty="0">
                <a:latin typeface="Calibri" charset="0"/>
              </a:rPr>
              <a:t>BCD PSH</a:t>
            </a:r>
          </a:p>
        </p:txBody>
      </p:sp>
      <p:sp>
        <p:nvSpPr>
          <p:cNvPr id="3" name="Slide Number Placeholder 2">
            <a:extLst>
              <a:ext uri="{FF2B5EF4-FFF2-40B4-BE49-F238E27FC236}">
                <a16:creationId xmlns:a16="http://schemas.microsoft.com/office/drawing/2014/main" id="{63EBA884-3F52-9347-B881-79AD8D9DF596}"/>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2" name="TextBox 1">
            <a:extLst>
              <a:ext uri="{FF2B5EF4-FFF2-40B4-BE49-F238E27FC236}">
                <a16:creationId xmlns:a16="http://schemas.microsoft.com/office/drawing/2014/main" id="{DE303270-6A3D-584F-9044-CE5D746FB800}"/>
              </a:ext>
            </a:extLst>
          </p:cNvPr>
          <p:cNvSpPr txBox="1"/>
          <p:nvPr/>
        </p:nvSpPr>
        <p:spPr>
          <a:xfrm>
            <a:off x="3597902" y="5311898"/>
            <a:ext cx="2030492" cy="307777"/>
          </a:xfrm>
          <a:prstGeom prst="rect">
            <a:avLst/>
          </a:prstGeom>
          <a:noFill/>
        </p:spPr>
        <p:txBody>
          <a:bodyPr wrap="square" rtlCol="0">
            <a:spAutoFit/>
          </a:bodyPr>
          <a:lstStyle/>
          <a:p>
            <a:r>
              <a:rPr lang="en-US" sz="1400" dirty="0">
                <a:latin typeface="+mn-lt"/>
              </a:rPr>
              <a:t>Sale of A’s interest to 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7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577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779">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5779">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5779">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5779">
                                            <p:txEl>
                                              <p:pRg st="7" end="7"/>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5779">
                                            <p:txEl>
                                              <p:pRg st="8" end="8"/>
                                            </p:txEl>
                                          </p:spTgt>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5779">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78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578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578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57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uiExpand="1" build="p"/>
      <p:bldP spid="75778" grpId="0"/>
      <p:bldP spid="75780" grpId="0" animBg="1"/>
      <p:bldP spid="75781" grpId="0" animBg="1"/>
      <p:bldP spid="75782" grpId="0"/>
      <p:bldP spid="75783"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3"/>
          <p:cNvSpPr>
            <a:spLocks noGrp="1" noChangeArrowheads="1"/>
          </p:cNvSpPr>
          <p:nvPr>
            <p:ph idx="1"/>
          </p:nvPr>
        </p:nvSpPr>
        <p:spPr/>
        <p:txBody>
          <a:bodyPr>
            <a:normAutofit lnSpcReduction="10000"/>
          </a:bodyPr>
          <a:lstStyle/>
          <a:p>
            <a:pPr marL="177800" indent="-177800"/>
            <a:r>
              <a:rPr lang="en-US" altLang="en-US" sz="2400" b="1" dirty="0"/>
              <a:t>Default method:  Interim closing of the books method </a:t>
            </a:r>
          </a:p>
          <a:p>
            <a:pPr marL="457200" lvl="1" indent="-165100"/>
            <a:r>
              <a:rPr lang="en-US" altLang="en-US" sz="2000" dirty="0"/>
              <a:t>But all Ps can agree to use the proration method. Reg</a:t>
            </a:r>
            <a:r>
              <a:rPr lang="en-US" altLang="en-US" dirty="0"/>
              <a:t>. </a:t>
            </a:r>
            <a:r>
              <a:rPr lang="en-US" altLang="en-US" sz="2000" dirty="0"/>
              <a:t>§1.706-4(a)(3)(iii)</a:t>
            </a:r>
          </a:p>
          <a:p>
            <a:pPr marL="177800" indent="-177800"/>
            <a:r>
              <a:rPr lang="en-US" altLang="en-US" sz="2400" dirty="0"/>
              <a:t>PSH Taxable Year divided into Segments using calendar day, semi-monthly, or monthly convention, and PSH determines G/L etc., for each segment using PSH’</a:t>
            </a:r>
            <a:r>
              <a:rPr lang="en-US" altLang="ja-JP" sz="2400" dirty="0"/>
              <a:t>s MOA used for entire year. Reg</a:t>
            </a:r>
            <a:r>
              <a:rPr lang="en-US" altLang="ja-JP" dirty="0"/>
              <a:t>. </a:t>
            </a:r>
            <a:r>
              <a:rPr lang="en-US" altLang="ja-JP" sz="2400" dirty="0"/>
              <a:t>§1.706-4(a)(2).</a:t>
            </a:r>
          </a:p>
          <a:p>
            <a:pPr marL="177800" indent="-177800"/>
            <a:r>
              <a:rPr lang="en-US" altLang="ja-JP" sz="2400" dirty="0"/>
              <a:t>Service PSHs can use ”any reasonable method”. </a:t>
            </a:r>
            <a:r>
              <a:rPr lang="en-US" altLang="en-US" sz="2400" dirty="0"/>
              <a:t>Reg. §1.706-4(b)(2).</a:t>
            </a:r>
            <a:endParaRPr lang="en-US" altLang="ja-JP" sz="2400" dirty="0"/>
          </a:p>
          <a:p>
            <a:pPr marL="177800" indent="-177800"/>
            <a:r>
              <a:rPr lang="en-US" altLang="en-US" sz="2400" dirty="0"/>
              <a:t>Varying interest rule doesn’</a:t>
            </a:r>
            <a:r>
              <a:rPr lang="en-US" altLang="ja-JP" sz="2400" dirty="0"/>
              <a:t>t apply to changes in allocations among contemporaneous Ps for entire year, provided that the variation in a P’s interest is not attributable to a contribution by or distribution to a P. Reg</a:t>
            </a:r>
            <a:r>
              <a:rPr lang="en-US" altLang="ja-JP" dirty="0"/>
              <a:t>. </a:t>
            </a:r>
            <a:r>
              <a:rPr lang="en-US" altLang="ja-JP" sz="2400" dirty="0"/>
              <a:t>§1.706-4(b)(1).</a:t>
            </a:r>
          </a:p>
          <a:p>
            <a:pPr marL="177800" indent="-177800"/>
            <a:r>
              <a:rPr lang="en-US" altLang="en-US" sz="2400" b="1" dirty="0"/>
              <a:t>Extraordinary Items</a:t>
            </a:r>
            <a:r>
              <a:rPr lang="en-US" altLang="en-US" sz="2400" dirty="0"/>
              <a:t>, for example, sale or abandonment of capital or 1231 asset, COD, settlement of tort or payment of judgment, allocated on the day they are taken into account.  Reg</a:t>
            </a:r>
            <a:r>
              <a:rPr lang="en-US" altLang="en-US" dirty="0"/>
              <a:t>. </a:t>
            </a:r>
            <a:r>
              <a:rPr lang="en-US" altLang="en-US" sz="2400" dirty="0"/>
              <a:t>§1.706-4(e).</a:t>
            </a:r>
          </a:p>
          <a:p>
            <a:pPr marL="177800" indent="-177800"/>
            <a:endParaRPr lang="en-US" altLang="en-US" sz="2000" dirty="0"/>
          </a:p>
        </p:txBody>
      </p:sp>
      <p:sp>
        <p:nvSpPr>
          <p:cNvPr id="78850" name="Rectangle 2"/>
          <p:cNvSpPr>
            <a:spLocks noGrp="1" noChangeArrowheads="1"/>
          </p:cNvSpPr>
          <p:nvPr>
            <p:ph type="title"/>
          </p:nvPr>
        </p:nvSpPr>
        <p:spPr/>
        <p:txBody>
          <a:bodyPr/>
          <a:lstStyle/>
          <a:p>
            <a:r>
              <a:rPr lang="en-US" altLang="en-US" b="1" dirty="0"/>
              <a:t>Changes in a P’</a:t>
            </a:r>
            <a:r>
              <a:rPr lang="en-US" altLang="ja-JP" b="1" dirty="0"/>
              <a:t>s Interest in the PSH:  Section 706 Regulations</a:t>
            </a:r>
            <a:endParaRPr lang="en-US" altLang="en-US" b="1" dirty="0"/>
          </a:p>
        </p:txBody>
      </p:sp>
      <p:sp>
        <p:nvSpPr>
          <p:cNvPr id="34817" name="Rectangle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B6F8902B-8C9B-7C45-8953-F92A084DEFDF}"/>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85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8851">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85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build="p"/>
      <p:bldP spid="7885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3"/>
          <p:cNvSpPr>
            <a:spLocks noGrp="1" noChangeArrowheads="1"/>
          </p:cNvSpPr>
          <p:nvPr>
            <p:ph idx="1"/>
          </p:nvPr>
        </p:nvSpPr>
        <p:spPr/>
        <p:txBody>
          <a:bodyPr/>
          <a:lstStyle/>
          <a:p>
            <a:pPr>
              <a:lnSpc>
                <a:spcPct val="90000"/>
              </a:lnSpc>
            </a:pPr>
            <a:r>
              <a:rPr lang="en-US" altLang="en-US" dirty="0"/>
              <a:t>Section 706(d)(2):  Special pro ration rules for </a:t>
            </a:r>
            <a:r>
              <a:rPr lang="en-US" altLang="en-US" b="1" i="1" dirty="0"/>
              <a:t>cash basis items</a:t>
            </a:r>
            <a:r>
              <a:rPr lang="en-US" altLang="en-US" i="1" dirty="0"/>
              <a:t>:</a:t>
            </a:r>
          </a:p>
          <a:p>
            <a:pPr lvl="1">
              <a:lnSpc>
                <a:spcPct val="90000"/>
              </a:lnSpc>
            </a:pPr>
            <a:r>
              <a:rPr lang="en-US" altLang="en-US" dirty="0"/>
              <a:t>Disposition of capital asset, including </a:t>
            </a:r>
            <a:r>
              <a:rPr lang="en-US" altLang="ja-JP" dirty="0"/>
              <a:t>§</a:t>
            </a:r>
            <a:r>
              <a:rPr lang="en-US" altLang="en-US" dirty="0"/>
              <a:t>1231 property</a:t>
            </a:r>
          </a:p>
          <a:p>
            <a:pPr lvl="1">
              <a:lnSpc>
                <a:spcPct val="90000"/>
              </a:lnSpc>
            </a:pPr>
            <a:r>
              <a:rPr lang="en-US" altLang="en-US" dirty="0"/>
              <a:t>Interest</a:t>
            </a:r>
          </a:p>
          <a:p>
            <a:pPr lvl="1">
              <a:lnSpc>
                <a:spcPct val="90000"/>
              </a:lnSpc>
            </a:pPr>
            <a:r>
              <a:rPr lang="en-US" altLang="en-US" dirty="0"/>
              <a:t>COD Income</a:t>
            </a:r>
          </a:p>
          <a:p>
            <a:pPr lvl="1">
              <a:lnSpc>
                <a:spcPct val="90000"/>
              </a:lnSpc>
            </a:pPr>
            <a:r>
              <a:rPr lang="en-US" altLang="en-US" dirty="0"/>
              <a:t>Taxes</a:t>
            </a:r>
          </a:p>
          <a:p>
            <a:pPr lvl="1">
              <a:lnSpc>
                <a:spcPct val="90000"/>
              </a:lnSpc>
            </a:pPr>
            <a:r>
              <a:rPr lang="en-US" altLang="en-US" dirty="0"/>
              <a:t>Payment for Services or Use of Property</a:t>
            </a:r>
          </a:p>
          <a:p>
            <a:pPr>
              <a:lnSpc>
                <a:spcPct val="90000"/>
              </a:lnSpc>
            </a:pPr>
            <a:endParaRPr lang="en-US" altLang="en-US" dirty="0"/>
          </a:p>
          <a:p>
            <a:pPr marL="0" indent="0" algn="ctr">
              <a:lnSpc>
                <a:spcPct val="90000"/>
              </a:lnSpc>
              <a:buNone/>
            </a:pPr>
            <a:r>
              <a:rPr lang="en-US" altLang="en-US" b="1" u="sng" dirty="0"/>
              <a:t>Example</a:t>
            </a:r>
            <a:r>
              <a:rPr lang="en-US" altLang="en-US" dirty="0"/>
              <a:t>  </a:t>
            </a:r>
          </a:p>
          <a:p>
            <a:pPr>
              <a:lnSpc>
                <a:spcPct val="90000"/>
              </a:lnSpc>
            </a:pPr>
            <a:r>
              <a:rPr lang="en-US" altLang="en-US" dirty="0"/>
              <a:t>AB </a:t>
            </a:r>
            <a:r>
              <a:rPr lang="en-US" altLang="en-US" dirty="0" err="1"/>
              <a:t>PSH</a:t>
            </a:r>
            <a:r>
              <a:rPr lang="en-US" altLang="en-US" dirty="0"/>
              <a:t>  (50-50), a cash method PSH, accrues 120k of interest expense (10k/month).  C buys A’</a:t>
            </a:r>
            <a:r>
              <a:rPr lang="en-US" altLang="ja-JP" dirty="0"/>
              <a:t>s interest on 12/1, and BC PSH pays the interest on 12/31.</a:t>
            </a:r>
          </a:p>
          <a:p>
            <a:endParaRPr lang="en-US" altLang="en-US" dirty="0"/>
          </a:p>
        </p:txBody>
      </p:sp>
      <p:sp>
        <p:nvSpPr>
          <p:cNvPr id="33795" name="Rectangle 2"/>
          <p:cNvSpPr>
            <a:spLocks noGrp="1" noChangeArrowheads="1"/>
          </p:cNvSpPr>
          <p:nvPr>
            <p:ph type="title"/>
          </p:nvPr>
        </p:nvSpPr>
        <p:spPr/>
        <p:txBody>
          <a:bodyPr/>
          <a:lstStyle/>
          <a:p>
            <a:r>
              <a:rPr lang="en-US" altLang="en-US" b="1" dirty="0"/>
              <a:t>Changes in a P’</a:t>
            </a:r>
            <a:r>
              <a:rPr lang="en-US" altLang="ja-JP" b="1" dirty="0"/>
              <a:t>s Interest in the PSH</a:t>
            </a:r>
            <a:endParaRPr lang="en-US" altLang="en-US" b="1" dirty="0"/>
          </a:p>
        </p:txBody>
      </p:sp>
      <p:sp>
        <p:nvSpPr>
          <p:cNvPr id="33793" name="Rectangle 4"/>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E84B9BC2-9D23-AB45-BE3C-FA9EE8E69F24}"/>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79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79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79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379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379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Content Placeholder 2"/>
          <p:cNvSpPr>
            <a:spLocks noGrp="1"/>
          </p:cNvSpPr>
          <p:nvPr>
            <p:ph idx="1"/>
          </p:nvPr>
        </p:nvSpPr>
        <p:spPr/>
        <p:txBody>
          <a:bodyPr/>
          <a:lstStyle/>
          <a:p>
            <a:pPr marL="228600" indent="-228600"/>
            <a:r>
              <a:rPr lang="en-US" altLang="en-US" dirty="0"/>
              <a:t>Seller has G/L = Amount Realized - Adjusted Basis</a:t>
            </a:r>
          </a:p>
          <a:p>
            <a:pPr lvl="1"/>
            <a:r>
              <a:rPr lang="en-US" altLang="en-US" dirty="0"/>
              <a:t>Remember: Amount realized </a:t>
            </a:r>
            <a:r>
              <a:rPr lang="en-US" altLang="en-US" i="1" dirty="0"/>
              <a:t>includes</a:t>
            </a:r>
            <a:r>
              <a:rPr lang="en-US" altLang="en-US" dirty="0"/>
              <a:t> relief from liabilities</a:t>
            </a:r>
          </a:p>
          <a:p>
            <a:pPr eaLnBrk="1" hangingPunct="1">
              <a:lnSpc>
                <a:spcPct val="80000"/>
              </a:lnSpc>
            </a:pPr>
            <a:endParaRPr lang="en-US" altLang="en-US" dirty="0"/>
          </a:p>
          <a:p>
            <a:pPr>
              <a:lnSpc>
                <a:spcPct val="80000"/>
              </a:lnSpc>
            </a:pPr>
            <a:r>
              <a:rPr lang="en-US" altLang="en-US" dirty="0"/>
              <a:t>The extent to which the AR by a P upon the sale of his PSH interest is attributable to the P’</a:t>
            </a:r>
            <a:r>
              <a:rPr lang="en-US" altLang="ja-JP" dirty="0"/>
              <a:t>s share of </a:t>
            </a:r>
            <a:r>
              <a:rPr lang="en-US" altLang="ja-JP" i="1" dirty="0"/>
              <a:t>unrealized receivables</a:t>
            </a:r>
            <a:r>
              <a:rPr lang="en-US" altLang="ja-JP" dirty="0"/>
              <a:t> or </a:t>
            </a:r>
            <a:r>
              <a:rPr lang="en-US" altLang="ja-JP" i="1" dirty="0"/>
              <a:t>inventory items </a:t>
            </a:r>
            <a:r>
              <a:rPr lang="en-US" altLang="ja-JP" dirty="0"/>
              <a:t>is treated as an AR from the sale of a </a:t>
            </a:r>
            <a:r>
              <a:rPr lang="en-US" altLang="ja-JP" b="1" dirty="0"/>
              <a:t>non-capital asset</a:t>
            </a:r>
            <a:r>
              <a:rPr lang="en-US" altLang="ja-JP" dirty="0"/>
              <a:t>. §751(a)(1) and (2).</a:t>
            </a:r>
          </a:p>
          <a:p>
            <a:pPr marL="0" indent="0" eaLnBrk="1" hangingPunct="1">
              <a:lnSpc>
                <a:spcPct val="80000"/>
              </a:lnSpc>
              <a:buNone/>
            </a:pPr>
            <a:endParaRPr lang="en-US" altLang="ja-JP" dirty="0"/>
          </a:p>
          <a:p>
            <a:pPr lvl="1" eaLnBrk="1" hangingPunct="1">
              <a:lnSpc>
                <a:spcPct val="80000"/>
              </a:lnSpc>
            </a:pPr>
            <a:r>
              <a:rPr lang="en-US" altLang="en-US" b="1" dirty="0"/>
              <a:t>Unrealized Receivables</a:t>
            </a:r>
            <a:r>
              <a:rPr lang="en-US" altLang="en-US" dirty="0"/>
              <a:t>:</a:t>
            </a:r>
          </a:p>
          <a:p>
            <a:pPr lvl="2" eaLnBrk="1" hangingPunct="1">
              <a:lnSpc>
                <a:spcPct val="80000"/>
              </a:lnSpc>
            </a:pPr>
            <a:r>
              <a:rPr lang="en-US" altLang="en-US" dirty="0"/>
              <a:t>Goods delivered (or </a:t>
            </a:r>
            <a:r>
              <a:rPr lang="en-US" altLang="en-US" i="1" dirty="0"/>
              <a:t>to be </a:t>
            </a:r>
            <a:r>
              <a:rPr lang="en-US" altLang="en-US" dirty="0"/>
              <a:t>delivered) or services rendered (or </a:t>
            </a:r>
            <a:r>
              <a:rPr lang="en-US" altLang="en-US" i="1" dirty="0"/>
              <a:t>to be </a:t>
            </a:r>
            <a:r>
              <a:rPr lang="en-US" altLang="en-US" dirty="0"/>
              <a:t>rendered).  </a:t>
            </a:r>
            <a:r>
              <a:rPr lang="en-US" altLang="en-US" i="1" dirty="0"/>
              <a:t>See</a:t>
            </a:r>
            <a:r>
              <a:rPr lang="en-US" altLang="en-US" dirty="0"/>
              <a:t> </a:t>
            </a:r>
            <a:r>
              <a:rPr lang="en-US" altLang="en-US" i="1" dirty="0" err="1"/>
              <a:t>Ledoux</a:t>
            </a:r>
            <a:r>
              <a:rPr lang="en-US" altLang="en-US" i="1" dirty="0"/>
              <a:t> v. CIR.</a:t>
            </a:r>
            <a:endParaRPr lang="en-US" altLang="en-US" dirty="0"/>
          </a:p>
          <a:p>
            <a:pPr lvl="2">
              <a:lnSpc>
                <a:spcPct val="80000"/>
              </a:lnSpc>
            </a:pPr>
            <a:r>
              <a:rPr lang="en-US" altLang="ja-JP" dirty="0"/>
              <a:t>§</a:t>
            </a:r>
            <a:r>
              <a:rPr lang="en-US" altLang="en-US" dirty="0"/>
              <a:t>1245 and </a:t>
            </a:r>
            <a:r>
              <a:rPr lang="en-US" altLang="ja-JP" dirty="0"/>
              <a:t>§</a:t>
            </a:r>
            <a:r>
              <a:rPr lang="en-US" altLang="en-US" dirty="0"/>
              <a:t>1250 property. </a:t>
            </a:r>
            <a:r>
              <a:rPr lang="en-US" altLang="ja-JP" dirty="0"/>
              <a:t>§7</a:t>
            </a:r>
            <a:r>
              <a:rPr lang="en-US" altLang="en-US" dirty="0"/>
              <a:t>51(c).</a:t>
            </a:r>
          </a:p>
          <a:p>
            <a:pPr lvl="2" eaLnBrk="1" hangingPunct="1">
              <a:lnSpc>
                <a:spcPct val="80000"/>
              </a:lnSpc>
            </a:pPr>
            <a:endParaRPr lang="en-US" altLang="en-US" dirty="0"/>
          </a:p>
          <a:p>
            <a:pPr lvl="1" eaLnBrk="1" hangingPunct="1">
              <a:lnSpc>
                <a:spcPct val="80000"/>
              </a:lnSpc>
            </a:pPr>
            <a:r>
              <a:rPr lang="en-US" altLang="en-US" b="1" dirty="0"/>
              <a:t>Inventory Items</a:t>
            </a:r>
            <a:r>
              <a:rPr lang="en-US" altLang="en-US" dirty="0"/>
              <a:t>:</a:t>
            </a:r>
          </a:p>
          <a:p>
            <a:pPr lvl="2">
              <a:lnSpc>
                <a:spcPct val="80000"/>
              </a:lnSpc>
            </a:pPr>
            <a:r>
              <a:rPr lang="en-US" altLang="en-US" dirty="0"/>
              <a:t>Property described in </a:t>
            </a:r>
            <a:r>
              <a:rPr lang="en-US" altLang="ja-JP" dirty="0"/>
              <a:t>§</a:t>
            </a:r>
            <a:r>
              <a:rPr lang="en-US" altLang="en-US" dirty="0"/>
              <a:t>1221(a)(1)</a:t>
            </a:r>
          </a:p>
          <a:p>
            <a:pPr lvl="2">
              <a:lnSpc>
                <a:spcPct val="80000"/>
              </a:lnSpc>
            </a:pPr>
            <a:r>
              <a:rPr lang="en-US" altLang="en-US" dirty="0"/>
              <a:t>Any other property that would be considered to be property other than a capital asset or </a:t>
            </a:r>
            <a:r>
              <a:rPr lang="en-US" altLang="ja-JP" dirty="0"/>
              <a:t>§</a:t>
            </a:r>
            <a:r>
              <a:rPr lang="en-US" altLang="en-US" dirty="0"/>
              <a:t>1231 property. </a:t>
            </a:r>
            <a:r>
              <a:rPr lang="en-US" altLang="ja-JP" dirty="0"/>
              <a:t>§</a:t>
            </a:r>
            <a:r>
              <a:rPr lang="en-US" altLang="en-US" dirty="0"/>
              <a:t>751(d).</a:t>
            </a:r>
          </a:p>
        </p:txBody>
      </p:sp>
      <p:sp>
        <p:nvSpPr>
          <p:cNvPr id="18435" name="Title 1"/>
          <p:cNvSpPr>
            <a:spLocks noGrp="1"/>
          </p:cNvSpPr>
          <p:nvPr>
            <p:ph type="title"/>
          </p:nvPr>
        </p:nvSpPr>
        <p:spPr/>
        <p:txBody>
          <a:bodyPr/>
          <a:lstStyle/>
          <a:p>
            <a:pPr eaLnBrk="1" hangingPunct="1"/>
            <a:r>
              <a:rPr lang="en-US" altLang="en-US" b="1" dirty="0"/>
              <a:t>Selling Partner: Section 751(a)</a:t>
            </a:r>
          </a:p>
        </p:txBody>
      </p:sp>
      <p:sp>
        <p:nvSpPr>
          <p:cNvPr id="1843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C1AA0B77-F739-294B-BF63-CB2FD3C7ED79}"/>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43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436">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6">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36">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36">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36">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436">
                                            <p:txEl>
                                              <p:pRg st="10" end="1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43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Content Placeholder 2"/>
          <p:cNvSpPr>
            <a:spLocks noGrp="1"/>
          </p:cNvSpPr>
          <p:nvPr>
            <p:ph idx="1"/>
          </p:nvPr>
        </p:nvSpPr>
        <p:spPr/>
        <p:txBody>
          <a:bodyPr>
            <a:normAutofit/>
          </a:bodyPr>
          <a:lstStyle/>
          <a:p>
            <a:pPr marL="533400" indent="-533400">
              <a:buFontTx/>
              <a:buAutoNum type="arabicPeriod"/>
            </a:pPr>
            <a:r>
              <a:rPr lang="en-US" altLang="en-US" sz="2600" dirty="0"/>
              <a:t>Determine total gain or loss realized by selling P</a:t>
            </a:r>
          </a:p>
          <a:p>
            <a:pPr marL="933450" lvl="1" indent="-533400"/>
            <a:r>
              <a:rPr lang="en-US" altLang="en-US" sz="2200" i="1" dirty="0"/>
              <a:t>Remember</a:t>
            </a:r>
            <a:r>
              <a:rPr lang="en-US" altLang="en-US" sz="2200" dirty="0"/>
              <a:t>:  AR includes the selling P’s share of PSH liabilities</a:t>
            </a:r>
          </a:p>
          <a:p>
            <a:pPr marL="533400" indent="-533400">
              <a:buFontTx/>
              <a:buAutoNum type="arabicPeriod"/>
            </a:pPr>
            <a:r>
              <a:rPr lang="en-US" altLang="en-US" sz="2600" dirty="0"/>
              <a:t>Determine selling P’</a:t>
            </a:r>
            <a:r>
              <a:rPr lang="en-US" altLang="ja-JP" sz="2600" dirty="0"/>
              <a:t>s share of gain or loss from the PSH’s </a:t>
            </a:r>
            <a:r>
              <a:rPr lang="en-US" altLang="ja-JP" sz="2800" dirty="0"/>
              <a:t>§</a:t>
            </a:r>
            <a:r>
              <a:rPr lang="en-US" altLang="ja-JP" sz="2600" dirty="0"/>
              <a:t>751(a) property.  </a:t>
            </a:r>
          </a:p>
          <a:p>
            <a:pPr marL="533400" indent="-533400">
              <a:buFontTx/>
              <a:buAutoNum type="arabicPeriod"/>
            </a:pPr>
            <a:r>
              <a:rPr lang="en-US" altLang="en-US" sz="2600" dirty="0"/>
              <a:t>The difference between [1] and [2] is the amount of gain or loss realized under 741.</a:t>
            </a:r>
          </a:p>
          <a:p>
            <a:pPr lvl="1">
              <a:buFont typeface="Wingdings" pitchFamily="2" charset="2"/>
              <a:buChar char="Ø"/>
            </a:pPr>
            <a:r>
              <a:rPr lang="en-US" altLang="en-US" sz="2200" i="1" dirty="0"/>
              <a:t> Note</a:t>
            </a:r>
            <a:r>
              <a:rPr lang="en-US" altLang="en-US" sz="2200" dirty="0"/>
              <a:t>:  2 and 3 can be negative </a:t>
            </a:r>
            <a:r>
              <a:rPr lang="en-US" altLang="en-US" sz="2200" i="1" dirty="0"/>
              <a:t>or</a:t>
            </a:r>
            <a:r>
              <a:rPr lang="en-US" altLang="en-US" sz="2200" dirty="0"/>
              <a:t> positive.</a:t>
            </a:r>
          </a:p>
          <a:p>
            <a:pPr marL="533400" indent="-533400" algn="l">
              <a:buFontTx/>
              <a:buAutoNum type="arabicPeriod"/>
            </a:pPr>
            <a:r>
              <a:rPr lang="en-US" altLang="en-US" sz="2600" i="1" dirty="0"/>
              <a:t>Note</a:t>
            </a:r>
            <a:r>
              <a:rPr lang="en-US" altLang="en-US" sz="2600" dirty="0"/>
              <a:t>: Any capital gain attributable to collectible gains or </a:t>
            </a:r>
            <a:r>
              <a:rPr lang="en-US" altLang="ja-JP" sz="2800" dirty="0"/>
              <a:t>§</a:t>
            </a:r>
            <a:r>
              <a:rPr lang="en-US" altLang="en-US" sz="2600" dirty="0"/>
              <a:t>1250 capital gain is separately stated.  Reg. </a:t>
            </a:r>
            <a:r>
              <a:rPr lang="en-US" altLang="ja-JP" sz="2800" dirty="0"/>
              <a:t>§</a:t>
            </a:r>
            <a:r>
              <a:rPr lang="en-US" altLang="en-US" sz="2600" dirty="0"/>
              <a:t>1.1(h)(1)(b)(3).</a:t>
            </a:r>
          </a:p>
        </p:txBody>
      </p:sp>
      <p:sp>
        <p:nvSpPr>
          <p:cNvPr id="19459" name="Title 1"/>
          <p:cNvSpPr>
            <a:spLocks noGrp="1"/>
          </p:cNvSpPr>
          <p:nvPr>
            <p:ph type="title"/>
          </p:nvPr>
        </p:nvSpPr>
        <p:spPr/>
        <p:txBody>
          <a:bodyPr/>
          <a:lstStyle/>
          <a:p>
            <a:r>
              <a:rPr lang="en-US" altLang="en-US" b="1" dirty="0"/>
              <a:t>Section 751(a)</a:t>
            </a:r>
          </a:p>
        </p:txBody>
      </p:sp>
      <p:sp>
        <p:nvSpPr>
          <p:cNvPr id="1945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AACCB8EE-98BA-904B-AB1A-396AAB22C338}"/>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46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FAA939-51F7-054D-8E6A-1754779B4F06}"/>
              </a:ext>
            </a:extLst>
          </p:cNvPr>
          <p:cNvSpPr>
            <a:spLocks noGrp="1"/>
          </p:cNvSpPr>
          <p:nvPr>
            <p:ph idx="1"/>
          </p:nvPr>
        </p:nvSpPr>
        <p:spPr>
          <a:xfrm>
            <a:off x="384048" y="533400"/>
            <a:ext cx="8458200" cy="1676400"/>
          </a:xfrm>
        </p:spPr>
        <p:txBody>
          <a:bodyPr/>
          <a:lstStyle/>
          <a:p>
            <a:r>
              <a:rPr lang="en-US" sz="2800" dirty="0"/>
              <a:t>A sell his entire interest in ABC PSH.  </a:t>
            </a:r>
          </a:p>
          <a:p>
            <a:pPr lvl="1"/>
            <a:r>
              <a:rPr lang="en-US" sz="2400" dirty="0"/>
              <a:t>How much G/L does A have? </a:t>
            </a:r>
          </a:p>
          <a:p>
            <a:pPr lvl="1"/>
            <a:r>
              <a:rPr lang="en-US" sz="2400" dirty="0"/>
              <a:t>What is the character of A’s G/L? </a:t>
            </a:r>
          </a:p>
        </p:txBody>
      </p:sp>
      <p:sp>
        <p:nvSpPr>
          <p:cNvPr id="3" name="Title 2">
            <a:extLst>
              <a:ext uri="{FF2B5EF4-FFF2-40B4-BE49-F238E27FC236}">
                <a16:creationId xmlns:a16="http://schemas.microsoft.com/office/drawing/2014/main" id="{420CFBAF-E70D-A346-83BB-4EC788E6091D}"/>
              </a:ext>
            </a:extLst>
          </p:cNvPr>
          <p:cNvSpPr>
            <a:spLocks noGrp="1"/>
          </p:cNvSpPr>
          <p:nvPr>
            <p:ph type="title"/>
          </p:nvPr>
        </p:nvSpPr>
        <p:spPr/>
        <p:txBody>
          <a:bodyPr/>
          <a:lstStyle/>
          <a:p>
            <a:r>
              <a:rPr lang="en-US" altLang="en-US" dirty="0"/>
              <a:t>Section 751(a): Example 1</a:t>
            </a:r>
            <a:endParaRPr lang="en-US" dirty="0"/>
          </a:p>
        </p:txBody>
      </p:sp>
      <p:sp>
        <p:nvSpPr>
          <p:cNvPr id="4" name="Slide Number Placeholder 3">
            <a:extLst>
              <a:ext uri="{FF2B5EF4-FFF2-40B4-BE49-F238E27FC236}">
                <a16:creationId xmlns:a16="http://schemas.microsoft.com/office/drawing/2014/main" id="{4B03C542-2D70-0A49-8C34-C11EA055FFB9}"/>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8ABC1306-79DA-184E-8177-34534754F60E}"/>
              </a:ext>
            </a:extLst>
          </p:cNvPr>
          <p:cNvSpPr>
            <a:spLocks noGrp="1"/>
          </p:cNvSpPr>
          <p:nvPr>
            <p:ph type="ftr" sz="quarter" idx="11"/>
          </p:nvPr>
        </p:nvSpPr>
        <p:spPr/>
        <p:txBody>
          <a:bodyPr/>
          <a:lstStyle/>
          <a:p>
            <a:pPr>
              <a:defRPr/>
            </a:pPr>
            <a:r>
              <a:rPr lang="en-US"/>
              <a:t>Sales of Partnership Interests</a:t>
            </a:r>
            <a:endParaRPr lang="en-US" dirty="0"/>
          </a:p>
        </p:txBody>
      </p:sp>
      <p:graphicFrame>
        <p:nvGraphicFramePr>
          <p:cNvPr id="6" name="Object 8">
            <a:extLst>
              <a:ext uri="{FF2B5EF4-FFF2-40B4-BE49-F238E27FC236}">
                <a16:creationId xmlns:a16="http://schemas.microsoft.com/office/drawing/2014/main" id="{D0E000C1-B416-DD49-B977-3A2A4AEBDFF2}"/>
              </a:ext>
            </a:extLst>
          </p:cNvPr>
          <p:cNvGraphicFramePr>
            <a:graphicFrameLocks noChangeAspect="1"/>
          </p:cNvGraphicFramePr>
          <p:nvPr>
            <p:extLst>
              <p:ext uri="{D42A27DB-BD31-4B8C-83A1-F6EECF244321}">
                <p14:modId xmlns:p14="http://schemas.microsoft.com/office/powerpoint/2010/main" val="2500072806"/>
              </p:ext>
            </p:extLst>
          </p:nvPr>
        </p:nvGraphicFramePr>
        <p:xfrm>
          <a:off x="536448" y="2336139"/>
          <a:ext cx="8153400" cy="2590800"/>
        </p:xfrm>
        <a:graphic>
          <a:graphicData uri="http://schemas.openxmlformats.org/presentationml/2006/ole">
            <mc:AlternateContent xmlns:mc="http://schemas.openxmlformats.org/markup-compatibility/2006">
              <mc:Choice xmlns:v="urn:schemas-microsoft-com:vml" Requires="v">
                <p:oleObj name="Worksheet" r:id="rId2" imgW="4737100" imgH="1562100" progId="Excel.Sheet.8">
                  <p:embed/>
                </p:oleObj>
              </mc:Choice>
              <mc:Fallback>
                <p:oleObj name="Worksheet" r:id="rId2" imgW="4737100" imgH="1562100" progId="Excel.Sheet.8">
                  <p:embed/>
                  <p:pic>
                    <p:nvPicPr>
                      <p:cNvPr id="6" name="Object 8">
                        <a:extLst>
                          <a:ext uri="{FF2B5EF4-FFF2-40B4-BE49-F238E27FC236}">
                            <a16:creationId xmlns:a16="http://schemas.microsoft.com/office/drawing/2014/main" id="{D0E000C1-B416-DD49-B977-3A2A4AEBD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48" y="2336139"/>
                        <a:ext cx="8153400" cy="259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572919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r>
              <a:rPr lang="en-US" altLang="en-US" b="1" dirty="0"/>
              <a:t>Section 751(a), Example 2</a:t>
            </a:r>
          </a:p>
        </p:txBody>
      </p:sp>
      <p:sp>
        <p:nvSpPr>
          <p:cNvPr id="2150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1508" name="Object 5"/>
          <p:cNvGraphicFramePr>
            <a:graphicFrameLocks noChangeAspect="1"/>
          </p:cNvGraphicFramePr>
          <p:nvPr>
            <p:extLst>
              <p:ext uri="{D42A27DB-BD31-4B8C-83A1-F6EECF244321}">
                <p14:modId xmlns:p14="http://schemas.microsoft.com/office/powerpoint/2010/main" val="54273766"/>
              </p:ext>
            </p:extLst>
          </p:nvPr>
        </p:nvGraphicFramePr>
        <p:xfrm>
          <a:off x="615823" y="990600"/>
          <a:ext cx="8226425" cy="2247900"/>
        </p:xfrm>
        <a:graphic>
          <a:graphicData uri="http://schemas.openxmlformats.org/presentationml/2006/ole">
            <mc:AlternateContent xmlns:mc="http://schemas.openxmlformats.org/markup-compatibility/2006">
              <mc:Choice xmlns:v="urn:schemas-microsoft-com:vml" Requires="v">
                <p:oleObj name="Worksheet" r:id="rId2" imgW="4762500" imgH="1536700" progId="Excel.Sheet.8">
                  <p:embed/>
                </p:oleObj>
              </mc:Choice>
              <mc:Fallback>
                <p:oleObj name="Worksheet" r:id="rId2" imgW="4762500" imgH="1536700" progId="Excel.Sheet.8">
                  <p:embed/>
                  <p:pic>
                    <p:nvPicPr>
                      <p:cNvPr id="2150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823" y="990600"/>
                        <a:ext cx="822642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1509" name="Object 6"/>
          <p:cNvGraphicFramePr>
            <a:graphicFrameLocks noChangeAspect="1"/>
          </p:cNvGraphicFramePr>
          <p:nvPr>
            <p:extLst>
              <p:ext uri="{D42A27DB-BD31-4B8C-83A1-F6EECF244321}">
                <p14:modId xmlns:p14="http://schemas.microsoft.com/office/powerpoint/2010/main" val="2011294111"/>
              </p:ext>
            </p:extLst>
          </p:nvPr>
        </p:nvGraphicFramePr>
        <p:xfrm>
          <a:off x="648480" y="3822039"/>
          <a:ext cx="7480300" cy="2246313"/>
        </p:xfrm>
        <a:graphic>
          <a:graphicData uri="http://schemas.openxmlformats.org/presentationml/2006/ole">
            <mc:AlternateContent xmlns:mc="http://schemas.openxmlformats.org/markup-compatibility/2006">
              <mc:Choice xmlns:v="urn:schemas-microsoft-com:vml" Requires="v">
                <p:oleObj name="Worksheet" r:id="rId4" imgW="4089400" imgH="1536700" progId="Excel.Sheet.8">
                  <p:embed/>
                </p:oleObj>
              </mc:Choice>
              <mc:Fallback>
                <p:oleObj name="Worksheet" r:id="rId4" imgW="4089400" imgH="1536700" progId="Excel.Sheet.8">
                  <p:embed/>
                  <p:pic>
                    <p:nvPicPr>
                      <p:cNvPr id="21509" name="Object 6"/>
                      <p:cNvPicPr>
                        <a:picLocks noChangeAspect="1" noChangeArrowheads="1"/>
                      </p:cNvPicPr>
                      <p:nvPr/>
                    </p:nvPicPr>
                    <p:blipFill>
                      <a:blip r:embed="rId5"/>
                      <a:srcRect/>
                      <a:stretch>
                        <a:fillRect/>
                      </a:stretch>
                    </p:blipFill>
                    <p:spPr bwMode="auto">
                      <a:xfrm>
                        <a:off x="648480" y="3822039"/>
                        <a:ext cx="7480300" cy="2246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4" name="Slide Number Placeholder 3">
            <a:extLst>
              <a:ext uri="{FF2B5EF4-FFF2-40B4-BE49-F238E27FC236}">
                <a16:creationId xmlns:a16="http://schemas.microsoft.com/office/drawing/2014/main" id="{B3711B10-C236-6341-8E9B-377E2E4838F2}"/>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p:cNvSpPr>
            <a:spLocks noGrp="1" noChangeArrowheads="1"/>
          </p:cNvSpPr>
          <p:nvPr>
            <p:ph idx="1"/>
          </p:nvPr>
        </p:nvSpPr>
        <p:spPr/>
        <p:txBody>
          <a:bodyPr>
            <a:normAutofit/>
          </a:bodyPr>
          <a:lstStyle/>
          <a:p>
            <a:pPr>
              <a:lnSpc>
                <a:spcPct val="80000"/>
              </a:lnSpc>
            </a:pPr>
            <a:r>
              <a:rPr lang="en-US" altLang="en-US" sz="2200" dirty="0"/>
              <a:t>Buyer takes cost basis in PSH interest. </a:t>
            </a:r>
            <a:r>
              <a:rPr lang="en-US" altLang="ja-JP"/>
              <a:t>§</a:t>
            </a:r>
            <a:r>
              <a:rPr lang="en-US" altLang="en-US" sz="2200"/>
              <a:t>742</a:t>
            </a:r>
            <a:r>
              <a:rPr lang="en-US" altLang="en-US" sz="2200" dirty="0"/>
              <a:t>.</a:t>
            </a:r>
          </a:p>
          <a:p>
            <a:pPr lvl="1">
              <a:lnSpc>
                <a:spcPct val="80000"/>
              </a:lnSpc>
            </a:pPr>
            <a:r>
              <a:rPr lang="en-US" altLang="en-US" sz="1900" i="1" dirty="0"/>
              <a:t>Note</a:t>
            </a:r>
            <a:r>
              <a:rPr lang="en-US" altLang="en-US" sz="1900" dirty="0"/>
              <a:t>:  Cost (and AR) includes share of liabilities assumed. </a:t>
            </a:r>
            <a:r>
              <a:rPr lang="en-US" altLang="ja-JP" dirty="0"/>
              <a:t>§</a:t>
            </a:r>
            <a:r>
              <a:rPr lang="en-US" altLang="en-US" sz="1900" dirty="0"/>
              <a:t>752(d).</a:t>
            </a:r>
          </a:p>
          <a:p>
            <a:pPr>
              <a:lnSpc>
                <a:spcPct val="80000"/>
              </a:lnSpc>
            </a:pPr>
            <a:r>
              <a:rPr lang="en-US" altLang="en-US" sz="2200" dirty="0"/>
              <a:t>Buyer generally inherits seller’</a:t>
            </a:r>
            <a:r>
              <a:rPr lang="en-US" altLang="ja-JP" sz="2200" dirty="0"/>
              <a:t>s capital account and share of inside basis. </a:t>
            </a:r>
            <a:r>
              <a:rPr lang="en-US" altLang="ja-JP" dirty="0"/>
              <a:t>§</a:t>
            </a:r>
            <a:r>
              <a:rPr lang="en-US" altLang="ja-JP" sz="2200" dirty="0"/>
              <a:t>743(a); Reg. </a:t>
            </a:r>
            <a:r>
              <a:rPr lang="en-US" altLang="ja-JP" dirty="0"/>
              <a:t>§</a:t>
            </a:r>
            <a:r>
              <a:rPr lang="en-US" altLang="ja-JP" sz="2200" dirty="0"/>
              <a:t>1.704-1(b)(2)(iv)(l).</a:t>
            </a:r>
          </a:p>
          <a:p>
            <a:pPr lvl="1">
              <a:lnSpc>
                <a:spcPct val="80000"/>
              </a:lnSpc>
            </a:pPr>
            <a:r>
              <a:rPr lang="en-US" altLang="en-US" sz="1900" i="1" dirty="0"/>
              <a:t>Note</a:t>
            </a:r>
            <a:r>
              <a:rPr lang="en-US" altLang="en-US" sz="1900" dirty="0"/>
              <a:t>:  if seller contributed property with a BIL, buyer can’</a:t>
            </a:r>
            <a:r>
              <a:rPr lang="en-US" altLang="ja-JP" sz="1900" dirty="0"/>
              <a:t>t use the loss. </a:t>
            </a:r>
            <a:r>
              <a:rPr lang="en-US" altLang="ja-JP" sz="1800" dirty="0"/>
              <a:t>§</a:t>
            </a:r>
            <a:r>
              <a:rPr lang="en-US" altLang="ja-JP" sz="1900" dirty="0"/>
              <a:t>704(c)(1)(C).</a:t>
            </a:r>
          </a:p>
          <a:p>
            <a:pPr>
              <a:lnSpc>
                <a:spcPct val="80000"/>
              </a:lnSpc>
            </a:pPr>
            <a:r>
              <a:rPr lang="en-US" altLang="en-US" sz="2200" i="1" dirty="0"/>
              <a:t>Issue</a:t>
            </a:r>
            <a:r>
              <a:rPr lang="en-US" altLang="en-US" sz="2200" dirty="0"/>
              <a:t>:  Buyer’</a:t>
            </a:r>
            <a:r>
              <a:rPr lang="en-US" altLang="ja-JP" sz="2200" dirty="0"/>
              <a:t>s share of inside basis is </a:t>
            </a:r>
            <a:r>
              <a:rPr lang="en-US" altLang="ja-JP" sz="2200" i="1" dirty="0"/>
              <a:t>not</a:t>
            </a:r>
            <a:r>
              <a:rPr lang="en-US" altLang="ja-JP" sz="2200" dirty="0"/>
              <a:t> equal to its outside basis. If D buys A’s interest for 60, what’s D’s OB and share of inside basis?</a:t>
            </a:r>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endParaRPr lang="en-US" altLang="en-US" sz="2200" dirty="0"/>
          </a:p>
          <a:p>
            <a:pPr>
              <a:lnSpc>
                <a:spcPct val="80000"/>
              </a:lnSpc>
            </a:pPr>
            <a:r>
              <a:rPr lang="en-US" altLang="en-US" sz="2200" dirty="0"/>
              <a:t>Why is this a problem? </a:t>
            </a:r>
            <a:r>
              <a:rPr lang="en-US" altLang="en-US" sz="2200" i="1" dirty="0"/>
              <a:t>Hint</a:t>
            </a:r>
            <a:r>
              <a:rPr lang="en-US" altLang="en-US" sz="2200" dirty="0"/>
              <a:t>:  If the PSH sold the inventory tomorrow, how much gain would Buyer be allocated?</a:t>
            </a:r>
          </a:p>
        </p:txBody>
      </p:sp>
      <p:sp>
        <p:nvSpPr>
          <p:cNvPr id="23555" name="Rectangle 2"/>
          <p:cNvSpPr>
            <a:spLocks noGrp="1" noChangeArrowheads="1"/>
          </p:cNvSpPr>
          <p:nvPr>
            <p:ph type="title"/>
          </p:nvPr>
        </p:nvSpPr>
        <p:spPr/>
        <p:txBody>
          <a:bodyPr/>
          <a:lstStyle/>
          <a:p>
            <a:r>
              <a:rPr lang="en-US" altLang="en-US" b="1" dirty="0"/>
              <a:t>Sales of Partnership Interests: Buyer</a:t>
            </a:r>
          </a:p>
        </p:txBody>
      </p:sp>
      <p:sp>
        <p:nvSpPr>
          <p:cNvPr id="23553"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3557" name="Object 73"/>
          <p:cNvGraphicFramePr>
            <a:graphicFrameLocks noChangeAspect="1"/>
          </p:cNvGraphicFramePr>
          <p:nvPr>
            <p:extLst>
              <p:ext uri="{D42A27DB-BD31-4B8C-83A1-F6EECF244321}">
                <p14:modId xmlns:p14="http://schemas.microsoft.com/office/powerpoint/2010/main" val="3396114497"/>
              </p:ext>
            </p:extLst>
          </p:nvPr>
        </p:nvGraphicFramePr>
        <p:xfrm>
          <a:off x="514791" y="3276600"/>
          <a:ext cx="7848600" cy="1295400"/>
        </p:xfrm>
        <a:graphic>
          <a:graphicData uri="http://schemas.openxmlformats.org/presentationml/2006/ole">
            <mc:AlternateContent xmlns:mc="http://schemas.openxmlformats.org/markup-compatibility/2006">
              <mc:Choice xmlns:v="urn:schemas-microsoft-com:vml" Requires="v">
                <p:oleObj name="Worksheet" r:id="rId2" imgW="5257800" imgH="1206500" progId="Excel.Sheet.8">
                  <p:embed/>
                </p:oleObj>
              </mc:Choice>
              <mc:Fallback>
                <p:oleObj name="Worksheet" r:id="rId2" imgW="5257800" imgH="1206500" progId="Excel.Sheet.8">
                  <p:embed/>
                  <p:pic>
                    <p:nvPicPr>
                      <p:cNvPr id="23557" name="Object 7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791" y="3276600"/>
                        <a:ext cx="78486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Slide Number Placeholder 2">
            <a:extLst>
              <a:ext uri="{FF2B5EF4-FFF2-40B4-BE49-F238E27FC236}">
                <a16:creationId xmlns:a16="http://schemas.microsoft.com/office/drawing/2014/main" id="{44BD386C-8377-0049-9E0E-99B97CB733F7}"/>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6">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355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5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r>
              <a:rPr lang="en-US" altLang="en-US" sz="2400" dirty="0"/>
              <a:t>A </a:t>
            </a:r>
            <a:r>
              <a:rPr lang="en-US" altLang="en-US" sz="2400" i="1" dirty="0"/>
              <a:t>PSH</a:t>
            </a:r>
            <a:r>
              <a:rPr lang="en-US" altLang="en-US" sz="2400" dirty="0"/>
              <a:t> can </a:t>
            </a:r>
            <a:r>
              <a:rPr lang="en-US" altLang="en-US" sz="2400" i="1" dirty="0"/>
              <a:t>elect</a:t>
            </a:r>
            <a:r>
              <a:rPr lang="en-US" altLang="en-US" sz="2400" dirty="0"/>
              <a:t> under</a:t>
            </a:r>
            <a:r>
              <a:rPr lang="en-US" altLang="ja-JP" dirty="0"/>
              <a:t> §</a:t>
            </a:r>
            <a:r>
              <a:rPr lang="en-US" altLang="en-US" sz="2400" dirty="0"/>
              <a:t>754 to adjust a </a:t>
            </a:r>
            <a:r>
              <a:rPr lang="en-US" altLang="en-US" sz="2400" b="1" dirty="0"/>
              <a:t>purchasing P’</a:t>
            </a:r>
            <a:r>
              <a:rPr lang="en-US" altLang="ja-JP" sz="2400" b="1" dirty="0"/>
              <a:t>s share of the PSH’s </a:t>
            </a:r>
            <a:r>
              <a:rPr lang="en-US" altLang="ja-JP" sz="2400" b="1" i="1" dirty="0"/>
              <a:t>inside basis</a:t>
            </a:r>
            <a:r>
              <a:rPr lang="en-US" altLang="ja-JP" sz="2400" b="1" dirty="0"/>
              <a:t> </a:t>
            </a:r>
            <a:r>
              <a:rPr lang="en-US" altLang="ja-JP" sz="2400" dirty="0"/>
              <a:t>of its assets under </a:t>
            </a:r>
            <a:r>
              <a:rPr lang="en-US" altLang="ja-JP" dirty="0"/>
              <a:t>§743</a:t>
            </a:r>
            <a:r>
              <a:rPr lang="en-US" altLang="ja-JP" sz="2400" dirty="0"/>
              <a:t>(b).</a:t>
            </a:r>
          </a:p>
          <a:p>
            <a:pPr lvl="1"/>
            <a:r>
              <a:rPr lang="en-US" altLang="en-US" sz="2000" dirty="0"/>
              <a:t>If the PSH has a </a:t>
            </a:r>
            <a:r>
              <a:rPr lang="en-US" altLang="en-US" sz="2000" i="1" dirty="0"/>
              <a:t>substantial BIL</a:t>
            </a:r>
            <a:r>
              <a:rPr lang="en-US" altLang="en-US" sz="2000" dirty="0"/>
              <a:t>, the </a:t>
            </a:r>
            <a:r>
              <a:rPr lang="en-US" altLang="ja-JP" dirty="0"/>
              <a:t>§</a:t>
            </a:r>
            <a:r>
              <a:rPr lang="en-US" altLang="en-US" sz="2000" dirty="0"/>
              <a:t>743(b) adjustment is mandatory.</a:t>
            </a:r>
          </a:p>
          <a:p>
            <a:pPr lvl="1"/>
            <a:r>
              <a:rPr lang="en-US" altLang="en-US" sz="2000" i="1" dirty="0" err="1"/>
              <a:t>SBIL</a:t>
            </a:r>
            <a:r>
              <a:rPr lang="en-US" altLang="en-US" sz="2000" dirty="0"/>
              <a:t>:  </a:t>
            </a:r>
          </a:p>
          <a:p>
            <a:pPr lvl="2"/>
            <a:r>
              <a:rPr lang="en-US" altLang="en-US" dirty="0"/>
              <a:t>(</a:t>
            </a:r>
            <a:r>
              <a:rPr lang="en-US" altLang="en-US" dirty="0" err="1"/>
              <a:t>PSH’</a:t>
            </a:r>
            <a:r>
              <a:rPr lang="en-US" altLang="ja-JP" dirty="0" err="1"/>
              <a:t>s</a:t>
            </a:r>
            <a:r>
              <a:rPr lang="en-US" altLang="ja-JP" dirty="0"/>
              <a:t> AB in </a:t>
            </a:r>
            <a:r>
              <a:rPr lang="en-US" altLang="ja-JP" dirty="0" err="1"/>
              <a:t>PSH</a:t>
            </a:r>
            <a:r>
              <a:rPr lang="en-US" altLang="ja-JP" dirty="0"/>
              <a:t> property – </a:t>
            </a:r>
            <a:r>
              <a:rPr lang="en-US" altLang="ja-JP" dirty="0" err="1"/>
              <a:t>FMV</a:t>
            </a:r>
            <a:r>
              <a:rPr lang="en-US" altLang="ja-JP" dirty="0"/>
              <a:t>) &gt;250k; </a:t>
            </a:r>
            <a:r>
              <a:rPr lang="en-US" altLang="ja-JP" b="1" dirty="0"/>
              <a:t>or </a:t>
            </a:r>
          </a:p>
          <a:p>
            <a:pPr lvl="2"/>
            <a:r>
              <a:rPr lang="en-US" altLang="ja-JP" dirty="0"/>
              <a:t>Transferee P would be allocated a loss of more than 250K if PSH assets sold for cash equal to their FMV immediately after the transfer. §743(d)(1).</a:t>
            </a:r>
          </a:p>
          <a:p>
            <a:r>
              <a:rPr lang="en-US" altLang="ja-JP" dirty="0"/>
              <a:t>§</a:t>
            </a:r>
            <a:r>
              <a:rPr lang="en-US" altLang="en-US" sz="2400" dirty="0"/>
              <a:t>754/743(b) put </a:t>
            </a:r>
            <a:r>
              <a:rPr lang="en-US" altLang="en-US" sz="2400" i="1" dirty="0"/>
              <a:t>Buyer</a:t>
            </a:r>
            <a:r>
              <a:rPr lang="en-US" altLang="en-US" sz="2400" dirty="0"/>
              <a:t> in same position as if it had purchased an undivided interest in the PSH’</a:t>
            </a:r>
            <a:r>
              <a:rPr lang="en-US" altLang="ja-JP" sz="2400" dirty="0"/>
              <a:t>s assets.</a:t>
            </a:r>
            <a:endParaRPr lang="en-US" altLang="en-US" sz="2400" dirty="0"/>
          </a:p>
        </p:txBody>
      </p:sp>
      <p:sp>
        <p:nvSpPr>
          <p:cNvPr id="24579" name="Rectangle 2"/>
          <p:cNvSpPr>
            <a:spLocks noGrp="1" noChangeArrowheads="1"/>
          </p:cNvSpPr>
          <p:nvPr>
            <p:ph type="title"/>
          </p:nvPr>
        </p:nvSpPr>
        <p:spPr/>
        <p:txBody>
          <a:bodyPr/>
          <a:lstStyle/>
          <a:p>
            <a:r>
              <a:rPr lang="en-US" altLang="en-US" b="1" dirty="0"/>
              <a:t>Sales of Partnership Interests: 743(b) and 754</a:t>
            </a:r>
          </a:p>
        </p:txBody>
      </p:sp>
      <p:sp>
        <p:nvSpPr>
          <p:cNvPr id="24577"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dirty="0">
                <a:latin typeface="Calibri" charset="0"/>
              </a:rPr>
              <a:t>Sales of Partnership Interests</a:t>
            </a:r>
          </a:p>
        </p:txBody>
      </p:sp>
      <p:graphicFrame>
        <p:nvGraphicFramePr>
          <p:cNvPr id="24581" name="Object 4"/>
          <p:cNvGraphicFramePr>
            <a:graphicFrameLocks noChangeAspect="1"/>
          </p:cNvGraphicFramePr>
          <p:nvPr/>
        </p:nvGraphicFramePr>
        <p:xfrm>
          <a:off x="914400" y="4419600"/>
          <a:ext cx="7048500" cy="1295400"/>
        </p:xfrm>
        <a:graphic>
          <a:graphicData uri="http://schemas.openxmlformats.org/presentationml/2006/ole">
            <mc:AlternateContent xmlns:mc="http://schemas.openxmlformats.org/markup-compatibility/2006">
              <mc:Choice xmlns:v="urn:schemas-microsoft-com:vml" Requires="v">
                <p:oleObj name="Worksheet" r:id="rId2" imgW="5257800" imgH="1206500" progId="Excel.Sheet.8">
                  <p:embed/>
                </p:oleObj>
              </mc:Choice>
              <mc:Fallback>
                <p:oleObj name="Worksheet" r:id="rId2" imgW="5257800" imgH="1206500" progId="Excel.Sheet.8">
                  <p:embed/>
                  <p:pic>
                    <p:nvPicPr>
                      <p:cNvPr id="24581"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419600"/>
                        <a:ext cx="7048500" cy="129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856AFE3B-D19B-9941-A773-6C109CB073FE}"/>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580">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p:cNvSpPr>
            <a:spLocks noGrp="1" noChangeArrowheads="1"/>
          </p:cNvSpPr>
          <p:nvPr>
            <p:ph idx="1"/>
          </p:nvPr>
        </p:nvSpPr>
        <p:spPr/>
        <p:txBody>
          <a:bodyPr/>
          <a:lstStyle/>
          <a:p>
            <a:pPr marL="400050" indent="-400050"/>
            <a:r>
              <a:rPr lang="en-US" altLang="en-US" sz="2400" dirty="0"/>
              <a:t>If a </a:t>
            </a:r>
            <a:r>
              <a:rPr lang="en-US" altLang="ja-JP" dirty="0"/>
              <a:t>§</a:t>
            </a:r>
            <a:r>
              <a:rPr lang="en-US" altLang="en-US" sz="2400" dirty="0"/>
              <a:t>754 election is in effect, a PSH:</a:t>
            </a:r>
          </a:p>
          <a:p>
            <a:pPr marL="457200" lvl="1" indent="-228600"/>
            <a:r>
              <a:rPr lang="en-US" altLang="en-US" sz="2000" b="1" i="1" dirty="0"/>
              <a:t>increases</a:t>
            </a:r>
            <a:r>
              <a:rPr lang="en-US" altLang="en-US" sz="2000" i="1" dirty="0"/>
              <a:t> </a:t>
            </a:r>
            <a:r>
              <a:rPr lang="en-US" altLang="en-US" sz="2000" dirty="0"/>
              <a:t>the AB of PSH property </a:t>
            </a:r>
            <a:r>
              <a:rPr lang="en-US" altLang="en-US" sz="2000" b="1" i="1" dirty="0"/>
              <a:t>solely for the purchasing P </a:t>
            </a:r>
            <a:r>
              <a:rPr lang="en-US" altLang="en-US" sz="2000" dirty="0"/>
              <a:t>by the excess of the new P’</a:t>
            </a:r>
            <a:r>
              <a:rPr lang="en-US" altLang="ja-JP" sz="2000" dirty="0"/>
              <a:t>s AB in its PSH interest over the P’s share of the PSH’s AB in its property, or</a:t>
            </a:r>
          </a:p>
          <a:p>
            <a:pPr marL="457200" lvl="1" indent="-228600"/>
            <a:r>
              <a:rPr lang="en-US" altLang="en-US" sz="2000" b="1" i="1" dirty="0"/>
              <a:t>decreases</a:t>
            </a:r>
            <a:r>
              <a:rPr lang="en-US" altLang="en-US" sz="2000" dirty="0"/>
              <a:t> the AB of PSH property </a:t>
            </a:r>
            <a:r>
              <a:rPr lang="en-US" altLang="en-US" b="1" i="1" dirty="0"/>
              <a:t>solely for the purchasing P</a:t>
            </a:r>
            <a:r>
              <a:rPr lang="en-US" altLang="en-US" i="1" dirty="0"/>
              <a:t> </a:t>
            </a:r>
            <a:r>
              <a:rPr lang="en-US" altLang="en-US" sz="2000" dirty="0"/>
              <a:t>by the excess of the P’</a:t>
            </a:r>
            <a:r>
              <a:rPr lang="en-US" altLang="ja-JP" sz="2000" dirty="0"/>
              <a:t>s share of the PSH’s AB in its property over the new P’s AB in its PSH interest.  Reg. </a:t>
            </a:r>
            <a:r>
              <a:rPr lang="en-US" altLang="ja-JP" dirty="0"/>
              <a:t>§</a:t>
            </a:r>
            <a:r>
              <a:rPr lang="en-US" altLang="ja-JP" sz="2000" dirty="0"/>
              <a:t>1.743-1(b).</a:t>
            </a:r>
          </a:p>
          <a:p>
            <a:pPr marL="400050" indent="-400050"/>
            <a:r>
              <a:rPr lang="en-US" altLang="en-US" sz="2400" dirty="0"/>
              <a:t>P’</a:t>
            </a:r>
            <a:r>
              <a:rPr lang="en-US" altLang="ja-JP" sz="2400" dirty="0"/>
              <a:t>s share of inside basis = P’s interest in </a:t>
            </a:r>
            <a:r>
              <a:rPr lang="en-US" altLang="ja-JP" sz="2400" i="1" dirty="0"/>
              <a:t>previously taxed capital plus P’s share of liabilities</a:t>
            </a:r>
            <a:r>
              <a:rPr lang="en-US" altLang="ja-JP" sz="2400" dirty="0"/>
              <a:t>:</a:t>
            </a:r>
          </a:p>
          <a:p>
            <a:pPr marL="457200" lvl="1" indent="-228600"/>
            <a:r>
              <a:rPr lang="en-US" altLang="en-US" sz="2000" dirty="0"/>
              <a:t>Cash P would receive if PSH sold all assets for cash for their </a:t>
            </a:r>
            <a:r>
              <a:rPr lang="en-US" altLang="en-US" sz="2000" dirty="0" err="1"/>
              <a:t>FMV</a:t>
            </a:r>
            <a:r>
              <a:rPr lang="en-US" altLang="en-US" sz="2000" dirty="0"/>
              <a:t>, paid off liabilities, and liquidated, and either </a:t>
            </a:r>
            <a:r>
              <a:rPr lang="en-US" altLang="en-US" sz="2000" i="1" dirty="0"/>
              <a:t>increased </a:t>
            </a:r>
            <a:r>
              <a:rPr lang="en-US" altLang="en-US" sz="2000" dirty="0"/>
              <a:t>by share of tax loss or </a:t>
            </a:r>
            <a:r>
              <a:rPr lang="en-US" altLang="en-US" sz="2000" i="1" dirty="0"/>
              <a:t>decreased </a:t>
            </a:r>
            <a:r>
              <a:rPr lang="en-US" altLang="en-US" sz="2000" dirty="0"/>
              <a:t>by share of tax gain.  Reg. </a:t>
            </a:r>
            <a:r>
              <a:rPr lang="en-US" altLang="ja-JP" dirty="0"/>
              <a:t>§</a:t>
            </a:r>
            <a:r>
              <a:rPr lang="en-US" altLang="en-US" sz="2000" dirty="0"/>
              <a:t>1.743-1(d)</a:t>
            </a:r>
          </a:p>
          <a:p>
            <a:pPr marL="457200" lvl="1" indent="-228600"/>
            <a:r>
              <a:rPr lang="en-US" altLang="en-US" sz="2000" b="1" i="1" dirty="0"/>
              <a:t>Shortcut</a:t>
            </a:r>
            <a:r>
              <a:rPr lang="en-US" altLang="en-US" sz="2000" dirty="0"/>
              <a:t>:  Amount in Tax Capital Account </a:t>
            </a:r>
            <a:r>
              <a:rPr lang="en-US" altLang="en-US" sz="2000" u="sng" dirty="0"/>
              <a:t>plus</a:t>
            </a:r>
            <a:r>
              <a:rPr lang="en-US" altLang="en-US" sz="2000" dirty="0"/>
              <a:t> share of liabilities</a:t>
            </a:r>
          </a:p>
          <a:p>
            <a:pPr marL="457200" lvl="1" indent="-228600"/>
            <a:endParaRPr lang="en-US" altLang="en-US" dirty="0"/>
          </a:p>
          <a:p>
            <a:pPr marL="457200" lvl="1" indent="-228600"/>
            <a:endParaRPr lang="en-US" altLang="en-US" dirty="0"/>
          </a:p>
        </p:txBody>
      </p:sp>
      <p:sp>
        <p:nvSpPr>
          <p:cNvPr id="25603" name="Rectangle 2"/>
          <p:cNvSpPr>
            <a:spLocks noGrp="1" noChangeArrowheads="1"/>
          </p:cNvSpPr>
          <p:nvPr>
            <p:ph type="title"/>
          </p:nvPr>
        </p:nvSpPr>
        <p:spPr/>
        <p:txBody>
          <a:bodyPr/>
          <a:lstStyle/>
          <a:p>
            <a:r>
              <a:rPr lang="en-US" altLang="en-US" b="1" dirty="0"/>
              <a:t>743(b) Adjustment</a:t>
            </a:r>
            <a:endParaRPr lang="en-US" altLang="en-US" dirty="0"/>
          </a:p>
        </p:txBody>
      </p:sp>
      <p:sp>
        <p:nvSpPr>
          <p:cNvPr id="25601"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graphicFrame>
        <p:nvGraphicFramePr>
          <p:cNvPr id="25605" name="Object 4"/>
          <p:cNvGraphicFramePr>
            <a:graphicFrameLocks noChangeAspect="1"/>
          </p:cNvGraphicFramePr>
          <p:nvPr>
            <p:extLst>
              <p:ext uri="{D42A27DB-BD31-4B8C-83A1-F6EECF244321}">
                <p14:modId xmlns:p14="http://schemas.microsoft.com/office/powerpoint/2010/main" val="356963321"/>
              </p:ext>
            </p:extLst>
          </p:nvPr>
        </p:nvGraphicFramePr>
        <p:xfrm>
          <a:off x="1488948" y="5105400"/>
          <a:ext cx="6248400" cy="1143000"/>
        </p:xfrm>
        <a:graphic>
          <a:graphicData uri="http://schemas.openxmlformats.org/presentationml/2006/ole">
            <mc:AlternateContent xmlns:mc="http://schemas.openxmlformats.org/markup-compatibility/2006">
              <mc:Choice xmlns:v="urn:schemas-microsoft-com:vml" Requires="v">
                <p:oleObj name="Worksheet" r:id="rId3" imgW="5257800" imgH="1206500" progId="Excel.Sheet.8">
                  <p:embed/>
                </p:oleObj>
              </mc:Choice>
              <mc:Fallback>
                <p:oleObj name="Worksheet" r:id="rId3" imgW="5257800" imgH="1206500" progId="Excel.Sheet.8">
                  <p:embed/>
                  <p:pic>
                    <p:nvPicPr>
                      <p:cNvPr id="25605"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8948" y="5105400"/>
                        <a:ext cx="62484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CBEC47EA-E407-0E4E-8635-38F219B1EEB9}"/>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60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604">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604">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604">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56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r>
              <a:rPr lang="en-US" altLang="en-US" sz="2400" dirty="0"/>
              <a:t>PSH assets are divided into two categories: </a:t>
            </a:r>
          </a:p>
          <a:p>
            <a:pPr lvl="1"/>
            <a:r>
              <a:rPr lang="en-US" altLang="en-US" sz="2000" dirty="0"/>
              <a:t>(1) Capital Assets and </a:t>
            </a:r>
            <a:r>
              <a:rPr lang="en-US" altLang="ja-JP" dirty="0"/>
              <a:t>§</a:t>
            </a:r>
            <a:r>
              <a:rPr lang="en-US" altLang="en-US" sz="2000" dirty="0"/>
              <a:t>1231 Property; and </a:t>
            </a:r>
          </a:p>
          <a:p>
            <a:pPr lvl="1"/>
            <a:r>
              <a:rPr lang="en-US" altLang="en-US" sz="2000" dirty="0"/>
              <a:t>(2) Other Property.</a:t>
            </a:r>
          </a:p>
          <a:p>
            <a:r>
              <a:rPr lang="en-US" altLang="en-US" sz="2400" dirty="0"/>
              <a:t>743(b) adjustment allocated </a:t>
            </a:r>
            <a:r>
              <a:rPr lang="en-US" altLang="en-US" sz="2400" i="1" dirty="0"/>
              <a:t>between</a:t>
            </a:r>
            <a:r>
              <a:rPr lang="en-US" altLang="en-US" sz="2400" dirty="0"/>
              <a:t> classes and </a:t>
            </a:r>
            <a:r>
              <a:rPr lang="en-US" altLang="en-US" sz="2400" i="1" dirty="0"/>
              <a:t>among </a:t>
            </a:r>
            <a:r>
              <a:rPr lang="en-US" altLang="en-US" sz="2400" dirty="0"/>
              <a:t>items in each class based on the income, gain, loss that new P would receive if PSH assets were sold for their FMV</a:t>
            </a:r>
          </a:p>
          <a:p>
            <a:r>
              <a:rPr lang="en-US" altLang="en-US" sz="2400" dirty="0"/>
              <a:t>Basis </a:t>
            </a:r>
            <a:r>
              <a:rPr lang="en-US" altLang="en-US" sz="2400" b="1" dirty="0"/>
              <a:t>first allocated to OI </a:t>
            </a:r>
            <a:r>
              <a:rPr lang="en-US" altLang="en-US" sz="2400" dirty="0"/>
              <a:t>property and </a:t>
            </a:r>
            <a:r>
              <a:rPr lang="en-US" altLang="en-US" sz="2400" b="1" dirty="0"/>
              <a:t>then to CG property</a:t>
            </a:r>
          </a:p>
          <a:p>
            <a:r>
              <a:rPr lang="en-US" altLang="en-US" sz="2400" dirty="0"/>
              <a:t>743(b) adjustment personal to new P, and only new P’</a:t>
            </a:r>
            <a:r>
              <a:rPr lang="en-US" altLang="ja-JP" sz="2400" dirty="0"/>
              <a:t>s distributive share is adjusted </a:t>
            </a:r>
            <a:r>
              <a:rPr lang="en-US" altLang="ja-JP" dirty="0"/>
              <a:t>by §743</a:t>
            </a:r>
            <a:r>
              <a:rPr lang="en-US" altLang="ja-JP" sz="2400" dirty="0"/>
              <a:t>(b) basis adjustment. Reg. </a:t>
            </a:r>
            <a:r>
              <a:rPr lang="en-US" altLang="ja-JP" dirty="0"/>
              <a:t>§1.743-1</a:t>
            </a:r>
            <a:r>
              <a:rPr lang="en-US" altLang="ja-JP" sz="2400" dirty="0"/>
              <a:t>(j)(1).</a:t>
            </a:r>
          </a:p>
          <a:p>
            <a:r>
              <a:rPr lang="en-US" altLang="en-US" sz="2400" dirty="0"/>
              <a:t>743(b) does </a:t>
            </a:r>
            <a:r>
              <a:rPr lang="en-US" altLang="en-US" sz="2400" b="1" dirty="0"/>
              <a:t>not</a:t>
            </a:r>
            <a:r>
              <a:rPr lang="en-US" altLang="en-US" sz="2400" dirty="0"/>
              <a:t> affect P’</a:t>
            </a:r>
            <a:r>
              <a:rPr lang="en-US" altLang="ja-JP" sz="2400" dirty="0"/>
              <a:t>s capital account. Reg. </a:t>
            </a:r>
            <a:r>
              <a:rPr lang="en-US" altLang="ja-JP" dirty="0"/>
              <a:t>§1.743-1</a:t>
            </a:r>
            <a:r>
              <a:rPr lang="en-US" altLang="ja-JP" sz="2400" dirty="0"/>
              <a:t>(j)(2).</a:t>
            </a:r>
          </a:p>
          <a:p>
            <a:r>
              <a:rPr lang="en-US" altLang="en-US" dirty="0"/>
              <a:t>When the property that is subject to an SBA is sold, the PSH determines the G/L using the common basis and then allocates it under the PSH agreement.  For a P that has an SBA, the G/L is then adjusted by the amount of the SBA.</a:t>
            </a:r>
            <a:endParaRPr lang="en-US" altLang="en-US" sz="2400" dirty="0"/>
          </a:p>
        </p:txBody>
      </p:sp>
      <p:sp>
        <p:nvSpPr>
          <p:cNvPr id="26627" name="Rectangle 2"/>
          <p:cNvSpPr>
            <a:spLocks noGrp="1" noChangeArrowheads="1"/>
          </p:cNvSpPr>
          <p:nvPr>
            <p:ph type="title"/>
          </p:nvPr>
        </p:nvSpPr>
        <p:spPr/>
        <p:txBody>
          <a:bodyPr/>
          <a:lstStyle/>
          <a:p>
            <a:r>
              <a:rPr lang="en-US" altLang="en-US" b="1" dirty="0"/>
              <a:t>Allocation of 743(b) Adjustment Among </a:t>
            </a:r>
            <a:r>
              <a:rPr lang="en-US" altLang="en-US" b="1" dirty="0" err="1"/>
              <a:t>PSH</a:t>
            </a:r>
            <a:r>
              <a:rPr lang="en-US" altLang="en-US" b="1" dirty="0"/>
              <a:t> Assets under 755</a:t>
            </a:r>
          </a:p>
        </p:txBody>
      </p:sp>
      <p:sp>
        <p:nvSpPr>
          <p:cNvPr id="26625"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charset="0"/>
                <a:ea typeface="ＭＳ Ｐゴシック" charset="-128"/>
              </a:defRPr>
            </a:lvl1pPr>
            <a:lvl2pPr marL="742950" indent="-285750">
              <a:defRPr sz="2400">
                <a:solidFill>
                  <a:schemeClr val="tx1"/>
                </a:solidFill>
                <a:latin typeface="Arial" charset="0"/>
                <a:ea typeface="ＭＳ Ｐゴシック" charset="-128"/>
              </a:defRPr>
            </a:lvl2pPr>
            <a:lvl3pPr marL="1143000" indent="-228600">
              <a:defRPr sz="2400">
                <a:solidFill>
                  <a:schemeClr val="tx1"/>
                </a:solidFill>
                <a:latin typeface="Arial" charset="0"/>
                <a:ea typeface="ＭＳ Ｐゴシック" charset="-128"/>
              </a:defRPr>
            </a:lvl3pPr>
            <a:lvl4pPr marL="1600200" indent="-228600">
              <a:defRPr sz="2400">
                <a:solidFill>
                  <a:schemeClr val="tx1"/>
                </a:solidFill>
                <a:latin typeface="Arial" charset="0"/>
                <a:ea typeface="ＭＳ Ｐゴシック" charset="-128"/>
              </a:defRPr>
            </a:lvl4pPr>
            <a:lvl5pPr marL="2057400" indent="-228600">
              <a:defRPr sz="2400">
                <a:solidFill>
                  <a:schemeClr val="tx1"/>
                </a:solidFill>
                <a:latin typeface="Arial" charset="0"/>
                <a:ea typeface="ＭＳ Ｐゴシック" charset="-128"/>
              </a:defRPr>
            </a:lvl5pPr>
            <a:lvl6pPr marL="2514600" indent="-228600" eaLnBrk="0" fontAlgn="base" hangingPunct="0">
              <a:spcBef>
                <a:spcPct val="0"/>
              </a:spcBef>
              <a:spcAft>
                <a:spcPct val="0"/>
              </a:spcAft>
              <a:defRPr sz="2400">
                <a:solidFill>
                  <a:schemeClr val="tx1"/>
                </a:solidFill>
                <a:latin typeface="Arial" charset="0"/>
                <a:ea typeface="ＭＳ Ｐゴシック" charset="-128"/>
              </a:defRPr>
            </a:lvl6pPr>
            <a:lvl7pPr marL="2971800" indent="-228600" eaLnBrk="0" fontAlgn="base" hangingPunct="0">
              <a:spcBef>
                <a:spcPct val="0"/>
              </a:spcBef>
              <a:spcAft>
                <a:spcPct val="0"/>
              </a:spcAft>
              <a:defRPr sz="2400">
                <a:solidFill>
                  <a:schemeClr val="tx1"/>
                </a:solidFill>
                <a:latin typeface="Arial" charset="0"/>
                <a:ea typeface="ＭＳ Ｐゴシック" charset="-128"/>
              </a:defRPr>
            </a:lvl7pPr>
            <a:lvl8pPr marL="3429000" indent="-228600" eaLnBrk="0" fontAlgn="base" hangingPunct="0">
              <a:spcBef>
                <a:spcPct val="0"/>
              </a:spcBef>
              <a:spcAft>
                <a:spcPct val="0"/>
              </a:spcAft>
              <a:defRPr sz="2400">
                <a:solidFill>
                  <a:schemeClr val="tx1"/>
                </a:solidFill>
                <a:latin typeface="Arial" charset="0"/>
                <a:ea typeface="ＭＳ Ｐゴシック" charset="-128"/>
              </a:defRPr>
            </a:lvl8pPr>
            <a:lvl9pPr marL="3886200" indent="-228600" eaLnBrk="0" fontAlgn="base" hangingPunct="0">
              <a:spcBef>
                <a:spcPct val="0"/>
              </a:spcBef>
              <a:spcAft>
                <a:spcPct val="0"/>
              </a:spcAft>
              <a:defRPr sz="2400">
                <a:solidFill>
                  <a:schemeClr val="tx1"/>
                </a:solidFill>
                <a:latin typeface="Arial" charset="0"/>
                <a:ea typeface="ＭＳ Ｐゴシック" charset="-128"/>
              </a:defRPr>
            </a:lvl9pPr>
          </a:lstStyle>
          <a:p>
            <a:r>
              <a:rPr lang="en-US" altLang="en-US" sz="800">
                <a:latin typeface="Calibri" charset="0"/>
              </a:rPr>
              <a:t>Sales of Partnership Interests</a:t>
            </a:r>
            <a:endParaRPr lang="en-US" altLang="en-US" sz="800" dirty="0">
              <a:latin typeface="Calibri" charset="0"/>
            </a:endParaRPr>
          </a:p>
        </p:txBody>
      </p:sp>
      <p:sp>
        <p:nvSpPr>
          <p:cNvPr id="3" name="Slide Number Placeholder 2">
            <a:extLst>
              <a:ext uri="{FF2B5EF4-FFF2-40B4-BE49-F238E27FC236}">
                <a16:creationId xmlns:a16="http://schemas.microsoft.com/office/drawing/2014/main" id="{1453AC6F-DD30-DD45-9636-EC2A069A3A85}"/>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62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62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54461</TotalTime>
  <Words>1820</Words>
  <Application>Microsoft Macintosh PowerPoint</Application>
  <PresentationFormat>On-screen Show (4:3)</PresentationFormat>
  <Paragraphs>152</Paragraphs>
  <Slides>15</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5" baseType="lpstr">
      <vt:lpstr>NSimSun</vt:lpstr>
      <vt:lpstr>Arial</vt:lpstr>
      <vt:lpstr>Calibri</vt:lpstr>
      <vt:lpstr>Courier New</vt:lpstr>
      <vt:lpstr>Gill Sans</vt:lpstr>
      <vt:lpstr>Times New Roman</vt:lpstr>
      <vt:lpstr>Wingdings</vt:lpstr>
      <vt:lpstr>Wingdings 2</vt:lpstr>
      <vt:lpstr>CG Body - Standard</vt:lpstr>
      <vt:lpstr>Worksheet</vt:lpstr>
      <vt:lpstr>Sales of Partnership Interests: Overview</vt:lpstr>
      <vt:lpstr>Selling Partner: Section 751(a)</vt:lpstr>
      <vt:lpstr>Section 751(a)</vt:lpstr>
      <vt:lpstr>Section 751(a): Example 1</vt:lpstr>
      <vt:lpstr>Section 751(a), Example 2</vt:lpstr>
      <vt:lpstr>Sales of Partnership Interests: Buyer</vt:lpstr>
      <vt:lpstr>Sales of Partnership Interests: 743(b) and 754</vt:lpstr>
      <vt:lpstr>743(b) Adjustment</vt:lpstr>
      <vt:lpstr>Allocation of 743(b) Adjustment Among PSH Assets under 755</vt:lpstr>
      <vt:lpstr>743(b) Adjustment</vt:lpstr>
      <vt:lpstr>743(b) Adjustment</vt:lpstr>
      <vt:lpstr>Allocating 743(b) Adjustment Among PSH Assets under §755</vt:lpstr>
      <vt:lpstr>Changes in a P’s Interest in the PSH</vt:lpstr>
      <vt:lpstr>Changes in a P’s Interest in the PSH:  Section 706 Regulations</vt:lpstr>
      <vt:lpstr>Changes in a P’s Interest in the PSH</vt:lpstr>
    </vt:vector>
  </TitlesOfParts>
  <Company>	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542</cp:revision>
  <cp:lastPrinted>2021-04-05T11:34:51Z</cp:lastPrinted>
  <dcterms:created xsi:type="dcterms:W3CDTF">2010-10-31T23:33:00Z</dcterms:created>
  <dcterms:modified xsi:type="dcterms:W3CDTF">2023-10-28T18:57:32Z</dcterms:modified>
</cp:coreProperties>
</file>