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42"/>
  </p:notesMasterIdLst>
  <p:handoutMasterIdLst>
    <p:handoutMasterId r:id="rId43"/>
  </p:handoutMasterIdLst>
  <p:sldIdLst>
    <p:sldId id="294" r:id="rId5"/>
    <p:sldId id="265" r:id="rId6"/>
    <p:sldId id="266" r:id="rId7"/>
    <p:sldId id="281" r:id="rId8"/>
    <p:sldId id="291" r:id="rId9"/>
    <p:sldId id="268" r:id="rId10"/>
    <p:sldId id="267" r:id="rId11"/>
    <p:sldId id="269" r:id="rId12"/>
    <p:sldId id="292" r:id="rId13"/>
    <p:sldId id="270" r:id="rId14"/>
    <p:sldId id="271" r:id="rId15"/>
    <p:sldId id="273" r:id="rId16"/>
    <p:sldId id="272" r:id="rId17"/>
    <p:sldId id="275" r:id="rId18"/>
    <p:sldId id="274" r:id="rId19"/>
    <p:sldId id="277" r:id="rId20"/>
    <p:sldId id="282" r:id="rId21"/>
    <p:sldId id="278" r:id="rId22"/>
    <p:sldId id="279" r:id="rId23"/>
    <p:sldId id="280" r:id="rId24"/>
    <p:sldId id="285" r:id="rId25"/>
    <p:sldId id="287" r:id="rId26"/>
    <p:sldId id="284" r:id="rId27"/>
    <p:sldId id="293" r:id="rId28"/>
    <p:sldId id="286" r:id="rId29"/>
    <p:sldId id="288" r:id="rId30"/>
    <p:sldId id="289" r:id="rId31"/>
    <p:sldId id="290" r:id="rId32"/>
    <p:sldId id="295" r:id="rId33"/>
    <p:sldId id="296" r:id="rId34"/>
    <p:sldId id="297" r:id="rId35"/>
    <p:sldId id="298" r:id="rId36"/>
    <p:sldId id="299" r:id="rId37"/>
    <p:sldId id="259" r:id="rId38"/>
    <p:sldId id="263" r:id="rId39"/>
    <p:sldId id="264" r:id="rId40"/>
    <p:sldId id="260"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9547A-2D37-044D-87EF-620268116412}" v="3" dt="2025-03-25T11:56:26.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3" autoAdjust="0"/>
    <p:restoredTop sz="94681"/>
  </p:normalViewPr>
  <p:slideViewPr>
    <p:cSldViewPr snapToGrid="0" snapToObjects="1">
      <p:cViewPr varScale="1">
        <p:scale>
          <a:sx n="116" d="100"/>
          <a:sy n="116" d="100"/>
        </p:scale>
        <p:origin x="130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F517AE86-8334-4CE3-AB47-5EF2AC5581DD}"/>
    <pc:docChg chg="modSld modMainMaster">
      <pc:chgData name="Colon, Jeffrey M." userId="615143b1-cdee-493d-9a9d-1565ce8666d9" providerId="ADAL" clId="{F517AE86-8334-4CE3-AB47-5EF2AC5581DD}" dt="2025-03-06T21:37:14.239" v="14" actId="20577"/>
      <pc:docMkLst>
        <pc:docMk/>
      </pc:docMkLst>
      <pc:sldChg chg="modSp">
        <pc:chgData name="Colon, Jeffrey M." userId="615143b1-cdee-493d-9a9d-1565ce8666d9" providerId="ADAL" clId="{F517AE86-8334-4CE3-AB47-5EF2AC5581DD}" dt="2025-03-06T21:37:14.239" v="14" actId="20577"/>
        <pc:sldMkLst>
          <pc:docMk/>
          <pc:sldMk cId="1966873829" sldId="294"/>
        </pc:sldMkLst>
        <pc:spChg chg="mod">
          <ac:chgData name="Colon, Jeffrey M." userId="615143b1-cdee-493d-9a9d-1565ce8666d9" providerId="ADAL" clId="{F517AE86-8334-4CE3-AB47-5EF2AC5581DD}" dt="2025-03-06T21:37:14.239" v="14" actId="20577"/>
          <ac:spMkLst>
            <pc:docMk/>
            <pc:sldMk cId="1966873829" sldId="294"/>
            <ac:spMk id="5" creationId="{8FAE8ABE-3CD9-B21B-70D9-40E329402C97}"/>
          </ac:spMkLst>
        </pc:spChg>
      </pc:sldChg>
      <pc:sldMasterChg chg="modSp">
        <pc:chgData name="Colon, Jeffrey M." userId="615143b1-cdee-493d-9a9d-1565ce8666d9" providerId="ADAL" clId="{F517AE86-8334-4CE3-AB47-5EF2AC5581DD}" dt="2025-03-06T21:37:00.181" v="3" actId="20577"/>
        <pc:sldMasterMkLst>
          <pc:docMk/>
          <pc:sldMasterMk cId="3188129850" sldId="2147483843"/>
        </pc:sldMasterMkLst>
        <pc:spChg chg="mod">
          <ac:chgData name="Colon, Jeffrey M." userId="615143b1-cdee-493d-9a9d-1565ce8666d9" providerId="ADAL" clId="{F517AE86-8334-4CE3-AB47-5EF2AC5581DD}" dt="2025-03-06T21:37:00.181" v="3" actId="20577"/>
          <ac:spMkLst>
            <pc:docMk/>
            <pc:sldMasterMk cId="3188129850" sldId="2147483843"/>
            <ac:spMk id="9" creationId="{00000000-0000-0000-0000-000000000000}"/>
          </ac:spMkLst>
        </pc:spChg>
      </pc:sldMasterChg>
    </pc:docChg>
  </pc:docChgLst>
  <pc:docChgLst>
    <pc:chgData name="Colon, Jeffrey M." userId="615143b1-cdee-493d-9a9d-1565ce8666d9" providerId="ADAL" clId="{3DD9547A-2D37-044D-87EF-620268116412}"/>
    <pc:docChg chg="modSld">
      <pc:chgData name="Colon, Jeffrey M." userId="615143b1-cdee-493d-9a9d-1565ce8666d9" providerId="ADAL" clId="{3DD9547A-2D37-044D-87EF-620268116412}" dt="2025-03-25T11:56:26.280" v="3" actId="113"/>
      <pc:docMkLst>
        <pc:docMk/>
      </pc:docMkLst>
      <pc:sldChg chg="modSp">
        <pc:chgData name="Colon, Jeffrey M." userId="615143b1-cdee-493d-9a9d-1565ce8666d9" providerId="ADAL" clId="{3DD9547A-2D37-044D-87EF-620268116412}" dt="2025-03-25T11:33:53.269" v="1" actId="20577"/>
        <pc:sldMkLst>
          <pc:docMk/>
          <pc:sldMk cId="9363737" sldId="292"/>
        </pc:sldMkLst>
        <pc:spChg chg="mod">
          <ac:chgData name="Colon, Jeffrey M." userId="615143b1-cdee-493d-9a9d-1565ce8666d9" providerId="ADAL" clId="{3DD9547A-2D37-044D-87EF-620268116412}" dt="2025-03-25T11:33:53.269" v="1" actId="20577"/>
          <ac:spMkLst>
            <pc:docMk/>
            <pc:sldMk cId="9363737" sldId="292"/>
            <ac:spMk id="2" creationId="{F5D5050B-BE32-E24B-AA82-C8552A7530C0}"/>
          </ac:spMkLst>
        </pc:spChg>
      </pc:sldChg>
      <pc:sldChg chg="modSp">
        <pc:chgData name="Colon, Jeffrey M." userId="615143b1-cdee-493d-9a9d-1565ce8666d9" providerId="ADAL" clId="{3DD9547A-2D37-044D-87EF-620268116412}" dt="2025-03-25T11:56:26.280" v="3" actId="113"/>
        <pc:sldMkLst>
          <pc:docMk/>
          <pc:sldMk cId="1068290328" sldId="293"/>
        </pc:sldMkLst>
        <pc:spChg chg="mod">
          <ac:chgData name="Colon, Jeffrey M." userId="615143b1-cdee-493d-9a9d-1565ce8666d9" providerId="ADAL" clId="{3DD9547A-2D37-044D-87EF-620268116412}" dt="2025-03-25T11:56:26.280" v="3" actId="113"/>
          <ac:spMkLst>
            <pc:docMk/>
            <pc:sldMk cId="1068290328" sldId="293"/>
            <ac:spMk id="2" creationId="{BC9D1C72-0BAC-4B4D-ABEA-B57FD026D3D3}"/>
          </ac:spMkLst>
        </pc:spChg>
      </pc:sldChg>
      <pc:sldChg chg="modSp mod">
        <pc:chgData name="Colon, Jeffrey M." userId="615143b1-cdee-493d-9a9d-1565ce8666d9" providerId="ADAL" clId="{3DD9547A-2D37-044D-87EF-620268116412}" dt="2025-03-25T11:37:42.401" v="2" actId="1076"/>
        <pc:sldMkLst>
          <pc:docMk/>
          <pc:sldMk cId="1885951536" sldId="296"/>
        </pc:sldMkLst>
        <pc:picChg chg="mod">
          <ac:chgData name="Colon, Jeffrey M." userId="615143b1-cdee-493d-9a9d-1565ce8666d9" providerId="ADAL" clId="{3DD9547A-2D37-044D-87EF-620268116412}" dt="2025-03-25T11:37:42.401" v="2" actId="1076"/>
          <ac:picMkLst>
            <pc:docMk/>
            <pc:sldMk cId="1885951536" sldId="296"/>
            <ac:picMk id="7" creationId="{E8136A40-85FD-4F2A-258F-A536A2030BE9}"/>
          </ac:picMkLst>
        </pc:picChg>
      </pc:sldChg>
    </pc:docChg>
  </pc:docChgLst>
  <pc:docChgLst>
    <pc:chgData name="Jeffrey M. Colon" userId="615143b1-cdee-493d-9a9d-1565ce8666d9" providerId="ADAL" clId="{046A740F-681A-9048-8998-289B46019385}"/>
    <pc:docChg chg="custSel modSld">
      <pc:chgData name="Jeffrey M. Colon" userId="615143b1-cdee-493d-9a9d-1565ce8666d9" providerId="ADAL" clId="{046A740F-681A-9048-8998-289B46019385}" dt="2025-03-14T12:07:27.772" v="78" actId="14100"/>
      <pc:docMkLst>
        <pc:docMk/>
      </pc:docMkLst>
      <pc:sldChg chg="modSp">
        <pc:chgData name="Jeffrey M. Colon" userId="615143b1-cdee-493d-9a9d-1565ce8666d9" providerId="ADAL" clId="{046A740F-681A-9048-8998-289B46019385}" dt="2025-03-14T12:04:48.967" v="41" actId="20577"/>
        <pc:sldMkLst>
          <pc:docMk/>
          <pc:sldMk cId="884852033" sldId="259"/>
        </pc:sldMkLst>
        <pc:spChg chg="mod">
          <ac:chgData name="Jeffrey M. Colon" userId="615143b1-cdee-493d-9a9d-1565ce8666d9" providerId="ADAL" clId="{046A740F-681A-9048-8998-289B46019385}" dt="2025-03-14T12:04:48.967" v="41" actId="20577"/>
          <ac:spMkLst>
            <pc:docMk/>
            <pc:sldMk cId="884852033" sldId="259"/>
            <ac:spMk id="2" creationId="{29D3BC10-0033-AEAD-ED55-8EFB2E5882EE}"/>
          </ac:spMkLst>
        </pc:spChg>
      </pc:sldChg>
      <pc:sldChg chg="modSp">
        <pc:chgData name="Jeffrey M. Colon" userId="615143b1-cdee-493d-9a9d-1565ce8666d9" providerId="ADAL" clId="{046A740F-681A-9048-8998-289B46019385}" dt="2025-03-14T12:05:32" v="43" actId="6549"/>
        <pc:sldMkLst>
          <pc:docMk/>
          <pc:sldMk cId="3599764093" sldId="263"/>
        </pc:sldMkLst>
        <pc:spChg chg="mod">
          <ac:chgData name="Jeffrey M. Colon" userId="615143b1-cdee-493d-9a9d-1565ce8666d9" providerId="ADAL" clId="{046A740F-681A-9048-8998-289B46019385}" dt="2025-03-14T12:05:32" v="43" actId="6549"/>
          <ac:spMkLst>
            <pc:docMk/>
            <pc:sldMk cId="3599764093" sldId="263"/>
            <ac:spMk id="2" creationId="{94EBC8B6-C6CD-6A16-CB66-AFDB32111AAC}"/>
          </ac:spMkLst>
        </pc:spChg>
      </pc:sldChg>
      <pc:sldChg chg="modSp mod modAnim">
        <pc:chgData name="Jeffrey M. Colon" userId="615143b1-cdee-493d-9a9d-1565ce8666d9" providerId="ADAL" clId="{046A740F-681A-9048-8998-289B46019385}" dt="2025-03-13T14:52:31.864" v="12" actId="20577"/>
        <pc:sldMkLst>
          <pc:docMk/>
          <pc:sldMk cId="0" sldId="269"/>
        </pc:sldMkLst>
        <pc:spChg chg="mod">
          <ac:chgData name="Jeffrey M. Colon" userId="615143b1-cdee-493d-9a9d-1565ce8666d9" providerId="ADAL" clId="{046A740F-681A-9048-8998-289B46019385}" dt="2025-03-13T14:52:31.864" v="12" actId="20577"/>
          <ac:spMkLst>
            <pc:docMk/>
            <pc:sldMk cId="0" sldId="269"/>
            <ac:spMk id="21506" creationId="{00000000-0000-0000-0000-000000000000}"/>
          </ac:spMkLst>
        </pc:spChg>
      </pc:sldChg>
      <pc:sldChg chg="modSp mod">
        <pc:chgData name="Jeffrey M. Colon" userId="615143b1-cdee-493d-9a9d-1565ce8666d9" providerId="ADAL" clId="{046A740F-681A-9048-8998-289B46019385}" dt="2025-03-14T12:06:46.867" v="73" actId="114"/>
        <pc:sldMkLst>
          <pc:docMk/>
          <pc:sldMk cId="1848903342" sldId="284"/>
        </pc:sldMkLst>
        <pc:spChg chg="mod">
          <ac:chgData name="Jeffrey M. Colon" userId="615143b1-cdee-493d-9a9d-1565ce8666d9" providerId="ADAL" clId="{046A740F-681A-9048-8998-289B46019385}" dt="2025-03-14T12:06:46.867" v="73" actId="114"/>
          <ac:spMkLst>
            <pc:docMk/>
            <pc:sldMk cId="1848903342" sldId="284"/>
            <ac:spMk id="3" creationId="{00000000-0000-0000-0000-000000000000}"/>
          </ac:spMkLst>
        </pc:spChg>
      </pc:sldChg>
      <pc:sldChg chg="modSp">
        <pc:chgData name="Jeffrey M. Colon" userId="615143b1-cdee-493d-9a9d-1565ce8666d9" providerId="ADAL" clId="{046A740F-681A-9048-8998-289B46019385}" dt="2025-03-13T14:28:16.254" v="4" actId="20577"/>
        <pc:sldMkLst>
          <pc:docMk/>
          <pc:sldMk cId="956987512" sldId="291"/>
        </pc:sldMkLst>
        <pc:spChg chg="mod">
          <ac:chgData name="Jeffrey M. Colon" userId="615143b1-cdee-493d-9a9d-1565ce8666d9" providerId="ADAL" clId="{046A740F-681A-9048-8998-289B46019385}" dt="2025-03-13T14:28:16.254" v="4" actId="20577"/>
          <ac:spMkLst>
            <pc:docMk/>
            <pc:sldMk cId="956987512" sldId="291"/>
            <ac:spMk id="2" creationId="{56E49387-552C-2746-B2F6-5CDA1772B24B}"/>
          </ac:spMkLst>
        </pc:spChg>
      </pc:sldChg>
      <pc:sldChg chg="modSp mod">
        <pc:chgData name="Jeffrey M. Colon" userId="615143b1-cdee-493d-9a9d-1565ce8666d9" providerId="ADAL" clId="{046A740F-681A-9048-8998-289B46019385}" dt="2025-03-14T12:07:27.772" v="78" actId="14100"/>
        <pc:sldMkLst>
          <pc:docMk/>
          <pc:sldMk cId="1885951536" sldId="296"/>
        </pc:sldMkLst>
        <pc:spChg chg="mod">
          <ac:chgData name="Jeffrey M. Colon" userId="615143b1-cdee-493d-9a9d-1565ce8666d9" providerId="ADAL" clId="{046A740F-681A-9048-8998-289B46019385}" dt="2025-03-14T12:07:27.772" v="78" actId="14100"/>
          <ac:spMkLst>
            <pc:docMk/>
            <pc:sldMk cId="1885951536" sldId="296"/>
            <ac:spMk id="2" creationId="{73AE8716-67FD-ACDB-705B-047035EDF60B}"/>
          </ac:spMkLst>
        </pc:spChg>
      </pc:sldChg>
    </pc:docChg>
  </pc:docChgLst>
  <pc:docChgLst>
    <pc:chgData name="Colon, Jeffrey M." userId="615143b1-cdee-493d-9a9d-1565ce8666d9" providerId="ADAL" clId="{709FDC69-35EA-45EC-A50E-CBE5DBE959EF}"/>
    <pc:docChg chg="modSld">
      <pc:chgData name="Colon, Jeffrey M." userId="615143b1-cdee-493d-9a9d-1565ce8666d9" providerId="ADAL" clId="{709FDC69-35EA-45EC-A50E-CBE5DBE959EF}" dt="2025-03-13T17:40:19.957" v="3" actId="6549"/>
      <pc:docMkLst>
        <pc:docMk/>
      </pc:docMkLst>
      <pc:sldChg chg="modSp">
        <pc:chgData name="Colon, Jeffrey M." userId="615143b1-cdee-493d-9a9d-1565ce8666d9" providerId="ADAL" clId="{709FDC69-35EA-45EC-A50E-CBE5DBE959EF}" dt="2025-03-13T17:27:39.693" v="1" actId="20577"/>
        <pc:sldMkLst>
          <pc:docMk/>
          <pc:sldMk cId="0" sldId="279"/>
        </pc:sldMkLst>
        <pc:spChg chg="mod">
          <ac:chgData name="Colon, Jeffrey M." userId="615143b1-cdee-493d-9a9d-1565ce8666d9" providerId="ADAL" clId="{709FDC69-35EA-45EC-A50E-CBE5DBE959EF}" dt="2025-03-13T17:27:39.693" v="1" actId="20577"/>
          <ac:spMkLst>
            <pc:docMk/>
            <pc:sldMk cId="0" sldId="279"/>
            <ac:spMk id="37891" creationId="{00000000-0000-0000-0000-000000000000}"/>
          </ac:spMkLst>
        </pc:spChg>
      </pc:sldChg>
      <pc:sldChg chg="modSp">
        <pc:chgData name="Colon, Jeffrey M." userId="615143b1-cdee-493d-9a9d-1565ce8666d9" providerId="ADAL" clId="{709FDC69-35EA-45EC-A50E-CBE5DBE959EF}" dt="2025-03-13T17:40:19.957" v="3" actId="6549"/>
        <pc:sldMkLst>
          <pc:docMk/>
          <pc:sldMk cId="1816935097" sldId="288"/>
        </pc:sldMkLst>
        <pc:spChg chg="mod">
          <ac:chgData name="Colon, Jeffrey M." userId="615143b1-cdee-493d-9a9d-1565ce8666d9" providerId="ADAL" clId="{709FDC69-35EA-45EC-A50E-CBE5DBE959EF}" dt="2025-03-13T17:40:19.957" v="3" actId="6549"/>
          <ac:spMkLst>
            <pc:docMk/>
            <pc:sldMk cId="1816935097" sldId="288"/>
            <ac:spMk id="3" creationId="{00000000-0000-0000-0000-000000000000}"/>
          </ac:spMkLst>
        </pc:spChg>
      </pc:sldChg>
      <pc:sldChg chg="modSp">
        <pc:chgData name="Colon, Jeffrey M." userId="615143b1-cdee-493d-9a9d-1565ce8666d9" providerId="ADAL" clId="{709FDC69-35EA-45EC-A50E-CBE5DBE959EF}" dt="2025-03-13T17:30:53.562" v="2" actId="6549"/>
        <pc:sldMkLst>
          <pc:docMk/>
          <pc:sldMk cId="1068290328" sldId="293"/>
        </pc:sldMkLst>
        <pc:spChg chg="mod">
          <ac:chgData name="Colon, Jeffrey M." userId="615143b1-cdee-493d-9a9d-1565ce8666d9" providerId="ADAL" clId="{709FDC69-35EA-45EC-A50E-CBE5DBE959EF}" dt="2025-03-13T17:30:53.562" v="2" actId="6549"/>
          <ac:spMkLst>
            <pc:docMk/>
            <pc:sldMk cId="1068290328" sldId="293"/>
            <ac:spMk id="3" creationId="{B2F2C4C2-4B43-9545-A4AD-5FD431CA31A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8D1126CE-5BEE-9441-8481-7EBA285156AE}" type="datetime1">
              <a:rPr lang="en-US" altLang="en-US"/>
              <a:pPr/>
              <a:t>3/25/25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391BA0A-BA29-1C4B-ADB3-9C9CAD6CF7A6}" type="slidenum">
              <a:rPr lang="en-US" altLang="en-US"/>
              <a:pPr/>
              <a:t>‹#›</a:t>
            </a:fld>
            <a:endParaRPr lang="en-US" alt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754F41D-366C-A143-901F-D7114A606D35}" type="datetime1">
              <a:rPr lang="en-US" altLang="en-US"/>
              <a:pPr/>
              <a:t>3/25/25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B31AD37-97DA-3D47-9F79-F335385A2B4B}"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31AD37-97DA-3D47-9F79-F335385A2B4B}" type="slidenum">
              <a:rPr lang="en-US" altLang="en-US" smtClean="0"/>
              <a:pPr/>
              <a:t>2</a:t>
            </a:fld>
            <a:endParaRPr lang="en-US" altLang="en-US"/>
          </a:p>
        </p:txBody>
      </p:sp>
    </p:spTree>
    <p:extLst>
      <p:ext uri="{BB962C8B-B14F-4D97-AF65-F5344CB8AC3E}">
        <p14:creationId xmlns:p14="http://schemas.microsoft.com/office/powerpoint/2010/main" val="146934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299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22</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5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28</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308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245B719-9264-DD45-B9B5-ABAAF5734F3E}" type="slidenum">
              <a:rPr lang="en-US" altLang="en-US" sz="1200">
                <a:latin typeface="Calibri" charset="0"/>
              </a:rPr>
              <a:pPr eaLnBrk="1" hangingPunct="1"/>
              <a:t>10</a:t>
            </a:fld>
            <a:endParaRPr lang="en-US" altLang="en-US" sz="1200">
              <a:latin typeface="Calibri" charset="0"/>
            </a:endParaRPr>
          </a:p>
        </p:txBody>
      </p:sp>
      <p:sp>
        <p:nvSpPr>
          <p:cNvPr id="2355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0D8C8A4-357A-2045-B2D5-344C8FBD8A61}" type="slidenum">
              <a:rPr lang="en-US" altLang="en-US" sz="1200">
                <a:latin typeface="Calibri" charset="0"/>
              </a:rPr>
              <a:pPr eaLnBrk="1" hangingPunct="1"/>
              <a:t>13</a:t>
            </a:fld>
            <a:endParaRPr lang="en-US" alt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CC4E03-CF61-7247-98E9-BA69C18D6080}" type="slidenum">
              <a:rPr lang="en-US" altLang="en-US" sz="1200">
                <a:latin typeface="Calibri" charset="0"/>
              </a:rPr>
              <a:pPr eaLnBrk="1" hangingPunct="1"/>
              <a:t>14</a:t>
            </a:fld>
            <a:endParaRPr lang="en-US" altLang="en-US" sz="1200">
              <a:latin typeface="Calibri" charset="0"/>
            </a:endParaRPr>
          </a:p>
        </p:txBody>
      </p:sp>
      <p:sp>
        <p:nvSpPr>
          <p:cNvPr id="31746"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42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36BA5-4F63-9640-9BA8-1D10209227AE}" type="slidenum">
              <a:rPr lang="en-US" altLang="en-US" sz="1200">
                <a:latin typeface="Calibri" charset="0"/>
              </a:rPr>
              <a:pPr eaLnBrk="1" hangingPunct="1"/>
              <a:t>15</a:t>
            </a:fld>
            <a:endParaRPr lang="en-US" altLang="en-US" sz="1200">
              <a:latin typeface="Calibri" charset="0"/>
            </a:endParaRPr>
          </a:p>
        </p:txBody>
      </p:sp>
      <p:sp>
        <p:nvSpPr>
          <p:cNvPr id="29698"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16</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B1EEC27-34E2-E54D-9629-FA3D9C5328E1}" type="slidenum">
              <a:rPr lang="en-US" altLang="en-US" sz="1200">
                <a:latin typeface="Calibri" charset="0"/>
              </a:rPr>
              <a:pPr eaLnBrk="1" hangingPunct="1"/>
              <a:t>18</a:t>
            </a:fld>
            <a:endParaRPr lang="en-US" altLang="en-US" sz="12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201E32-CE5F-334A-A729-C84918E1C007}" type="slidenum">
              <a:rPr lang="en-US" altLang="en-US" sz="1200">
                <a:latin typeface="Calibri" charset="0"/>
              </a:rPr>
              <a:pPr eaLnBrk="1" hangingPunct="1"/>
              <a:t>19</a:t>
            </a:fld>
            <a:endParaRPr lang="en-US" altLang="en-US" sz="1200">
              <a:latin typeface="Calibri" charset="0"/>
            </a:endParaRPr>
          </a:p>
        </p:txBody>
      </p:sp>
      <p:sp>
        <p:nvSpPr>
          <p:cNvPr id="3891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B26286-97D9-234F-81C5-985F0CB5F42A}" type="slidenum">
              <a:rPr lang="en-US" altLang="en-US" sz="1200">
                <a:latin typeface="Calibri" charset="0"/>
              </a:rPr>
              <a:pPr eaLnBrk="1" hangingPunct="1"/>
              <a:t>20</a:t>
            </a:fld>
            <a:endParaRPr lang="en-US" alt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Partner-Partnership Transactions</a:t>
            </a:r>
          </a:p>
        </p:txBody>
      </p:sp>
    </p:spTree>
    <p:extLst>
      <p:ext uri="{BB962C8B-B14F-4D97-AF65-F5344CB8AC3E}">
        <p14:creationId xmlns:p14="http://schemas.microsoft.com/office/powerpoint/2010/main" val="33667668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534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30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31632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Partner-Partnership Transactions</a:t>
            </a:r>
            <a:endParaRPr lang="en-US" dirty="0"/>
          </a:p>
        </p:txBody>
      </p:sp>
    </p:spTree>
    <p:extLst>
      <p:ext uri="{BB962C8B-B14F-4D97-AF65-F5344CB8AC3E}">
        <p14:creationId xmlns:p14="http://schemas.microsoft.com/office/powerpoint/2010/main" val="139341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1923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5171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0736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119457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60979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3961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Partner-Partnership Transactions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43151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01147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654797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65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616485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022212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69995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1888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41569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908247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71298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Partner-Partnership Transactions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182576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858272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2540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20930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82321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000247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766875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4643305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206281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680225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946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758195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58169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038104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81529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928195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355817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101816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02709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13444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9998374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179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8627328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501879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1674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223394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234751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598623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Partner-Partnership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470275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Partner-Partnership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944355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Partner-Partnership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5161568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Partner-Partnership Transactions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360507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3478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8355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6704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1972739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Partner-Partnership Transactions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PSH_P_Trans_2025</a:t>
            </a:r>
          </a:p>
        </p:txBody>
      </p:sp>
    </p:spTree>
    <p:extLst>
      <p:ext uri="{BB962C8B-B14F-4D97-AF65-F5344CB8AC3E}">
        <p14:creationId xmlns:p14="http://schemas.microsoft.com/office/powerpoint/2010/main" val="31881298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 id="2147483879" r:id="rId36"/>
    <p:sldLayoutId id="2147483880" r:id="rId37"/>
    <p:sldLayoutId id="2147483881" r:id="rId38"/>
    <p:sldLayoutId id="2147483882" r:id="rId39"/>
    <p:sldLayoutId id="2147483883" r:id="rId40"/>
    <p:sldLayoutId id="2147483884" r:id="rId41"/>
    <p:sldLayoutId id="2147483885" r:id="rId42"/>
    <p:sldLayoutId id="2147483886" r:id="rId43"/>
    <p:sldLayoutId id="2147483887" r:id="rId44"/>
    <p:sldLayoutId id="2147483888" r:id="rId45"/>
    <p:sldLayoutId id="2147483889" r:id="rId46"/>
    <p:sldLayoutId id="2147483890" r:id="rId47"/>
    <p:sldLayoutId id="2147483891" r:id="rId48"/>
    <p:sldLayoutId id="2147483892" r:id="rId49"/>
    <p:sldLayoutId id="2147483893" r:id="rId50"/>
    <p:sldLayoutId id="2147483894" r:id="rId51"/>
    <p:sldLayoutId id="2147483895" r:id="rId52"/>
    <p:sldLayoutId id="2147483896" r:id="rId53"/>
    <p:sldLayoutId id="2147483897" r:id="rId54"/>
    <p:sldLayoutId id="2147483898" r:id="rId55"/>
    <p:sldLayoutId id="2147483899"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EEA67-6A4A-2570-2BE2-E80A0B0FF1F8}"/>
              </a:ext>
            </a:extLst>
          </p:cNvPr>
          <p:cNvSpPr>
            <a:spLocks noGrp="1"/>
          </p:cNvSpPr>
          <p:nvPr>
            <p:ph type="sldNum" sz="quarter" idx="10"/>
          </p:nvPr>
        </p:nvSpPr>
        <p:spPr/>
        <p:txBody>
          <a:bodyPr/>
          <a:lstStyle/>
          <a:p>
            <a:pPr>
              <a:defRPr/>
            </a:pPr>
            <a:fld id="{915D1B61-DCC8-0545-BE6A-6FC393F554B4}" type="slidenum">
              <a:rPr lang="en-US" altLang="en-US" smtClean="0"/>
              <a:pPr>
                <a:defRPr/>
              </a:pPr>
              <a:t>1</a:t>
            </a:fld>
            <a:endParaRPr lang="en-US" altLang="en-US" dirty="0"/>
          </a:p>
        </p:txBody>
      </p:sp>
      <p:sp>
        <p:nvSpPr>
          <p:cNvPr id="3" name="Footer Placeholder 2">
            <a:extLst>
              <a:ext uri="{FF2B5EF4-FFF2-40B4-BE49-F238E27FC236}">
                <a16:creationId xmlns:a16="http://schemas.microsoft.com/office/drawing/2014/main" id="{FFE8FE3C-F9CB-5F28-2BEF-A709DAFE5B1C}"/>
              </a:ext>
            </a:extLst>
          </p:cNvPr>
          <p:cNvSpPr>
            <a:spLocks noGrp="1"/>
          </p:cNvSpPr>
          <p:nvPr>
            <p:ph type="ftr" sz="quarter" idx="11"/>
          </p:nvPr>
        </p:nvSpPr>
        <p:spPr/>
        <p:txBody>
          <a:bodyPr/>
          <a:lstStyle/>
          <a:p>
            <a:pPr>
              <a:defRPr/>
            </a:pPr>
            <a:r>
              <a:rPr lang="en-US" dirty="0"/>
              <a:t>Partner-Partnership Transactions</a:t>
            </a:r>
          </a:p>
        </p:txBody>
      </p:sp>
      <p:sp>
        <p:nvSpPr>
          <p:cNvPr id="4" name="Title 1">
            <a:extLst>
              <a:ext uri="{FF2B5EF4-FFF2-40B4-BE49-F238E27FC236}">
                <a16:creationId xmlns:a16="http://schemas.microsoft.com/office/drawing/2014/main" id="{584B35B6-026F-2DFF-89AC-B50CEA38105A}"/>
              </a:ext>
            </a:extLst>
          </p:cNvPr>
          <p:cNvSpPr txBox="1">
            <a:spLocks/>
          </p:cNvSpPr>
          <p:nvPr/>
        </p:nvSpPr>
        <p:spPr>
          <a:xfrm>
            <a:off x="114300" y="2062162"/>
            <a:ext cx="8915400" cy="1366838"/>
          </a:xfrm>
          <a:prstGeom prst="rect">
            <a:avLst/>
          </a:prstGeom>
        </p:spPr>
        <p:txBody>
          <a:bodyPr/>
          <a:lst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a:lstStyle>
          <a:p>
            <a:pPr defTabSz="914400"/>
            <a:r>
              <a:rPr lang="en-US" sz="4000" dirty="0"/>
              <a:t>Partnership Taxation:</a:t>
            </a:r>
            <a:br>
              <a:rPr lang="en-US" sz="4000" dirty="0"/>
            </a:br>
            <a:r>
              <a:rPr lang="en-US" sz="4000" i="1" dirty="0"/>
              <a:t>Partner-Partnership Transactions</a:t>
            </a:r>
            <a:endParaRPr lang="en-US" dirty="0"/>
          </a:p>
        </p:txBody>
      </p:sp>
      <p:sp>
        <p:nvSpPr>
          <p:cNvPr id="5" name="Subtitle 2">
            <a:extLst>
              <a:ext uri="{FF2B5EF4-FFF2-40B4-BE49-F238E27FC236}">
                <a16:creationId xmlns:a16="http://schemas.microsoft.com/office/drawing/2014/main" id="{8FAE8ABE-3CD9-B21B-70D9-40E329402C97}"/>
              </a:ext>
            </a:extLst>
          </p:cNvPr>
          <p:cNvSpPr txBox="1">
            <a:spLocks/>
          </p:cNvSpPr>
          <p:nvPr/>
        </p:nvSpPr>
        <p:spPr>
          <a:xfrm>
            <a:off x="1143000" y="3602038"/>
            <a:ext cx="6858000" cy="1655762"/>
          </a:xfrm>
          <a:prstGeom prst="rect">
            <a:avLst/>
          </a:prstGeom>
        </p:spPr>
        <p:txBody>
          <a:bodyPr/>
          <a:lst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defTabSz="914400">
              <a:buNone/>
            </a:pPr>
            <a:r>
              <a:rPr lang="en-US" sz="1800" b="1" dirty="0"/>
              <a:t>Prof. Colon</a:t>
            </a:r>
          </a:p>
          <a:p>
            <a:pPr marL="0" indent="0" algn="ctr" defTabSz="914400">
              <a:buNone/>
            </a:pPr>
            <a:r>
              <a:rPr lang="en-US" sz="1800" b="1" dirty="0"/>
              <a:t>Spring 2025</a:t>
            </a:r>
          </a:p>
          <a:p>
            <a:pPr defTabSz="914400"/>
            <a:endParaRPr lang="en-US" dirty="0"/>
          </a:p>
        </p:txBody>
      </p:sp>
    </p:spTree>
    <p:extLst>
      <p:ext uri="{BB962C8B-B14F-4D97-AF65-F5344CB8AC3E}">
        <p14:creationId xmlns:p14="http://schemas.microsoft.com/office/powerpoint/2010/main" val="196687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marL="177800" indent="-177800" algn="just" eaLnBrk="1" hangingPunct="1"/>
            <a:r>
              <a:rPr lang="en-US" altLang="en-US" sz="2400" b="1" dirty="0"/>
              <a:t>Capital Interest vs. Profits Interest</a:t>
            </a:r>
          </a:p>
          <a:p>
            <a:pPr marL="571500" lvl="1" indent="-279400" algn="just" eaLnBrk="1" hangingPunct="1"/>
            <a:r>
              <a:rPr lang="en-US" altLang="en-US" sz="2400" dirty="0"/>
              <a:t>Section 721 applies to transfers of </a:t>
            </a:r>
            <a:r>
              <a:rPr lang="en-US" altLang="en-US" sz="2400" i="1" dirty="0"/>
              <a:t>property in </a:t>
            </a:r>
            <a:r>
              <a:rPr lang="en-US" altLang="en-US" sz="2400" dirty="0"/>
              <a:t>exchange for a PSH interest.  </a:t>
            </a:r>
          </a:p>
          <a:p>
            <a:pPr marL="742950" lvl="2" indent="-279400"/>
            <a:r>
              <a:rPr lang="en-US" altLang="en-US" sz="2400" dirty="0"/>
              <a:t>Query: What about the exchange of a PSH interest for </a:t>
            </a:r>
            <a:r>
              <a:rPr lang="en-US" altLang="en-US" sz="2400" i="1" dirty="0"/>
              <a:t>services</a:t>
            </a:r>
            <a:r>
              <a:rPr lang="en-US" altLang="en-US" sz="2400" dirty="0"/>
              <a:t> to the PSH or to a P?</a:t>
            </a:r>
          </a:p>
          <a:p>
            <a:pPr marL="571500" lvl="1" indent="-279400"/>
            <a:r>
              <a:rPr lang="ja-JP" altLang="en-US" sz="2400" dirty="0"/>
              <a:t>“</a:t>
            </a:r>
            <a:r>
              <a:rPr lang="en-US" altLang="ja-JP" sz="2400" dirty="0"/>
              <a:t>To the extent that any of the partners gives up any part of his right to be repaid his contributions (</a:t>
            </a:r>
            <a:r>
              <a:rPr lang="en-US" altLang="ja-JP" sz="2400" i="1" dirty="0"/>
              <a:t>as distinguished from a share in partnership profits</a:t>
            </a:r>
            <a:r>
              <a:rPr lang="en-US" altLang="ja-JP" sz="2400" dirty="0"/>
              <a:t>) in favor of another partner as compensation for services . . ., </a:t>
            </a:r>
            <a:r>
              <a:rPr lang="en-US" sz="2400" dirty="0"/>
              <a:t>§</a:t>
            </a:r>
            <a:r>
              <a:rPr lang="en-US" altLang="ja-JP" sz="2400" dirty="0"/>
              <a:t>721 does not apply. The value of an interest in such partnership . . . constitutes income to the partner under </a:t>
            </a:r>
            <a:r>
              <a:rPr lang="en-US" sz="2400" dirty="0"/>
              <a:t>§</a:t>
            </a:r>
            <a:r>
              <a:rPr lang="en-US" altLang="ja-JP" sz="2400" dirty="0"/>
              <a:t>61.</a:t>
            </a:r>
            <a:r>
              <a:rPr lang="ja-JP" altLang="en-US" sz="2400" dirty="0"/>
              <a:t>”</a:t>
            </a:r>
            <a:r>
              <a:rPr lang="en-US" altLang="ja-JP" sz="2400" dirty="0"/>
              <a:t> (Reg. </a:t>
            </a:r>
            <a:r>
              <a:rPr lang="en-US" sz="2400" dirty="0"/>
              <a:t>§</a:t>
            </a:r>
            <a:r>
              <a:rPr lang="en-US" altLang="ja-JP" sz="2400" dirty="0"/>
              <a:t>1.721-1(b)) </a:t>
            </a:r>
          </a:p>
          <a:p>
            <a:pPr marL="177800" indent="-177800" algn="just" eaLnBrk="1" hangingPunct="1"/>
            <a:endParaRPr lang="en-US" altLang="en-US" dirty="0"/>
          </a:p>
        </p:txBody>
      </p:sp>
      <p:sp>
        <p:nvSpPr>
          <p:cNvPr id="22530" name="Rectangle 2"/>
          <p:cNvSpPr>
            <a:spLocks noGrp="1" noChangeArrowheads="1"/>
          </p:cNvSpPr>
          <p:nvPr>
            <p:ph type="title"/>
          </p:nvPr>
        </p:nvSpPr>
        <p:spPr/>
        <p:txBody>
          <a:bodyPr/>
          <a:lstStyle/>
          <a:p>
            <a:pPr eaLnBrk="1" hangingPunct="1"/>
            <a:r>
              <a:rPr lang="en-US" altLang="en-US" b="1" dirty="0"/>
              <a:t>PSH Interest Received For Services</a:t>
            </a:r>
            <a:endParaRPr lang="en-US" altLang="en-US" dirty="0"/>
          </a:p>
        </p:txBody>
      </p:sp>
      <p:sp>
        <p:nvSpPr>
          <p:cNvPr id="2" name="Footer Placeholder 1">
            <a:extLst>
              <a:ext uri="{FF2B5EF4-FFF2-40B4-BE49-F238E27FC236}">
                <a16:creationId xmlns:a16="http://schemas.microsoft.com/office/drawing/2014/main" id="{0622E370-CCFF-4644-B3B7-A79C3F345A9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E588E45-C473-8B46-9995-FDA624D1FD0E}"/>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r>
              <a:rPr lang="en-US" altLang="en-US" sz="2800" b="1" dirty="0"/>
              <a:t>Capital Interest</a:t>
            </a:r>
            <a:r>
              <a:rPr lang="en-US" altLang="en-US" sz="2800" dirty="0"/>
              <a:t>: an interest that gives the holder a share of the proceeds if the PSH's assets were sold at FMV and then the proceeds were distributed in a complete liquidation of the PSH.  This determination generally is made at the </a:t>
            </a:r>
            <a:r>
              <a:rPr lang="en-US" altLang="en-US" sz="2800" i="1" dirty="0"/>
              <a:t>time of receipt </a:t>
            </a:r>
            <a:r>
              <a:rPr lang="en-US" altLang="en-US" sz="2800" dirty="0"/>
              <a:t>of the PSH interest.</a:t>
            </a:r>
          </a:p>
          <a:p>
            <a:pPr eaLnBrk="1" hangingPunct="1"/>
            <a:endParaRPr lang="en-US" altLang="en-US" sz="2800" dirty="0"/>
          </a:p>
          <a:p>
            <a:pPr eaLnBrk="1" hangingPunct="1"/>
            <a:r>
              <a:rPr lang="en-US" altLang="en-US" sz="2800" b="1" dirty="0"/>
              <a:t>Profits Interest:</a:t>
            </a:r>
            <a:r>
              <a:rPr lang="en-US" altLang="en-US" sz="2800" dirty="0"/>
              <a:t> a PSH interest other than a capital interest.  Rev. Proc. 93-27.</a:t>
            </a:r>
          </a:p>
        </p:txBody>
      </p:sp>
      <p:sp>
        <p:nvSpPr>
          <p:cNvPr id="24578" name="Rectangle 2"/>
          <p:cNvSpPr>
            <a:spLocks noGrp="1" noChangeArrowheads="1"/>
          </p:cNvSpPr>
          <p:nvPr>
            <p:ph type="title"/>
          </p:nvPr>
        </p:nvSpPr>
        <p:spPr/>
        <p:txBody>
          <a:bodyPr/>
          <a:lstStyle/>
          <a:p>
            <a:pPr eaLnBrk="1" hangingPunct="1"/>
            <a:r>
              <a:rPr lang="en-US" altLang="en-US" b="1" dirty="0"/>
              <a:t>Capital and Profits Interests</a:t>
            </a:r>
          </a:p>
        </p:txBody>
      </p:sp>
      <p:sp>
        <p:nvSpPr>
          <p:cNvPr id="2" name="Footer Placeholder 1">
            <a:extLst>
              <a:ext uri="{FF2B5EF4-FFF2-40B4-BE49-F238E27FC236}">
                <a16:creationId xmlns:a16="http://schemas.microsoft.com/office/drawing/2014/main" id="{911B2643-2191-5149-8E0B-62C3A3C9D69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559723B-07B4-0C4B-A378-4BAFF803B09C}"/>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r>
              <a:rPr lang="en-US" altLang="en-US" sz="2800" dirty="0"/>
              <a:t>P Consequences</a:t>
            </a:r>
          </a:p>
          <a:p>
            <a:pPr lvl="1"/>
            <a:r>
              <a:rPr lang="en-US" altLang="en-US" sz="2400" dirty="0"/>
              <a:t>Ordinary income in the year of receipt unless not transferable and subject to substantial risk of forfeiture (not vested). </a:t>
            </a:r>
            <a:r>
              <a:rPr lang="en-US" sz="2400" dirty="0"/>
              <a:t>§</a:t>
            </a:r>
            <a:r>
              <a:rPr lang="en-US" altLang="en-US" sz="2400" dirty="0"/>
              <a:t>83(a).</a:t>
            </a:r>
          </a:p>
          <a:p>
            <a:pPr lvl="1"/>
            <a:r>
              <a:rPr lang="en-US" altLang="en-US" sz="2400" dirty="0"/>
              <a:t>Even if the interest is not transferable and subject to substantial risk of forfeiture, an election can be made to include the FMV of the interest in income in year of receipt. </a:t>
            </a:r>
            <a:r>
              <a:rPr lang="en-US" sz="2400" dirty="0"/>
              <a:t>§</a:t>
            </a:r>
            <a:r>
              <a:rPr lang="en-US" altLang="en-US" sz="2400" dirty="0"/>
              <a:t>83(b).</a:t>
            </a:r>
          </a:p>
          <a:p>
            <a:pPr eaLnBrk="1" hangingPunct="1"/>
            <a:r>
              <a:rPr lang="en-US" altLang="en-US" sz="2800" dirty="0"/>
              <a:t>PSH Consequences</a:t>
            </a:r>
          </a:p>
          <a:p>
            <a:pPr lvl="1"/>
            <a:r>
              <a:rPr lang="en-US" altLang="en-US" sz="2400" dirty="0"/>
              <a:t>Deduction (or capitalization) in year in which included in income by P. </a:t>
            </a:r>
            <a:r>
              <a:rPr lang="en-US" sz="2400" dirty="0"/>
              <a:t>§</a:t>
            </a:r>
            <a:r>
              <a:rPr lang="en-US" altLang="en-US" sz="2400" dirty="0"/>
              <a:t>83(h).</a:t>
            </a:r>
          </a:p>
          <a:p>
            <a:pPr lvl="1"/>
            <a:r>
              <a:rPr lang="en-US" altLang="en-US" sz="2400" dirty="0"/>
              <a:t>If the PSH holds appreciated property, does the transfer cause a taxable disposition of a portion of PSH property?   Cf. Reg. </a:t>
            </a:r>
            <a:r>
              <a:rPr lang="en-US" sz="2400" dirty="0"/>
              <a:t>§</a:t>
            </a:r>
            <a:r>
              <a:rPr lang="en-US" altLang="en-US" sz="2400" dirty="0"/>
              <a:t>1.83-6(b).</a:t>
            </a:r>
            <a:endParaRPr lang="en-US" altLang="en-US" sz="2000" dirty="0"/>
          </a:p>
        </p:txBody>
      </p:sp>
      <p:sp>
        <p:nvSpPr>
          <p:cNvPr id="27650" name="Rectangle 2"/>
          <p:cNvSpPr>
            <a:spLocks noGrp="1" noChangeArrowheads="1"/>
          </p:cNvSpPr>
          <p:nvPr>
            <p:ph type="title"/>
          </p:nvPr>
        </p:nvSpPr>
        <p:spPr/>
        <p:txBody>
          <a:bodyPr/>
          <a:lstStyle/>
          <a:p>
            <a:pPr eaLnBrk="1" hangingPunct="1"/>
            <a:r>
              <a:rPr lang="en-US" altLang="en-US" sz="2000" b="1" dirty="0"/>
              <a:t>Capital Interest Received For Services</a:t>
            </a:r>
          </a:p>
        </p:txBody>
      </p:sp>
      <p:sp>
        <p:nvSpPr>
          <p:cNvPr id="2" name="Footer Placeholder 1">
            <a:extLst>
              <a:ext uri="{FF2B5EF4-FFF2-40B4-BE49-F238E27FC236}">
                <a16:creationId xmlns:a16="http://schemas.microsoft.com/office/drawing/2014/main" id="{D4D6C01B-B32F-1B46-B266-7CF839321AE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4EBE3D5F-49E5-114B-A9B8-178E21294DE7}"/>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dirty="0"/>
              <a:t>Diamond v. CIR (1971)</a:t>
            </a:r>
            <a:endParaRPr lang="en-US" altLang="en-US" dirty="0"/>
          </a:p>
        </p:txBody>
      </p:sp>
      <p:sp>
        <p:nvSpPr>
          <p:cNvPr id="25603" name="Oval 4"/>
          <p:cNvSpPr>
            <a:spLocks noChangeArrowheads="1"/>
          </p:cNvSpPr>
          <p:nvPr/>
        </p:nvSpPr>
        <p:spPr bwMode="auto">
          <a:xfrm>
            <a:off x="62703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Diamond</a:t>
            </a:r>
            <a:endParaRPr lang="en-US" altLang="en-US" sz="1400" dirty="0"/>
          </a:p>
        </p:txBody>
      </p:sp>
      <p:cxnSp>
        <p:nvCxnSpPr>
          <p:cNvPr id="25604" name="AutoShape 6"/>
          <p:cNvCxnSpPr>
            <a:cxnSpLocks noChangeShapeType="1"/>
            <a:stCxn id="25603" idx="4"/>
          </p:cNvCxnSpPr>
          <p:nvPr/>
        </p:nvCxnSpPr>
        <p:spPr bwMode="auto">
          <a:xfrm>
            <a:off x="6690918" y="2310964"/>
            <a:ext cx="53486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5" name="Oval 8"/>
          <p:cNvSpPr>
            <a:spLocks noChangeArrowheads="1"/>
          </p:cNvSpPr>
          <p:nvPr/>
        </p:nvSpPr>
        <p:spPr bwMode="auto">
          <a:xfrm>
            <a:off x="77181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err="1"/>
              <a:t>Kargman</a:t>
            </a:r>
            <a:endParaRPr lang="en-US" altLang="en-US" sz="1400" dirty="0"/>
          </a:p>
        </p:txBody>
      </p:sp>
      <p:cxnSp>
        <p:nvCxnSpPr>
          <p:cNvPr id="25606" name="AutoShape 9"/>
          <p:cNvCxnSpPr>
            <a:cxnSpLocks noChangeShapeType="1"/>
            <a:stCxn id="25605" idx="4"/>
          </p:cNvCxnSpPr>
          <p:nvPr/>
        </p:nvCxnSpPr>
        <p:spPr bwMode="auto">
          <a:xfrm flipH="1">
            <a:off x="7284144" y="2310964"/>
            <a:ext cx="85457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8" name="Rectangle 14"/>
          <p:cNvSpPr>
            <a:spLocks noChangeArrowheads="1"/>
          </p:cNvSpPr>
          <p:nvPr/>
        </p:nvSpPr>
        <p:spPr bwMode="auto">
          <a:xfrm>
            <a:off x="673548" y="1058589"/>
            <a:ext cx="5002958" cy="437042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92100" indent="-2921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2000" dirty="0">
                <a:latin typeface="+mn-lt"/>
              </a:rPr>
              <a:t>In exchange for obtaining a 1.1M mortgage for </a:t>
            </a:r>
            <a:r>
              <a:rPr lang="en-US" altLang="en-US" sz="2000" dirty="0" err="1">
                <a:latin typeface="+mn-lt"/>
              </a:rPr>
              <a:t>Kargman</a:t>
            </a:r>
            <a:r>
              <a:rPr lang="en-US" altLang="en-US" sz="2000" dirty="0">
                <a:latin typeface="+mn-lt"/>
              </a:rPr>
              <a:t>, D receives a 60% </a:t>
            </a:r>
            <a:r>
              <a:rPr lang="en-US" altLang="en-US" sz="2000" i="1" u="sng" dirty="0">
                <a:latin typeface="+mn-lt"/>
              </a:rPr>
              <a:t>profits interest</a:t>
            </a:r>
          </a:p>
          <a:p>
            <a:pPr eaLnBrk="1" hangingPunct="1">
              <a:buFontTx/>
              <a:buChar char="•"/>
            </a:pPr>
            <a:endParaRPr lang="en-US" altLang="en-US" sz="2000" i="1" dirty="0">
              <a:latin typeface="+mn-lt"/>
            </a:endParaRPr>
          </a:p>
          <a:p>
            <a:pPr eaLnBrk="1" hangingPunct="1">
              <a:buFontTx/>
              <a:buChar char="•"/>
            </a:pPr>
            <a:r>
              <a:rPr lang="en-US" altLang="en-US" sz="2000" dirty="0">
                <a:latin typeface="+mn-lt"/>
              </a:rPr>
              <a:t>K puts up all capital</a:t>
            </a:r>
          </a:p>
          <a:p>
            <a:pPr eaLnBrk="1" hangingPunct="1">
              <a:buFontTx/>
              <a:buChar char="•"/>
            </a:pPr>
            <a:endParaRPr lang="en-US" altLang="en-US" sz="2000" dirty="0">
              <a:latin typeface="+mn-lt"/>
            </a:endParaRPr>
          </a:p>
          <a:p>
            <a:pPr eaLnBrk="1" hangingPunct="1">
              <a:buFontTx/>
              <a:buChar char="•"/>
            </a:pPr>
            <a:r>
              <a:rPr lang="en-US" altLang="en-US" sz="2000" dirty="0">
                <a:latin typeface="+mn-lt"/>
              </a:rPr>
              <a:t>In event of sale, K recovers all funds advanced and then 40% of profits</a:t>
            </a:r>
          </a:p>
          <a:p>
            <a:pPr eaLnBrk="1" hangingPunct="1">
              <a:buFontTx/>
              <a:buChar char="•"/>
            </a:pPr>
            <a:endParaRPr lang="en-US" altLang="en-US" sz="2000" dirty="0">
              <a:latin typeface="+mn-lt"/>
            </a:endParaRPr>
          </a:p>
          <a:p>
            <a:pPr eaLnBrk="1" hangingPunct="1">
              <a:buFontTx/>
              <a:buChar char="•"/>
            </a:pPr>
            <a:r>
              <a:rPr lang="en-US" altLang="en-US" sz="2000" dirty="0">
                <a:latin typeface="+mn-lt"/>
              </a:rPr>
              <a:t>D sells </a:t>
            </a:r>
            <a:r>
              <a:rPr lang="en-US" altLang="en-US" sz="2000" dirty="0" err="1">
                <a:latin typeface="+mn-lt"/>
              </a:rPr>
              <a:t>PSH</a:t>
            </a:r>
            <a:r>
              <a:rPr lang="en-US" altLang="en-US" sz="2000" dirty="0">
                <a:latin typeface="+mn-lt"/>
              </a:rPr>
              <a:t> interest for 40K shortly after closing.  Uses </a:t>
            </a:r>
            <a:r>
              <a:rPr lang="en-US" altLang="en-US" sz="2000" dirty="0" err="1">
                <a:latin typeface="+mn-lt"/>
              </a:rPr>
              <a:t>STCG</a:t>
            </a:r>
            <a:r>
              <a:rPr lang="en-US" altLang="en-US" sz="2000" dirty="0">
                <a:latin typeface="+mn-lt"/>
              </a:rPr>
              <a:t> to offset other </a:t>
            </a:r>
            <a:r>
              <a:rPr lang="en-US" altLang="en-US" sz="2000" dirty="0" err="1">
                <a:latin typeface="+mn-lt"/>
              </a:rPr>
              <a:t>STCLs</a:t>
            </a:r>
            <a:r>
              <a:rPr lang="en-US" altLang="en-US" sz="2000" dirty="0">
                <a:latin typeface="+mn-lt"/>
              </a:rPr>
              <a:t>.</a:t>
            </a:r>
            <a:endParaRPr lang="en-US" altLang="en-US" dirty="0">
              <a:latin typeface="+mn-lt"/>
            </a:endParaRPr>
          </a:p>
          <a:p>
            <a:pPr eaLnBrk="1" hangingPunct="1">
              <a:buFontTx/>
              <a:buChar char="•"/>
            </a:pPr>
            <a:endParaRPr lang="en-US" altLang="en-US" sz="2000" dirty="0">
              <a:latin typeface="+mn-lt"/>
            </a:endParaRPr>
          </a:p>
          <a:p>
            <a:pPr eaLnBrk="1" hangingPunct="1">
              <a:buFontTx/>
              <a:buChar char="•"/>
            </a:pPr>
            <a:r>
              <a:rPr lang="en-US" altLang="en-US" sz="2000" dirty="0">
                <a:latin typeface="+mn-lt"/>
              </a:rPr>
              <a:t>Why does Diamond want </a:t>
            </a:r>
            <a:r>
              <a:rPr lang="en-US" sz="2000" dirty="0">
                <a:latin typeface="+mn-lt"/>
              </a:rPr>
              <a:t>§7</a:t>
            </a:r>
            <a:r>
              <a:rPr lang="en-US" altLang="en-US" sz="2000" dirty="0">
                <a:latin typeface="+mn-lt"/>
              </a:rPr>
              <a:t>21 treatment?</a:t>
            </a:r>
          </a:p>
          <a:p>
            <a:pPr eaLnBrk="1" hangingPunct="1"/>
            <a:endParaRPr lang="en-US" altLang="en-US" sz="1800" b="1" i="1" u="sng" dirty="0"/>
          </a:p>
        </p:txBody>
      </p:sp>
      <p:sp>
        <p:nvSpPr>
          <p:cNvPr id="25609" name="AutoShape 19"/>
          <p:cNvSpPr>
            <a:spLocks noChangeArrowheads="1"/>
          </p:cNvSpPr>
          <p:nvPr/>
        </p:nvSpPr>
        <p:spPr bwMode="auto">
          <a:xfrm>
            <a:off x="6310696" y="3453964"/>
            <a:ext cx="1906555" cy="1219200"/>
          </a:xfrm>
          <a:prstGeom prst="triangle">
            <a:avLst>
              <a:gd name="adj" fmla="val 50000"/>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PSH</a:t>
            </a:r>
            <a:endParaRPr lang="en-US" altLang="en-US" sz="1800" dirty="0"/>
          </a:p>
        </p:txBody>
      </p:sp>
      <p:sp>
        <p:nvSpPr>
          <p:cNvPr id="3" name="Footer Placeholder 2">
            <a:extLst>
              <a:ext uri="{FF2B5EF4-FFF2-40B4-BE49-F238E27FC236}">
                <a16:creationId xmlns:a16="http://schemas.microsoft.com/office/drawing/2014/main" id="{2A49AC71-A7CE-2949-BCBE-23040297B362}"/>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E4F9E4D1-F59B-CD4D-A36B-1D7F9457DF2D}"/>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2000" b="1" dirty="0"/>
              <a:t>Campbell v. CIR (1990)</a:t>
            </a:r>
            <a:endParaRPr lang="en-US" altLang="en-US" sz="2000" dirty="0"/>
          </a:p>
        </p:txBody>
      </p:sp>
      <p:sp>
        <p:nvSpPr>
          <p:cNvPr id="30723" name="Oval 3"/>
          <p:cNvSpPr>
            <a:spLocks noChangeArrowheads="1"/>
          </p:cNvSpPr>
          <p:nvPr/>
        </p:nvSpPr>
        <p:spPr bwMode="auto">
          <a:xfrm>
            <a:off x="5928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Campbell</a:t>
            </a:r>
            <a:endParaRPr lang="en-US" altLang="en-US" sz="1800"/>
          </a:p>
        </p:txBody>
      </p:sp>
      <p:cxnSp>
        <p:nvCxnSpPr>
          <p:cNvPr id="30724" name="AutoShape 4"/>
          <p:cNvCxnSpPr>
            <a:cxnSpLocks noChangeShapeType="1"/>
            <a:stCxn id="30723" idx="4"/>
          </p:cNvCxnSpPr>
          <p:nvPr/>
        </p:nvCxnSpPr>
        <p:spPr bwMode="auto">
          <a:xfrm>
            <a:off x="6500480" y="2514600"/>
            <a:ext cx="6858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5" name="Oval 5"/>
          <p:cNvSpPr>
            <a:spLocks noChangeArrowheads="1"/>
          </p:cNvSpPr>
          <p:nvPr/>
        </p:nvSpPr>
        <p:spPr bwMode="auto">
          <a:xfrm>
            <a:off x="7452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LPs</a:t>
            </a:r>
            <a:endParaRPr lang="en-US" altLang="en-US" sz="1800"/>
          </a:p>
        </p:txBody>
      </p:sp>
      <p:cxnSp>
        <p:nvCxnSpPr>
          <p:cNvPr id="30726" name="AutoShape 6"/>
          <p:cNvCxnSpPr>
            <a:cxnSpLocks noChangeShapeType="1"/>
            <a:stCxn id="30725" idx="4"/>
          </p:cNvCxnSpPr>
          <p:nvPr/>
        </p:nvCxnSpPr>
        <p:spPr bwMode="auto">
          <a:xfrm flipH="1">
            <a:off x="7262480" y="2514600"/>
            <a:ext cx="762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7" name="Rectangle 7"/>
          <p:cNvSpPr>
            <a:spLocks noChangeArrowheads="1"/>
          </p:cNvSpPr>
          <p:nvPr/>
        </p:nvSpPr>
        <p:spPr bwMode="auto">
          <a:xfrm>
            <a:off x="384048" y="762507"/>
            <a:ext cx="4481640" cy="532453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FontTx/>
              <a:buChar char="•"/>
            </a:pPr>
            <a:r>
              <a:rPr lang="en-US" altLang="en-US" sz="2000" dirty="0"/>
              <a:t>In exchange for $150 and </a:t>
            </a:r>
            <a:r>
              <a:rPr lang="en-US" altLang="en-US" sz="2000" i="1" dirty="0"/>
              <a:t>prior </a:t>
            </a:r>
            <a:r>
              <a:rPr lang="en-US" altLang="en-US" sz="2000" dirty="0"/>
              <a:t>services, Campbell receives LP interest and is to be allocated 1% </a:t>
            </a:r>
            <a:r>
              <a:rPr lang="en-US" altLang="en-US" sz="2000" dirty="0" err="1"/>
              <a:t>P&amp;L</a:t>
            </a:r>
            <a:r>
              <a:rPr lang="en-US" altLang="en-US" sz="2000" dirty="0"/>
              <a:t>.</a:t>
            </a:r>
          </a:p>
          <a:p>
            <a:pPr algn="just" eaLnBrk="1" hangingPunct="1">
              <a:buFontTx/>
              <a:buChar char="•"/>
            </a:pPr>
            <a:endParaRPr lang="en-US" altLang="en-US" sz="2000" dirty="0"/>
          </a:p>
          <a:p>
            <a:pPr algn="just" eaLnBrk="1" hangingPunct="1">
              <a:buFontTx/>
              <a:buChar char="•"/>
            </a:pPr>
            <a:r>
              <a:rPr lang="en-US" altLang="en-US" sz="2000" dirty="0"/>
              <a:t>LPs contribute 3.49M and allocated 97% of </a:t>
            </a:r>
            <a:r>
              <a:rPr lang="en-US" altLang="en-US" sz="2000" dirty="0" err="1"/>
              <a:t>P&amp;L</a:t>
            </a:r>
            <a:r>
              <a:rPr lang="en-US" altLang="en-US" sz="2000" dirty="0"/>
              <a:t>.</a:t>
            </a:r>
          </a:p>
          <a:p>
            <a:pPr marL="0" indent="0" algn="just" eaLnBrk="1" hangingPunct="1"/>
            <a:r>
              <a:rPr lang="en-US" altLang="en-US" sz="2000" dirty="0"/>
              <a:t>  </a:t>
            </a:r>
          </a:p>
          <a:p>
            <a:pPr algn="just" eaLnBrk="1" hangingPunct="1">
              <a:buFontTx/>
              <a:buChar char="•"/>
            </a:pPr>
            <a:r>
              <a:rPr lang="en-US" altLang="en-US" sz="2000" dirty="0"/>
              <a:t>C’s distributive share of </a:t>
            </a:r>
            <a:r>
              <a:rPr lang="ja-JP" altLang="en-US" sz="2000" dirty="0"/>
              <a:t>‘</a:t>
            </a:r>
            <a:r>
              <a:rPr lang="en-US" altLang="ja-JP" sz="2000" dirty="0"/>
              <a:t>80 loss:  11.7K </a:t>
            </a:r>
          </a:p>
          <a:p>
            <a:pPr marL="0" indent="0" algn="just" eaLnBrk="1" hangingPunct="1"/>
            <a:r>
              <a:rPr lang="en-US" altLang="ja-JP" sz="2000" dirty="0"/>
              <a:t> </a:t>
            </a:r>
            <a:endParaRPr lang="en-US" altLang="en-US" sz="2000" dirty="0"/>
          </a:p>
          <a:p>
            <a:pPr algn="just" eaLnBrk="1" hangingPunct="1">
              <a:buFontTx/>
              <a:buChar char="•"/>
            </a:pPr>
            <a:r>
              <a:rPr lang="en-US" altLang="en-US" sz="2000" dirty="0" err="1"/>
              <a:t>LPSH</a:t>
            </a:r>
            <a:r>
              <a:rPr lang="en-US" altLang="en-US" sz="2000" dirty="0"/>
              <a:t> expected to incur </a:t>
            </a:r>
            <a:r>
              <a:rPr lang="en-US" altLang="en-US" sz="2000" i="1" dirty="0"/>
              <a:t>taxable</a:t>
            </a:r>
            <a:r>
              <a:rPr lang="en-US" altLang="en-US" sz="2000" dirty="0"/>
              <a:t> losses of 1.17M/year over next 10 years</a:t>
            </a:r>
          </a:p>
          <a:p>
            <a:pPr lvl="1" algn="just" eaLnBrk="1" hangingPunct="1">
              <a:buFontTx/>
              <a:buChar char="•"/>
            </a:pPr>
            <a:r>
              <a:rPr lang="en-US" altLang="en-US" sz="2000" dirty="0"/>
              <a:t>Losses arise from consulting and management fees, interest and depreciation</a:t>
            </a:r>
            <a:endParaRPr lang="en-US" altLang="en-US" dirty="0"/>
          </a:p>
        </p:txBody>
      </p:sp>
      <p:sp>
        <p:nvSpPr>
          <p:cNvPr id="30729" name="AutoShape 9"/>
          <p:cNvSpPr>
            <a:spLocks noChangeArrowheads="1"/>
          </p:cNvSpPr>
          <p:nvPr/>
        </p:nvSpPr>
        <p:spPr bwMode="auto">
          <a:xfrm>
            <a:off x="6329030" y="3675063"/>
            <a:ext cx="1828800" cy="10287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b="1" dirty="0"/>
              <a:t>Grand </a:t>
            </a:r>
            <a:r>
              <a:rPr lang="en-US" altLang="en-US" sz="1600" b="1" dirty="0" err="1"/>
              <a:t>LPSH</a:t>
            </a:r>
            <a:endParaRPr lang="en-US" altLang="en-US" sz="1600" dirty="0"/>
          </a:p>
        </p:txBody>
      </p:sp>
      <p:sp>
        <p:nvSpPr>
          <p:cNvPr id="30730" name="Line 10"/>
          <p:cNvSpPr>
            <a:spLocks noChangeShapeType="1"/>
          </p:cNvSpPr>
          <p:nvPr/>
        </p:nvSpPr>
        <p:spPr bwMode="auto">
          <a:xfrm>
            <a:off x="722438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Oval 12"/>
          <p:cNvSpPr>
            <a:spLocks noChangeArrowheads="1"/>
          </p:cNvSpPr>
          <p:nvPr/>
        </p:nvSpPr>
        <p:spPr bwMode="auto">
          <a:xfrm>
            <a:off x="6690980" y="1143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Realty</a:t>
            </a:r>
          </a:p>
          <a:p>
            <a:pPr algn="ctr" eaLnBrk="1" hangingPunct="1"/>
            <a:r>
              <a:rPr lang="en-US" altLang="en-US" sz="1800" b="1" dirty="0"/>
              <a:t>GP</a:t>
            </a:r>
            <a:endParaRPr lang="en-US" altLang="en-US" sz="1800" dirty="0"/>
          </a:p>
        </p:txBody>
      </p:sp>
      <p:cxnSp>
        <p:nvCxnSpPr>
          <p:cNvPr id="30733" name="AutoShape 13"/>
          <p:cNvCxnSpPr>
            <a:cxnSpLocks noChangeShapeType="1"/>
            <a:stCxn id="30732" idx="4"/>
            <a:endCxn id="30729" idx="0"/>
          </p:cNvCxnSpPr>
          <p:nvPr/>
        </p:nvCxnSpPr>
        <p:spPr bwMode="auto">
          <a:xfrm flipH="1">
            <a:off x="7243430" y="1752600"/>
            <a:ext cx="19050" cy="1922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280" y="5122863"/>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3" name="Footer Placeholder 2">
            <a:extLst>
              <a:ext uri="{FF2B5EF4-FFF2-40B4-BE49-F238E27FC236}">
                <a16:creationId xmlns:a16="http://schemas.microsoft.com/office/drawing/2014/main" id="{F6D5596A-7A44-0446-970A-4C342EA61AD0}"/>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506AD823-3F0E-2A4D-9CF9-E21DC48FED4D}"/>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2000" b="1" dirty="0"/>
              <a:t>McDougal v. CIR</a:t>
            </a:r>
            <a:endParaRPr lang="en-US" altLang="en-US" sz="2000" dirty="0"/>
          </a:p>
        </p:txBody>
      </p:sp>
      <p:sp>
        <p:nvSpPr>
          <p:cNvPr id="28675" name="Oval 3"/>
          <p:cNvSpPr>
            <a:spLocks noChangeArrowheads="1"/>
          </p:cNvSpPr>
          <p:nvPr/>
        </p:nvSpPr>
        <p:spPr bwMode="auto">
          <a:xfrm>
            <a:off x="2667000" y="1432827"/>
            <a:ext cx="1295400"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McClanahan</a:t>
            </a:r>
            <a:endParaRPr lang="en-US" altLang="en-US" sz="1800" dirty="0"/>
          </a:p>
        </p:txBody>
      </p:sp>
      <p:cxnSp>
        <p:nvCxnSpPr>
          <p:cNvPr id="28676" name="AutoShape 4"/>
          <p:cNvCxnSpPr>
            <a:cxnSpLocks noChangeShapeType="1"/>
            <a:stCxn id="28675" idx="4"/>
            <a:endCxn id="28680" idx="1"/>
          </p:cNvCxnSpPr>
          <p:nvPr/>
        </p:nvCxnSpPr>
        <p:spPr bwMode="auto">
          <a:xfrm>
            <a:off x="3314700" y="2194827"/>
            <a:ext cx="6477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7" name="Oval 5"/>
          <p:cNvSpPr>
            <a:spLocks noChangeArrowheads="1"/>
          </p:cNvSpPr>
          <p:nvPr/>
        </p:nvSpPr>
        <p:spPr bwMode="auto">
          <a:xfrm>
            <a:off x="4800599" y="1432827"/>
            <a:ext cx="1011477"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McDougal</a:t>
            </a:r>
            <a:endParaRPr lang="en-US" altLang="en-US" sz="1800" dirty="0"/>
          </a:p>
        </p:txBody>
      </p:sp>
      <p:cxnSp>
        <p:nvCxnSpPr>
          <p:cNvPr id="28678" name="AutoShape 6"/>
          <p:cNvCxnSpPr>
            <a:cxnSpLocks noChangeShapeType="1"/>
            <a:stCxn id="28677" idx="4"/>
            <a:endCxn id="28680" idx="5"/>
          </p:cNvCxnSpPr>
          <p:nvPr/>
        </p:nvCxnSpPr>
        <p:spPr bwMode="auto">
          <a:xfrm flipH="1">
            <a:off x="4876800" y="2194827"/>
            <a:ext cx="429538"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9" name="Rectangle 8"/>
          <p:cNvSpPr>
            <a:spLocks noChangeArrowheads="1"/>
          </p:cNvSpPr>
          <p:nvPr/>
        </p:nvSpPr>
        <p:spPr bwMode="auto">
          <a:xfrm>
            <a:off x="384048" y="667882"/>
            <a:ext cx="8458200" cy="6477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1800" b="1" dirty="0"/>
              <a:t>McDougal:  If you (McClanahan) train my horse so that he can race again, I’</a:t>
            </a:r>
            <a:r>
              <a:rPr lang="en-US" altLang="ja-JP" sz="1800" b="1" dirty="0"/>
              <a:t>ll give you a 1/2 interest   </a:t>
            </a:r>
            <a:endParaRPr lang="en-US" altLang="en-US" sz="1800" b="1" dirty="0"/>
          </a:p>
        </p:txBody>
      </p:sp>
      <p:sp>
        <p:nvSpPr>
          <p:cNvPr id="28680" name="AutoShape 9"/>
          <p:cNvSpPr>
            <a:spLocks noChangeArrowheads="1"/>
          </p:cNvSpPr>
          <p:nvPr/>
        </p:nvSpPr>
        <p:spPr bwMode="auto">
          <a:xfrm>
            <a:off x="3505200" y="2194827"/>
            <a:ext cx="1828800" cy="7620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MM </a:t>
            </a:r>
            <a:r>
              <a:rPr lang="en-US" altLang="en-US" sz="1800" b="1" dirty="0" err="1"/>
              <a:t>LPSH</a:t>
            </a:r>
            <a:endParaRPr lang="en-US" altLang="en-US" sz="1800" dirty="0"/>
          </a:p>
        </p:txBody>
      </p:sp>
      <p:sp>
        <p:nvSpPr>
          <p:cNvPr id="28681" name="Line 16"/>
          <p:cNvSpPr>
            <a:spLocks noChangeShapeType="1"/>
          </p:cNvSpPr>
          <p:nvPr/>
        </p:nvSpPr>
        <p:spPr bwMode="auto">
          <a:xfrm>
            <a:off x="4343400" y="3033027"/>
            <a:ext cx="0"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13"/>
          <p:cNvSpPr>
            <a:spLocks noChangeArrowheads="1"/>
          </p:cNvSpPr>
          <p:nvPr/>
        </p:nvSpPr>
        <p:spPr bwMode="auto">
          <a:xfrm>
            <a:off x="281230" y="4415527"/>
            <a:ext cx="8663836"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ja-JP" altLang="en-US" sz="2000" i="1" dirty="0">
                <a:latin typeface="Calibri" charset="0"/>
              </a:rPr>
              <a:t>“</a:t>
            </a:r>
            <a:r>
              <a:rPr lang="en-US" altLang="ja-JP" sz="2000" i="1" dirty="0">
                <a:latin typeface="Calibri" charset="0"/>
              </a:rPr>
              <a:t>When on </a:t>
            </a:r>
            <a:r>
              <a:rPr lang="en-US" altLang="ja-JP" sz="2000" i="1" u="sng" dirty="0">
                <a:latin typeface="Calibri" charset="0"/>
              </a:rPr>
              <a:t>the formation of a joint venture </a:t>
            </a:r>
            <a:r>
              <a:rPr lang="en-US" altLang="ja-JP" sz="2000" i="1" dirty="0">
                <a:latin typeface="Calibri" charset="0"/>
              </a:rPr>
              <a:t>a party contributing appreciated </a:t>
            </a:r>
            <a:r>
              <a:rPr lang="en-US" altLang="en-US" sz="2000" i="1" dirty="0">
                <a:latin typeface="Calibri" charset="0"/>
              </a:rPr>
              <a:t>assets satisfies an obligation by granting his </a:t>
            </a:r>
            <a:r>
              <a:rPr lang="en-US" altLang="en-US" sz="2000" i="1" dirty="0" err="1">
                <a:latin typeface="Calibri" charset="0"/>
              </a:rPr>
              <a:t>obligee</a:t>
            </a:r>
            <a:r>
              <a:rPr lang="en-US" altLang="en-US" sz="2000" i="1" dirty="0">
                <a:latin typeface="Calibri" charset="0"/>
              </a:rPr>
              <a:t> a capital interest in the venture, he is deemed first to have transferred to the </a:t>
            </a:r>
            <a:r>
              <a:rPr lang="en-US" altLang="en-US" sz="2000" i="1" dirty="0" err="1">
                <a:latin typeface="Calibri" charset="0"/>
              </a:rPr>
              <a:t>obligee</a:t>
            </a:r>
            <a:r>
              <a:rPr lang="en-US" altLang="en-US" sz="2000" i="1" dirty="0">
                <a:latin typeface="Calibri" charset="0"/>
              </a:rPr>
              <a:t> an undivided interest in the assets contributed, equal in value to the amount of the obligation so satisfied. He and the </a:t>
            </a:r>
            <a:r>
              <a:rPr lang="en-US" altLang="en-US" sz="2000" i="1" dirty="0" err="1">
                <a:latin typeface="Calibri" charset="0"/>
              </a:rPr>
              <a:t>obligee</a:t>
            </a:r>
            <a:r>
              <a:rPr lang="en-US" altLang="en-US" sz="2000" i="1" dirty="0">
                <a:latin typeface="Calibri" charset="0"/>
              </a:rPr>
              <a:t> are deemed thereafter and in concert to have contributed those assets to the joint venture.</a:t>
            </a:r>
            <a:r>
              <a:rPr lang="ja-JP" altLang="en-US" sz="2000" i="1" dirty="0">
                <a:latin typeface="Calibri" charset="0"/>
              </a:rPr>
              <a:t>”</a:t>
            </a:r>
            <a:endParaRPr lang="en-US" altLang="en-US" sz="2000" i="1" dirty="0">
              <a:latin typeface="Calibri" charset="0"/>
            </a:endParaRPr>
          </a:p>
        </p:txBody>
      </p:sp>
      <p:pic>
        <p:nvPicPr>
          <p:cNvPr id="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32283"/>
            <a:ext cx="1673192" cy="7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C58D064-9DAC-1844-A4D2-1C1377EF0214}"/>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1386ED59-6E1F-A446-B174-42605F89AFA0}"/>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eaLnBrk="1" hangingPunct="1">
              <a:lnSpc>
                <a:spcPct val="90000"/>
              </a:lnSpc>
            </a:pPr>
            <a:r>
              <a:rPr lang="en-US" altLang="en-US" b="1" dirty="0"/>
              <a:t>Capital Interest</a:t>
            </a:r>
            <a:r>
              <a:rPr lang="en-US" altLang="en-US" dirty="0"/>
              <a:t>: an interest that gives the holder a share of the proceeds if the </a:t>
            </a:r>
            <a:r>
              <a:rPr lang="en-US" altLang="en-US" dirty="0" err="1"/>
              <a:t>PSH's</a:t>
            </a:r>
            <a:r>
              <a:rPr lang="en-US" altLang="en-US" dirty="0"/>
              <a:t> assets were sold at </a:t>
            </a:r>
            <a:r>
              <a:rPr lang="en-US" altLang="en-US" dirty="0" err="1"/>
              <a:t>FMV</a:t>
            </a:r>
            <a:r>
              <a:rPr lang="en-US" altLang="en-US" dirty="0"/>
              <a:t> and then the proceeds were distributed in a complete liquidation of the </a:t>
            </a:r>
            <a:r>
              <a:rPr lang="en-US" altLang="en-US" dirty="0" err="1"/>
              <a:t>PSH</a:t>
            </a:r>
            <a:r>
              <a:rPr lang="en-US" altLang="en-US" dirty="0"/>
              <a:t>.  This determination generally is made at the time of receipt of the </a:t>
            </a:r>
            <a:r>
              <a:rPr lang="en-US" altLang="en-US" dirty="0" err="1"/>
              <a:t>PSH</a:t>
            </a:r>
            <a:r>
              <a:rPr lang="en-US" altLang="en-US" dirty="0"/>
              <a:t> interest.</a:t>
            </a:r>
          </a:p>
          <a:p>
            <a:pPr eaLnBrk="1" hangingPunct="1">
              <a:lnSpc>
                <a:spcPct val="90000"/>
              </a:lnSpc>
            </a:pPr>
            <a:endParaRPr lang="en-US" altLang="en-US" dirty="0"/>
          </a:p>
          <a:p>
            <a:pPr eaLnBrk="1" hangingPunct="1">
              <a:lnSpc>
                <a:spcPct val="90000"/>
              </a:lnSpc>
            </a:pPr>
            <a:r>
              <a:rPr lang="en-US" altLang="en-US" b="1" dirty="0"/>
              <a:t>Profits Interest:</a:t>
            </a:r>
            <a:r>
              <a:rPr lang="en-US" altLang="en-US" dirty="0"/>
              <a:t> a </a:t>
            </a:r>
            <a:r>
              <a:rPr lang="en-US" altLang="en-US" dirty="0" err="1"/>
              <a:t>PSH</a:t>
            </a:r>
            <a:r>
              <a:rPr lang="en-US" altLang="en-US" dirty="0"/>
              <a:t> interest other than a capital interest.</a:t>
            </a:r>
          </a:p>
          <a:p>
            <a:pPr eaLnBrk="1" hangingPunct="1">
              <a:lnSpc>
                <a:spcPct val="90000"/>
              </a:lnSpc>
            </a:pPr>
            <a:endParaRPr lang="en-US" altLang="en-US" dirty="0"/>
          </a:p>
          <a:p>
            <a:pPr eaLnBrk="1" hangingPunct="1">
              <a:lnSpc>
                <a:spcPct val="90000"/>
              </a:lnSpc>
            </a:pPr>
            <a:r>
              <a:rPr lang="en-US" altLang="en-US" dirty="0"/>
              <a:t>Receipt of </a:t>
            </a:r>
            <a:r>
              <a:rPr lang="en-US" altLang="en-US" b="1" i="1" dirty="0"/>
              <a:t>profits interest</a:t>
            </a:r>
            <a:r>
              <a:rPr lang="en-US" altLang="en-US" dirty="0"/>
              <a:t> received in exchange for services </a:t>
            </a:r>
            <a:r>
              <a:rPr lang="en-US" altLang="en-US" b="1" dirty="0"/>
              <a:t>not</a:t>
            </a:r>
            <a:r>
              <a:rPr lang="en-US" altLang="en-US" dirty="0"/>
              <a:t> currently taxable if received for services to or for the benefit of a </a:t>
            </a:r>
            <a:r>
              <a:rPr lang="en-US" altLang="en-US" dirty="0" err="1"/>
              <a:t>PSH</a:t>
            </a:r>
            <a:r>
              <a:rPr lang="en-US" altLang="en-US" dirty="0"/>
              <a:t> in a partner capacity or in anticipation of being a partner</a:t>
            </a:r>
          </a:p>
          <a:p>
            <a:pPr eaLnBrk="1" hangingPunct="1">
              <a:lnSpc>
                <a:spcPct val="90000"/>
              </a:lnSpc>
            </a:pPr>
            <a:endParaRPr lang="en-US" altLang="en-US" dirty="0"/>
          </a:p>
          <a:p>
            <a:pPr eaLnBrk="1" hangingPunct="1">
              <a:lnSpc>
                <a:spcPct val="90000"/>
              </a:lnSpc>
            </a:pPr>
            <a:r>
              <a:rPr lang="en-US" altLang="en-US" b="1" dirty="0"/>
              <a:t>Exceptions</a:t>
            </a:r>
            <a:r>
              <a:rPr lang="en-US" altLang="en-US" dirty="0"/>
              <a:t>:</a:t>
            </a:r>
          </a:p>
          <a:p>
            <a:pPr lvl="1" eaLnBrk="1" hangingPunct="1">
              <a:lnSpc>
                <a:spcPct val="90000"/>
              </a:lnSpc>
            </a:pPr>
            <a:r>
              <a:rPr lang="en-US" altLang="en-US" dirty="0"/>
              <a:t>Profits interest relates to substantially, predictable stream of income from </a:t>
            </a:r>
            <a:r>
              <a:rPr lang="en-US" altLang="en-US" dirty="0" err="1"/>
              <a:t>PSH</a:t>
            </a:r>
            <a:r>
              <a:rPr lang="en-US" altLang="en-US" dirty="0"/>
              <a:t> assets</a:t>
            </a:r>
          </a:p>
          <a:p>
            <a:pPr lvl="1" eaLnBrk="1" hangingPunct="1">
              <a:lnSpc>
                <a:spcPct val="90000"/>
              </a:lnSpc>
            </a:pPr>
            <a:r>
              <a:rPr lang="en-US" altLang="en-US" dirty="0"/>
              <a:t>P sells interest w/in 2 years, or</a:t>
            </a:r>
          </a:p>
          <a:p>
            <a:pPr lvl="1" eaLnBrk="1" hangingPunct="1">
              <a:lnSpc>
                <a:spcPct val="90000"/>
              </a:lnSpc>
            </a:pPr>
            <a:r>
              <a:rPr lang="en-US" altLang="en-US" dirty="0"/>
              <a:t>Profits interest is  LP interest of a </a:t>
            </a:r>
            <a:r>
              <a:rPr lang="en-US" altLang="en-US" dirty="0" err="1"/>
              <a:t>PTP</a:t>
            </a:r>
            <a:endParaRPr lang="en-US" altLang="en-US" sz="1800" dirty="0"/>
          </a:p>
        </p:txBody>
      </p:sp>
      <p:sp>
        <p:nvSpPr>
          <p:cNvPr id="32770" name="Rectangle 2"/>
          <p:cNvSpPr>
            <a:spLocks noGrp="1" noChangeArrowheads="1"/>
          </p:cNvSpPr>
          <p:nvPr>
            <p:ph type="title"/>
          </p:nvPr>
        </p:nvSpPr>
        <p:spPr/>
        <p:txBody>
          <a:bodyPr/>
          <a:lstStyle/>
          <a:p>
            <a:pPr eaLnBrk="1" hangingPunct="1"/>
            <a:r>
              <a:rPr lang="en-US" altLang="en-US" b="1" dirty="0"/>
              <a:t>Rev. Proc. 93-27</a:t>
            </a:r>
            <a:endParaRPr lang="en-US" altLang="en-US" dirty="0"/>
          </a:p>
        </p:txBody>
      </p:sp>
      <p:sp>
        <p:nvSpPr>
          <p:cNvPr id="2" name="Footer Placeholder 1">
            <a:extLst>
              <a:ext uri="{FF2B5EF4-FFF2-40B4-BE49-F238E27FC236}">
                <a16:creationId xmlns:a16="http://schemas.microsoft.com/office/drawing/2014/main" id="{5599BDBC-6DB2-804A-8C48-40306F9926AF}"/>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6C5B35AF-1093-E344-A333-59FD35C9B21F}"/>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2400" dirty="0"/>
              <a:t>Where a </a:t>
            </a:r>
            <a:r>
              <a:rPr lang="en-US" altLang="en-US" sz="2400" dirty="0" err="1"/>
              <a:t>PSH</a:t>
            </a:r>
            <a:r>
              <a:rPr lang="en-US" altLang="en-US" sz="2400" dirty="0"/>
              <a:t> grants a profits interest to a service provider in a transaction meeting the requirements of this revenue procedure and Rev. Proc. 93-27, the </a:t>
            </a:r>
            <a:r>
              <a:rPr lang="en-US" altLang="en-US" sz="2400" b="1" dirty="0"/>
              <a:t>IRS will not treat the grant of the interest or the event that causes the interest to become substantially vested as a taxable event for the partner or the partnership.</a:t>
            </a:r>
          </a:p>
          <a:p>
            <a:r>
              <a:rPr lang="en-US" altLang="en-US" sz="2400" dirty="0"/>
              <a:t>The partnership and the service provider treat the service provider as the owner of the </a:t>
            </a:r>
            <a:r>
              <a:rPr lang="en-US" altLang="en-US" sz="2400" dirty="0" err="1"/>
              <a:t>PSH</a:t>
            </a:r>
            <a:r>
              <a:rPr lang="en-US" altLang="en-US" sz="2400" dirty="0"/>
              <a:t> interest from the </a:t>
            </a:r>
            <a:r>
              <a:rPr lang="en-US" altLang="en-US" sz="2400" b="1" dirty="0"/>
              <a:t>date of its grant</a:t>
            </a:r>
            <a:r>
              <a:rPr lang="en-US" altLang="en-US" sz="2400" dirty="0"/>
              <a:t>.</a:t>
            </a:r>
          </a:p>
          <a:p>
            <a:r>
              <a:rPr lang="en-US" altLang="en-US" sz="2400" dirty="0"/>
              <a:t>Upon the grant of the interest or at the time that the interest becomes substantially vested, </a:t>
            </a:r>
            <a:r>
              <a:rPr lang="en-US" altLang="en-US" sz="2400" b="1" dirty="0"/>
              <a:t>neither the </a:t>
            </a:r>
            <a:r>
              <a:rPr lang="en-US" altLang="en-US" sz="2400" b="1" dirty="0" err="1"/>
              <a:t>PSH</a:t>
            </a:r>
            <a:r>
              <a:rPr lang="en-US" altLang="en-US" sz="2400" b="1" dirty="0"/>
              <a:t> nor any of the partners deducts any amount (as wages, compensation, or otherwise) for the fair market value of the interest.</a:t>
            </a:r>
            <a:endParaRPr lang="en-US" altLang="en-US" b="1" dirty="0"/>
          </a:p>
        </p:txBody>
      </p:sp>
      <p:sp>
        <p:nvSpPr>
          <p:cNvPr id="34817" name="Title 1"/>
          <p:cNvSpPr>
            <a:spLocks noGrp="1"/>
          </p:cNvSpPr>
          <p:nvPr>
            <p:ph type="title"/>
          </p:nvPr>
        </p:nvSpPr>
        <p:spPr/>
        <p:txBody>
          <a:bodyPr/>
          <a:lstStyle/>
          <a:p>
            <a:r>
              <a:rPr lang="en-US" altLang="en-US" sz="2000" b="1" dirty="0"/>
              <a:t>Rev. Proc. 2001-43</a:t>
            </a:r>
          </a:p>
        </p:txBody>
      </p:sp>
      <p:sp>
        <p:nvSpPr>
          <p:cNvPr id="2" name="Footer Placeholder 1">
            <a:extLst>
              <a:ext uri="{FF2B5EF4-FFF2-40B4-BE49-F238E27FC236}">
                <a16:creationId xmlns:a16="http://schemas.microsoft.com/office/drawing/2014/main" id="{4237CE9C-5E96-184C-9690-62D7D349588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C5D07570-DA84-2341-A176-DB18A000ECF5}"/>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marL="169863" indent="-169863">
              <a:tabLst>
                <a:tab pos="508000" algn="l"/>
              </a:tabLst>
            </a:pPr>
            <a:r>
              <a:rPr lang="en-US" altLang="en-US" sz="2400" dirty="0"/>
              <a:t>A transfer of </a:t>
            </a:r>
            <a:r>
              <a:rPr lang="en-US" altLang="en-US" sz="2400" b="1" dirty="0"/>
              <a:t>all</a:t>
            </a:r>
            <a:r>
              <a:rPr lang="en-US" altLang="en-US" sz="2400" dirty="0"/>
              <a:t> PSH interests in exchange for services is subject to </a:t>
            </a:r>
            <a:r>
              <a:rPr lang="en-US" dirty="0"/>
              <a:t>§</a:t>
            </a:r>
            <a:r>
              <a:rPr lang="en-US" altLang="en-US" sz="2400" dirty="0"/>
              <a:t>83.  Prop. Reg. </a:t>
            </a:r>
            <a:r>
              <a:rPr lang="en-US" dirty="0"/>
              <a:t>§</a:t>
            </a:r>
            <a:r>
              <a:rPr lang="en-US" altLang="en-US" sz="2400" dirty="0"/>
              <a:t>1.83-3(e); Prop. Reg. </a:t>
            </a:r>
            <a:r>
              <a:rPr lang="en-US" dirty="0"/>
              <a:t>§</a:t>
            </a:r>
            <a:r>
              <a:rPr lang="en-US" altLang="en-US" sz="2400" dirty="0"/>
              <a:t>1.721-1(b)(1).</a:t>
            </a:r>
            <a:endParaRPr lang="en-US" altLang="en-US" sz="4000" dirty="0"/>
          </a:p>
          <a:p>
            <a:pPr marL="576263" lvl="1" indent="-292100" algn="l" eaLnBrk="1" hangingPunct="1">
              <a:tabLst>
                <a:tab pos="508000" algn="l"/>
              </a:tabLst>
            </a:pPr>
            <a:r>
              <a:rPr lang="en-US" altLang="en-US" sz="2000" dirty="0"/>
              <a:t>In general, receipt of property for services is currently taxable as </a:t>
            </a:r>
            <a:r>
              <a:rPr lang="en-US" altLang="en-US" sz="2000" i="1" dirty="0"/>
              <a:t>OI</a:t>
            </a:r>
            <a:r>
              <a:rPr lang="en-US" altLang="en-US" sz="2000" dirty="0"/>
              <a:t> to service provider if property is vested (transferable or not subject to a substantial risk of forfeiture)</a:t>
            </a:r>
            <a:br>
              <a:rPr lang="en-US" altLang="en-US" sz="2000" dirty="0"/>
            </a:br>
            <a:endParaRPr lang="en-US" altLang="en-US" sz="2000" dirty="0"/>
          </a:p>
          <a:p>
            <a:pPr marL="169863" indent="-169863">
              <a:tabLst>
                <a:tab pos="508000" algn="l"/>
              </a:tabLst>
            </a:pPr>
            <a:r>
              <a:rPr lang="en-US" altLang="en-US" sz="2400" b="1" dirty="0"/>
              <a:t>PSH deduction</a:t>
            </a:r>
            <a:r>
              <a:rPr lang="en-US" altLang="en-US" sz="2400" dirty="0"/>
              <a:t>: </a:t>
            </a:r>
            <a:r>
              <a:rPr lang="en-US" dirty="0"/>
              <a:t>§</a:t>
            </a:r>
            <a:r>
              <a:rPr lang="en-US" altLang="en-US" sz="2400" dirty="0"/>
              <a:t>83(h); Prop. Reg. </a:t>
            </a:r>
            <a:r>
              <a:rPr lang="en-US" dirty="0"/>
              <a:t>§</a:t>
            </a:r>
            <a:r>
              <a:rPr lang="en-US" altLang="en-US" sz="2400" dirty="0"/>
              <a:t>1.83-6.</a:t>
            </a:r>
          </a:p>
          <a:p>
            <a:pPr marL="169863" indent="-169863">
              <a:tabLst>
                <a:tab pos="508000" algn="l"/>
              </a:tabLst>
            </a:pPr>
            <a:endParaRPr lang="en-US" b="1" dirty="0"/>
          </a:p>
          <a:p>
            <a:pPr marL="169863" indent="-169863">
              <a:tabLst>
                <a:tab pos="508000" algn="l"/>
              </a:tabLst>
            </a:pPr>
            <a:r>
              <a:rPr lang="en-US" b="1" dirty="0"/>
              <a:t>§</a:t>
            </a:r>
            <a:r>
              <a:rPr lang="en-US" altLang="en-US" sz="2400" b="1" dirty="0"/>
              <a:t>83(b) election</a:t>
            </a:r>
            <a:r>
              <a:rPr lang="en-US" altLang="en-US" sz="2400" dirty="0"/>
              <a:t>:  even if property not vested, taxpayer can elect to take value of property into income upon receipt. If </a:t>
            </a:r>
            <a:r>
              <a:rPr lang="en-US" dirty="0"/>
              <a:t>§</a:t>
            </a:r>
            <a:r>
              <a:rPr lang="en-US" altLang="en-US" sz="2400" dirty="0"/>
              <a:t>83(b) election made, TP is treated as P, even if property not vested. Prop. Reg. </a:t>
            </a:r>
            <a:r>
              <a:rPr lang="en-US" dirty="0"/>
              <a:t>§</a:t>
            </a:r>
            <a:r>
              <a:rPr lang="en-US" altLang="en-US" sz="2400" dirty="0"/>
              <a:t>1.761-1(b).</a:t>
            </a:r>
            <a:endParaRPr lang="en-US" altLang="en-US" sz="1800" dirty="0"/>
          </a:p>
        </p:txBody>
      </p:sp>
      <p:sp>
        <p:nvSpPr>
          <p:cNvPr id="35842"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2" name="Footer Placeholder 1">
            <a:extLst>
              <a:ext uri="{FF2B5EF4-FFF2-40B4-BE49-F238E27FC236}">
                <a16:creationId xmlns:a16="http://schemas.microsoft.com/office/drawing/2014/main" id="{56A6B31D-0D2C-2846-8F5E-08B7726DE28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5304357B-F9C4-344B-8630-4320D111076F}"/>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marL="287338" indent="-287338">
              <a:lnSpc>
                <a:spcPct val="90000"/>
              </a:lnSpc>
              <a:tabLst>
                <a:tab pos="508000" algn="l"/>
              </a:tabLst>
            </a:pPr>
            <a:r>
              <a:rPr lang="en-US" altLang="en-US" sz="2400" dirty="0"/>
              <a:t>Service provider’</a:t>
            </a:r>
            <a:r>
              <a:rPr lang="en-US" altLang="ja-JP" sz="2400" dirty="0"/>
              <a:t>s Capital Account increased by amount taken into income under </a:t>
            </a:r>
            <a:r>
              <a:rPr lang="en-US"/>
              <a:t>§</a:t>
            </a:r>
            <a:r>
              <a:rPr lang="en-US" altLang="ja-JP" sz="2400" dirty="0"/>
              <a:t>83.  In essence, PSH is deemed to transfer cash to P, who, in turn, transfers it back to PSH in exchange for its capital account.</a:t>
            </a:r>
            <a:endParaRPr lang="en-US" altLang="ja-JP" sz="2400"/>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b="1" dirty="0"/>
              <a:t>Valuation:  </a:t>
            </a:r>
            <a:r>
              <a:rPr lang="en-US" altLang="en-US" sz="2400" dirty="0"/>
              <a:t>Prop. </a:t>
            </a:r>
            <a:r>
              <a:rPr lang="en-US" altLang="en-US" sz="2400" dirty="0" err="1"/>
              <a:t>Regs</a:t>
            </a:r>
            <a:r>
              <a:rPr lang="en-US" altLang="en-US" sz="2400" dirty="0"/>
              <a:t>. permit service provider to value PSH interest received on a </a:t>
            </a:r>
            <a:r>
              <a:rPr lang="en-US" altLang="en-US" sz="2400" i="1" dirty="0"/>
              <a:t>liquidation basis</a:t>
            </a:r>
            <a:r>
              <a:rPr lang="en-US" altLang="en-US" sz="2400" dirty="0"/>
              <a:t>.</a:t>
            </a:r>
          </a:p>
          <a:p>
            <a:pPr marL="627063" lvl="1" indent="-225425" eaLnBrk="1" hangingPunct="1">
              <a:lnSpc>
                <a:spcPct val="90000"/>
              </a:lnSpc>
              <a:tabLst>
                <a:tab pos="508000" algn="l"/>
              </a:tabLst>
            </a:pPr>
            <a:r>
              <a:rPr lang="en-US" altLang="en-US" sz="1800" dirty="0"/>
              <a:t>Amount of cash service provider would receive if PSH sold of all of its assets for their FMV, allocated G/L, satisfied liabilities, and liquidated.  Prop. Reg. </a:t>
            </a:r>
            <a:r>
              <a:rPr lang="en-US" sz="1800" dirty="0"/>
              <a:t>§</a:t>
            </a:r>
            <a:r>
              <a:rPr lang="en-US" altLang="en-US" sz="1800" dirty="0"/>
              <a:t>1.83-3(l).</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dirty="0"/>
              <a:t>PSH generally will NOT recognize G/L upon transfer of PSH interest, even if PSH holds only appreciated property.  Prop. Reg. </a:t>
            </a:r>
            <a:r>
              <a:rPr lang="en-US" sz="2400" dirty="0"/>
              <a:t>§</a:t>
            </a:r>
            <a:r>
              <a:rPr lang="en-US" altLang="en-US" sz="2400" dirty="0"/>
              <a:t>1.721-1(b)(2).  But not if PSH </a:t>
            </a:r>
            <a:r>
              <a:rPr lang="en-US" altLang="en-US" sz="2400" u="sng" dirty="0"/>
              <a:t>created</a:t>
            </a:r>
            <a:r>
              <a:rPr lang="en-US" altLang="en-US" sz="2400" dirty="0"/>
              <a:t> by transfer.  </a:t>
            </a:r>
            <a:r>
              <a:rPr lang="en-US" altLang="en-US" sz="2400" i="1" dirty="0"/>
              <a:t>See</a:t>
            </a:r>
            <a:r>
              <a:rPr lang="en-US" altLang="en-US" sz="2400" dirty="0"/>
              <a:t> </a:t>
            </a:r>
            <a:r>
              <a:rPr lang="en-US" altLang="en-US" sz="2400" i="1" dirty="0"/>
              <a:t>McDougal</a:t>
            </a:r>
            <a:r>
              <a:rPr lang="en-US" altLang="en-US" sz="2400" dirty="0"/>
              <a:t>.</a:t>
            </a:r>
          </a:p>
        </p:txBody>
      </p:sp>
      <p:sp>
        <p:nvSpPr>
          <p:cNvPr id="37890"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37892" name="Oval 5"/>
          <p:cNvSpPr>
            <a:spLocks noChangeArrowheads="1"/>
          </p:cNvSpPr>
          <p:nvPr/>
        </p:nvSpPr>
        <p:spPr bwMode="auto">
          <a:xfrm>
            <a:off x="533400" y="1764507"/>
            <a:ext cx="8610600" cy="236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 name="Footer Placeholder 1">
            <a:extLst>
              <a:ext uri="{FF2B5EF4-FFF2-40B4-BE49-F238E27FC236}">
                <a16:creationId xmlns:a16="http://schemas.microsoft.com/office/drawing/2014/main" id="{0FE5A37E-D3AC-4749-BB75-9556FCEFD92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FCD3355A-904D-A14B-89E3-073A4044942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P spid="378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normAutofit/>
          </a:bodyPr>
          <a:lstStyle/>
          <a:p>
            <a:pPr marL="0" indent="0" algn="ctr" eaLnBrk="1" hangingPunct="1">
              <a:buNone/>
            </a:pPr>
            <a:r>
              <a:rPr lang="en-US" altLang="en-US" sz="2000" b="1" u="sng" dirty="0"/>
              <a:t>3 Categories of P-</a:t>
            </a:r>
            <a:r>
              <a:rPr lang="en-US" altLang="en-US" sz="2000" b="1" u="sng" dirty="0" err="1"/>
              <a:t>PSH</a:t>
            </a:r>
            <a:r>
              <a:rPr lang="en-US" altLang="en-US" sz="2000" b="1" u="sng" dirty="0"/>
              <a:t> Transactions</a:t>
            </a:r>
          </a:p>
          <a:p>
            <a:pPr algn="just" eaLnBrk="1" hangingPunct="1"/>
            <a:r>
              <a:rPr lang="en-US" altLang="en-US" sz="2000" dirty="0"/>
              <a:t>P is </a:t>
            </a:r>
            <a:r>
              <a:rPr lang="en-US" altLang="en-US" sz="2000" b="1" i="1" dirty="0"/>
              <a:t>acting in his capacity as a P </a:t>
            </a:r>
            <a:r>
              <a:rPr lang="en-US" altLang="en-US" sz="2000" dirty="0"/>
              <a:t>and compensation is determined </a:t>
            </a:r>
            <a:r>
              <a:rPr lang="en-US" altLang="en-US" sz="2000" i="1" dirty="0"/>
              <a:t>with reference to the PSH’</a:t>
            </a:r>
            <a:r>
              <a:rPr lang="en-US" altLang="ja-JP" sz="2000" i="1" dirty="0"/>
              <a:t>s income</a:t>
            </a:r>
            <a:r>
              <a:rPr lang="en-US" altLang="ja-JP" sz="2000" dirty="0"/>
              <a:t>.  </a:t>
            </a:r>
          </a:p>
          <a:p>
            <a:pPr lvl="1"/>
            <a:r>
              <a:rPr lang="en-US" altLang="ja-JP" sz="1850" dirty="0"/>
              <a:t>Under </a:t>
            </a:r>
            <a:r>
              <a:rPr lang="en-US" sz="1800" b="1" dirty="0"/>
              <a:t>§</a:t>
            </a:r>
            <a:r>
              <a:rPr lang="en-US" altLang="ja-JP" sz="1850" b="1" dirty="0"/>
              <a:t>704(b)</a:t>
            </a:r>
            <a:r>
              <a:rPr lang="en-US" altLang="ja-JP" sz="1850" dirty="0"/>
              <a:t>, these payments are treated as distributive shares.</a:t>
            </a:r>
          </a:p>
          <a:p>
            <a:pPr lvl="1"/>
            <a:endParaRPr lang="en-US" altLang="ja-JP" sz="1850" dirty="0"/>
          </a:p>
          <a:p>
            <a:pPr algn="just" eaLnBrk="1" hangingPunct="1"/>
            <a:r>
              <a:rPr lang="en-US" altLang="en-US" sz="2000" dirty="0"/>
              <a:t>P is </a:t>
            </a:r>
            <a:r>
              <a:rPr lang="en-US" altLang="en-US" sz="2000" b="1" i="1" dirty="0"/>
              <a:t>acting at arm’</a:t>
            </a:r>
            <a:r>
              <a:rPr lang="en-US" altLang="ja-JP" sz="2000" b="1" i="1" dirty="0"/>
              <a:t>s length </a:t>
            </a:r>
            <a:r>
              <a:rPr lang="en-US" altLang="ja-JP" sz="2000" i="1" dirty="0"/>
              <a:t>with the PSH </a:t>
            </a:r>
            <a:r>
              <a:rPr lang="en-US" altLang="ja-JP" sz="2000" dirty="0"/>
              <a:t>and </a:t>
            </a:r>
            <a:r>
              <a:rPr lang="en-US" altLang="ja-JP" sz="2000" b="1" i="1" dirty="0"/>
              <a:t>not in his capacity as a P</a:t>
            </a:r>
            <a:r>
              <a:rPr lang="en-US" altLang="ja-JP" sz="2000" dirty="0"/>
              <a:t>.  </a:t>
            </a:r>
          </a:p>
          <a:p>
            <a:pPr lvl="1"/>
            <a:r>
              <a:rPr lang="en-US" altLang="ja-JP" sz="1850" dirty="0"/>
              <a:t>Under </a:t>
            </a:r>
            <a:r>
              <a:rPr lang="en-US" b="1" dirty="0"/>
              <a:t>§</a:t>
            </a:r>
            <a:r>
              <a:rPr lang="en-US" altLang="ja-JP" sz="1850" b="1" dirty="0"/>
              <a:t>707(a)</a:t>
            </a:r>
            <a:r>
              <a:rPr lang="en-US" altLang="ja-JP" sz="1850" dirty="0"/>
              <a:t>, these transactions are treated the same as transactions between third parties, </a:t>
            </a:r>
            <a:r>
              <a:rPr lang="en-US" altLang="ja-JP" sz="1850" i="1" dirty="0"/>
              <a:t>e.g.,</a:t>
            </a:r>
            <a:r>
              <a:rPr lang="en-US" altLang="ja-JP" sz="1850" dirty="0"/>
              <a:t> compensation, rent, interest.</a:t>
            </a:r>
          </a:p>
          <a:p>
            <a:pPr lvl="1"/>
            <a:endParaRPr lang="en-US" altLang="ja-JP" sz="1850" dirty="0"/>
          </a:p>
          <a:p>
            <a:pPr algn="just" eaLnBrk="1" hangingPunct="1"/>
            <a:r>
              <a:rPr lang="en-US" altLang="en-US" sz="2000" dirty="0"/>
              <a:t>P is </a:t>
            </a:r>
            <a:r>
              <a:rPr lang="en-US" altLang="en-US" sz="2000" b="1" i="1" dirty="0"/>
              <a:t>acting in his capacity as a P </a:t>
            </a:r>
            <a:r>
              <a:rPr lang="en-US" altLang="en-US" sz="2000" u="sng" dirty="0"/>
              <a:t>and</a:t>
            </a:r>
            <a:r>
              <a:rPr lang="en-US" altLang="en-US" sz="2000" dirty="0"/>
              <a:t> receives </a:t>
            </a:r>
            <a:r>
              <a:rPr lang="en-US" altLang="en-US" sz="2000" i="1" dirty="0"/>
              <a:t>a fixed or </a:t>
            </a:r>
            <a:r>
              <a:rPr lang="en-US" altLang="en-US" sz="2000" b="1" i="1" dirty="0"/>
              <a:t>guaranteed payments--not</a:t>
            </a:r>
            <a:r>
              <a:rPr lang="en-US" altLang="en-US" sz="2000" i="1" dirty="0"/>
              <a:t> determined by reference to the PSH’s income--for </a:t>
            </a:r>
            <a:r>
              <a:rPr lang="en-US" altLang="en-US" sz="2000" b="1" i="1" dirty="0"/>
              <a:t>services</a:t>
            </a:r>
            <a:r>
              <a:rPr lang="en-US" altLang="en-US" sz="2000" b="1" dirty="0"/>
              <a:t> </a:t>
            </a:r>
            <a:r>
              <a:rPr lang="en-US" altLang="en-US" sz="2000" b="1" i="1" dirty="0"/>
              <a:t>or use of capital</a:t>
            </a:r>
            <a:r>
              <a:rPr lang="en-US" altLang="en-US" sz="2000" dirty="0"/>
              <a:t>.  </a:t>
            </a:r>
          </a:p>
          <a:p>
            <a:pPr lvl="1"/>
            <a:r>
              <a:rPr lang="en-US" altLang="en-US" sz="1850" dirty="0"/>
              <a:t>Under </a:t>
            </a:r>
            <a:r>
              <a:rPr lang="en-US" b="1" dirty="0"/>
              <a:t>§</a:t>
            </a:r>
            <a:r>
              <a:rPr lang="en-US" altLang="en-US" sz="1850" b="1" dirty="0"/>
              <a:t>707(c)</a:t>
            </a:r>
            <a:r>
              <a:rPr lang="en-US" altLang="en-US" sz="1850" dirty="0"/>
              <a:t>, for purposes of </a:t>
            </a:r>
            <a:r>
              <a:rPr lang="en-US" dirty="0"/>
              <a:t>§§</a:t>
            </a:r>
            <a:r>
              <a:rPr lang="en-US" altLang="en-US" sz="1850" dirty="0"/>
              <a:t>61 (OI), 162 (deduction), and 263 (capitalization), the payment is treated as if the P were a third party; for all other purposes, it’</a:t>
            </a:r>
            <a:r>
              <a:rPr lang="en-US" altLang="ja-JP" sz="1850" dirty="0"/>
              <a:t>s treated as a distributive share.</a:t>
            </a:r>
          </a:p>
          <a:p>
            <a:pPr marL="912813" lvl="2" indent="-393700" eaLnBrk="1" hangingPunct="1"/>
            <a:endParaRPr lang="en-US" altLang="en-US" dirty="0"/>
          </a:p>
        </p:txBody>
      </p:sp>
      <p:sp>
        <p:nvSpPr>
          <p:cNvPr id="16385" name="Title 1"/>
          <p:cNvSpPr>
            <a:spLocks noGrp="1"/>
          </p:cNvSpPr>
          <p:nvPr>
            <p:ph type="title"/>
          </p:nvPr>
        </p:nvSpPr>
        <p:spPr/>
        <p:txBody>
          <a:bodyPr/>
          <a:lstStyle/>
          <a:p>
            <a:pPr eaLnBrk="1" hangingPunct="1"/>
            <a:r>
              <a:rPr lang="en-US" altLang="en-US" sz="2000" b="1" dirty="0"/>
              <a:t>Partner-</a:t>
            </a:r>
            <a:r>
              <a:rPr lang="en-US" altLang="en-US" sz="2000" b="1" dirty="0" err="1"/>
              <a:t>PSH</a:t>
            </a:r>
            <a:r>
              <a:rPr lang="en-US" altLang="en-US" sz="2000" b="1" dirty="0"/>
              <a:t> Transactions</a:t>
            </a:r>
          </a:p>
        </p:txBody>
      </p:sp>
      <p:sp>
        <p:nvSpPr>
          <p:cNvPr id="2" name="Footer Placeholder 1">
            <a:extLst>
              <a:ext uri="{FF2B5EF4-FFF2-40B4-BE49-F238E27FC236}">
                <a16:creationId xmlns:a16="http://schemas.microsoft.com/office/drawing/2014/main" id="{A3BFFE77-A124-974C-9FAC-D4C198B775FF}"/>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9790C293-FC10-4443-AF30-4114AB7E5380}"/>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buFontTx/>
              <a:buNone/>
            </a:pPr>
            <a:r>
              <a:rPr lang="en-US" altLang="en-US"/>
              <a:t>  </a:t>
            </a:r>
          </a:p>
        </p:txBody>
      </p:sp>
      <p:sp>
        <p:nvSpPr>
          <p:cNvPr id="39938" name="Rectangle 2"/>
          <p:cNvSpPr>
            <a:spLocks noGrp="1" noChangeArrowheads="1"/>
          </p:cNvSpPr>
          <p:nvPr>
            <p:ph type="title"/>
          </p:nvPr>
        </p:nvSpPr>
        <p:spPr/>
        <p:txBody>
          <a:bodyPr/>
          <a:lstStyle/>
          <a:p>
            <a:pPr eaLnBrk="1" hangingPunct="1"/>
            <a:r>
              <a:rPr lang="en-US" altLang="en-US" sz="2000" b="1" dirty="0"/>
              <a:t>Proposed Regulations (Example)</a:t>
            </a:r>
            <a:endParaRPr lang="en-US" altLang="en-US" sz="2000" dirty="0"/>
          </a:p>
        </p:txBody>
      </p:sp>
      <p:graphicFrame>
        <p:nvGraphicFramePr>
          <p:cNvPr id="39940" name="Object 2"/>
          <p:cNvGraphicFramePr>
            <a:graphicFrameLocks noChangeAspect="1"/>
          </p:cNvGraphicFramePr>
          <p:nvPr>
            <p:extLst>
              <p:ext uri="{D42A27DB-BD31-4B8C-83A1-F6EECF244321}">
                <p14:modId xmlns:p14="http://schemas.microsoft.com/office/powerpoint/2010/main" val="1849597282"/>
              </p:ext>
            </p:extLst>
          </p:nvPr>
        </p:nvGraphicFramePr>
        <p:xfrm>
          <a:off x="695325" y="2304237"/>
          <a:ext cx="7753350" cy="2030413"/>
        </p:xfrm>
        <a:graphic>
          <a:graphicData uri="http://schemas.openxmlformats.org/presentationml/2006/ole">
            <mc:AlternateContent xmlns:mc="http://schemas.openxmlformats.org/markup-compatibility/2006">
              <mc:Choice xmlns:v="urn:schemas-microsoft-com:vml" Requires="v">
                <p:oleObj name="Worksheet" r:id="rId3" imgW="6070600" imgH="2082800" progId="Excel.Sheet.8">
                  <p:embed/>
                </p:oleObj>
              </mc:Choice>
              <mc:Fallback>
                <p:oleObj name="Worksheet" r:id="rId3" imgW="6070600" imgH="2082800" progId="Excel.Sheet.8">
                  <p:embed/>
                  <p:pic>
                    <p:nvPicPr>
                      <p:cNvPr id="39940" name="Object 2"/>
                      <p:cNvPicPr>
                        <a:picLocks noChangeAspect="1" noChangeArrowheads="1"/>
                      </p:cNvPicPr>
                      <p:nvPr/>
                    </p:nvPicPr>
                    <p:blipFill>
                      <a:blip r:embed="rId4"/>
                      <a:srcRect/>
                      <a:stretch>
                        <a:fillRect/>
                      </a:stretch>
                    </p:blipFill>
                    <p:spPr bwMode="auto">
                      <a:xfrm>
                        <a:off x="695325" y="2304237"/>
                        <a:ext cx="7753350" cy="2030413"/>
                      </a:xfrm>
                      <a:prstGeom prst="rect">
                        <a:avLst/>
                      </a:prstGeom>
                      <a:noFill/>
                      <a:ln>
                        <a:noFill/>
                      </a:ln>
                      <a:effectLst/>
                    </p:spPr>
                  </p:pic>
                </p:oleObj>
              </mc:Fallback>
            </mc:AlternateContent>
          </a:graphicData>
        </a:graphic>
      </p:graphicFrame>
      <p:graphicFrame>
        <p:nvGraphicFramePr>
          <p:cNvPr id="39941" name="Object 3"/>
          <p:cNvGraphicFramePr>
            <a:graphicFrameLocks noChangeAspect="1"/>
          </p:cNvGraphicFramePr>
          <p:nvPr>
            <p:extLst>
              <p:ext uri="{D42A27DB-BD31-4B8C-83A1-F6EECF244321}">
                <p14:modId xmlns:p14="http://schemas.microsoft.com/office/powerpoint/2010/main" val="1182773585"/>
              </p:ext>
            </p:extLst>
          </p:nvPr>
        </p:nvGraphicFramePr>
        <p:xfrm>
          <a:off x="1187450" y="4287177"/>
          <a:ext cx="6737350" cy="1851025"/>
        </p:xfrm>
        <a:graphic>
          <a:graphicData uri="http://schemas.openxmlformats.org/presentationml/2006/ole">
            <mc:AlternateContent xmlns:mc="http://schemas.openxmlformats.org/markup-compatibility/2006">
              <mc:Choice xmlns:v="urn:schemas-microsoft-com:vml" Requires="v">
                <p:oleObj name="Worksheet" r:id="rId5" imgW="5702300" imgH="2082800" progId="Excel.Sheet.8">
                  <p:embed/>
                </p:oleObj>
              </mc:Choice>
              <mc:Fallback>
                <p:oleObj name="Worksheet" r:id="rId5" imgW="5702300" imgH="2082800" progId="Excel.Sheet.8">
                  <p:embed/>
                  <p:pic>
                    <p:nvPicPr>
                      <p:cNvPr id="39941" name="Object 3"/>
                      <p:cNvPicPr>
                        <a:picLocks noChangeAspect="1" noChangeArrowheads="1"/>
                      </p:cNvPicPr>
                      <p:nvPr/>
                    </p:nvPicPr>
                    <p:blipFill>
                      <a:blip r:embed="rId6"/>
                      <a:srcRect/>
                      <a:stretch>
                        <a:fillRect/>
                      </a:stretch>
                    </p:blipFill>
                    <p:spPr bwMode="auto">
                      <a:xfrm>
                        <a:off x="1187450" y="4287177"/>
                        <a:ext cx="6737350"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2" name="Text Box 8"/>
          <p:cNvSpPr txBox="1">
            <a:spLocks noChangeArrowheads="1"/>
          </p:cNvSpPr>
          <p:nvPr/>
        </p:nvSpPr>
        <p:spPr bwMode="auto">
          <a:xfrm>
            <a:off x="3992563" y="1782763"/>
            <a:ext cx="124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a:t>BEFORE</a:t>
            </a:r>
            <a:endParaRPr lang="en-US" altLang="en-US" sz="2800" b="1"/>
          </a:p>
        </p:txBody>
      </p:sp>
      <p:sp>
        <p:nvSpPr>
          <p:cNvPr id="39943" name="Text Box 10"/>
          <p:cNvSpPr txBox="1">
            <a:spLocks noChangeArrowheads="1"/>
          </p:cNvSpPr>
          <p:nvPr/>
        </p:nvSpPr>
        <p:spPr bwMode="auto">
          <a:xfrm>
            <a:off x="3962400" y="3763963"/>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dirty="0"/>
              <a:t>AFTER</a:t>
            </a:r>
            <a:endParaRPr lang="en-US" altLang="en-US" b="1" u="sng" dirty="0"/>
          </a:p>
        </p:txBody>
      </p:sp>
      <p:sp>
        <p:nvSpPr>
          <p:cNvPr id="39944" name="Rectangle 14"/>
          <p:cNvSpPr>
            <a:spLocks noChangeArrowheads="1"/>
          </p:cNvSpPr>
          <p:nvPr/>
        </p:nvSpPr>
        <p:spPr bwMode="auto">
          <a:xfrm>
            <a:off x="457200" y="984250"/>
            <a:ext cx="74676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457200" indent="-4572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Arial" charset="0"/>
              <a:buChar char="•"/>
            </a:pPr>
            <a:r>
              <a:rPr lang="en-US" altLang="en-US" sz="1800"/>
              <a:t>AB PSH wants to make C an immediate 10% P because of his past hard work on behalf of AB PSH.</a:t>
            </a:r>
          </a:p>
        </p:txBody>
      </p:sp>
      <p:sp>
        <p:nvSpPr>
          <p:cNvPr id="2" name="Footer Placeholder 1">
            <a:extLst>
              <a:ext uri="{FF2B5EF4-FFF2-40B4-BE49-F238E27FC236}">
                <a16:creationId xmlns:a16="http://schemas.microsoft.com/office/drawing/2014/main" id="{2242F83B-B406-DE41-9BB8-CA216E03A107}"/>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A25EEF42-9BA6-104A-9E64-8F7C696F2DE7}"/>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3" grpId="0"/>
      <p:bldP spid="3994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a:t>
            </a:r>
            <a:endParaRPr lang="en-US" b="1" dirty="0"/>
          </a:p>
        </p:txBody>
      </p:sp>
      <p:cxnSp>
        <p:nvCxnSpPr>
          <p:cNvPr id="93200" name="AutoShape 16"/>
          <p:cNvCxnSpPr>
            <a:cxnSpLocks noChangeShapeType="1"/>
            <a:stCxn id="93210" idx="3"/>
          </p:cNvCxnSpPr>
          <p:nvPr/>
        </p:nvCxnSpPr>
        <p:spPr bwMode="auto">
          <a:xfrm>
            <a:off x="3657600" y="2895600"/>
            <a:ext cx="790241" cy="915945"/>
          </a:xfrm>
          <a:prstGeom prst="straightConnector1">
            <a:avLst/>
          </a:prstGeom>
          <a:noFill/>
          <a:ln w="9525">
            <a:solidFill>
              <a:schemeClr val="tx1"/>
            </a:solidFill>
            <a:round/>
            <a:headEnd/>
            <a:tailEnd type="stealth" w="lg"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dirty="0"/>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2253914" y="2971527"/>
            <a:ext cx="1426994" cy="477054"/>
          </a:xfrm>
          <a:prstGeom prst="rect">
            <a:avLst/>
          </a:prstGeom>
          <a:noFill/>
          <a:ln w="9525">
            <a:noFill/>
            <a:miter lim="800000"/>
            <a:headEnd/>
            <a:tailEnd/>
          </a:ln>
          <a:effectLst/>
        </p:spPr>
        <p:txBody>
          <a:bodyPr wrap="none">
            <a:prstTxWarp prst="textNoShape">
              <a:avLst/>
            </a:prstTxWarp>
            <a:spAutoFit/>
          </a:bodyPr>
          <a:lstStyle/>
          <a:p>
            <a:r>
              <a:rPr lang="en-US" sz="1200" b="1" dirty="0"/>
              <a:t>20% Profits</a:t>
            </a:r>
          </a:p>
          <a:p>
            <a:r>
              <a:rPr lang="en-US" sz="1200" b="1" dirty="0"/>
              <a:t>(Carried Interest</a:t>
            </a:r>
            <a:r>
              <a:rPr lang="en-US" sz="1300" b="1" dirty="0"/>
              <a:t>)</a:t>
            </a:r>
          </a:p>
        </p:txBody>
      </p:sp>
      <p:sp>
        <p:nvSpPr>
          <p:cNvPr id="93214" name="Line 30"/>
          <p:cNvSpPr>
            <a:spLocks noChangeShapeType="1"/>
          </p:cNvSpPr>
          <p:nvPr/>
        </p:nvSpPr>
        <p:spPr bwMode="auto">
          <a:xfrm flipH="1" flipV="1">
            <a:off x="3417315" y="2971291"/>
            <a:ext cx="846424" cy="10171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68217" y="4004088"/>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80%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381527" y="4722911"/>
            <a:ext cx="1596912" cy="307777"/>
          </a:xfrm>
          <a:prstGeom prst="rect">
            <a:avLst/>
          </a:prstGeom>
        </p:spPr>
        <p:txBody>
          <a:bodyPr wrap="none">
            <a:spAutoFit/>
          </a:bodyPr>
          <a:lstStyle/>
          <a:p>
            <a:r>
              <a:rPr lang="en-US" sz="1400" b="1" dirty="0"/>
              <a:t>(1% manage fee)</a:t>
            </a:r>
          </a:p>
        </p:txBody>
      </p:sp>
      <p:sp>
        <p:nvSpPr>
          <p:cNvPr id="6" name="Footer Placeholder 5">
            <a:extLst>
              <a:ext uri="{FF2B5EF4-FFF2-40B4-BE49-F238E27FC236}">
                <a16:creationId xmlns:a16="http://schemas.microsoft.com/office/drawing/2014/main" id="{FB84327A-CF2A-624A-A631-75595CC5B758}"/>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AEE94298-CF06-454E-8541-55BD85EAA27F}"/>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4" name="TextBox 3">
            <a:extLst>
              <a:ext uri="{FF2B5EF4-FFF2-40B4-BE49-F238E27FC236}">
                <a16:creationId xmlns:a16="http://schemas.microsoft.com/office/drawing/2014/main" id="{DC90CD54-C94C-8151-0339-4A49FE5193C0}"/>
              </a:ext>
            </a:extLst>
          </p:cNvPr>
          <p:cNvSpPr txBox="1"/>
          <p:nvPr/>
        </p:nvSpPr>
        <p:spPr>
          <a:xfrm>
            <a:off x="3816626" y="164327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2030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 and Fee Waivers</a:t>
            </a:r>
            <a:endParaRPr lang="en-US" b="1" dirty="0"/>
          </a:p>
        </p:txBody>
      </p:sp>
      <p:cxnSp>
        <p:nvCxnSpPr>
          <p:cNvPr id="93200" name="AutoShape 16"/>
          <p:cNvCxnSpPr>
            <a:cxnSpLocks noChangeShapeType="1"/>
          </p:cNvCxnSpPr>
          <p:nvPr/>
        </p:nvCxnSpPr>
        <p:spPr bwMode="auto">
          <a:xfrm>
            <a:off x="3783231" y="2896289"/>
            <a:ext cx="723900" cy="990600"/>
          </a:xfrm>
          <a:prstGeom prst="straightConnector1">
            <a:avLst/>
          </a:prstGeom>
          <a:noFill/>
          <a:ln w="9525">
            <a:solidFill>
              <a:schemeClr val="tx1"/>
            </a:solidFill>
            <a:round/>
            <a:headEnd/>
            <a:tailEnd type="triangle" w="med"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1676400" y="2650229"/>
            <a:ext cx="2161169" cy="692497"/>
          </a:xfrm>
          <a:prstGeom prst="rect">
            <a:avLst/>
          </a:prstGeom>
          <a:noFill/>
          <a:ln w="9525">
            <a:noFill/>
            <a:miter lim="800000"/>
            <a:headEnd/>
            <a:tailEnd/>
          </a:ln>
          <a:effectLst/>
        </p:spPr>
        <p:txBody>
          <a:bodyPr wrap="none">
            <a:prstTxWarp prst="textNoShape">
              <a:avLst/>
            </a:prstTxWarp>
            <a:spAutoFit/>
          </a:bodyPr>
          <a:lstStyle/>
          <a:p>
            <a:r>
              <a:rPr lang="en-US" sz="1300" b="1" dirty="0"/>
              <a:t>21% Profits</a:t>
            </a:r>
          </a:p>
          <a:p>
            <a:r>
              <a:rPr lang="en-US" sz="1300" b="1" dirty="0"/>
              <a:t>(20% Carried Interest</a:t>
            </a:r>
          </a:p>
          <a:p>
            <a:r>
              <a:rPr lang="en-US" sz="1300" b="1" dirty="0"/>
              <a:t>+ 1%  additional interest)</a:t>
            </a:r>
          </a:p>
        </p:txBody>
      </p:sp>
      <p:sp>
        <p:nvSpPr>
          <p:cNvPr id="93214" name="Line 30"/>
          <p:cNvSpPr>
            <a:spLocks noChangeShapeType="1"/>
          </p:cNvSpPr>
          <p:nvPr/>
        </p:nvSpPr>
        <p:spPr bwMode="auto">
          <a:xfrm flipH="1" flipV="1">
            <a:off x="3501486" y="2877335"/>
            <a:ext cx="91440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38256" y="3921170"/>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79%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359389" y="4382189"/>
            <a:ext cx="1803136" cy="587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359389" y="4466291"/>
            <a:ext cx="1588172" cy="503822"/>
          </a:xfrm>
          <a:prstGeom prst="line">
            <a:avLst/>
          </a:prstGeom>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1482291" y="2329314"/>
            <a:ext cx="1491915" cy="692254"/>
          </a:xfrm>
          <a:prstGeom prst="ellipse">
            <a:avLst/>
          </a:prstGeom>
          <a:noFill/>
          <a:ln w="222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2881BD0-E126-BC42-AC3E-F5D3F95A8605}"/>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1CA5595-012F-5C47-B045-710C1FF10F35}"/>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4080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Assume Fund earns $100 of CGs.  </a:t>
            </a:r>
            <a:r>
              <a:rPr lang="en-US" i="1" dirty="0"/>
              <a:t>See Rigas v. US</a:t>
            </a:r>
          </a:p>
        </p:txBody>
      </p:sp>
      <p:sp>
        <p:nvSpPr>
          <p:cNvPr id="2" name="Title 1"/>
          <p:cNvSpPr>
            <a:spLocks noGrp="1"/>
          </p:cNvSpPr>
          <p:nvPr>
            <p:ph type="title"/>
          </p:nvPr>
        </p:nvSpPr>
        <p:spPr/>
        <p:txBody>
          <a:bodyPr/>
          <a:lstStyle/>
          <a:p>
            <a:r>
              <a:rPr lang="en-US" sz="2000" b="1" dirty="0"/>
              <a:t>Funds: Carried Interest</a:t>
            </a:r>
          </a:p>
        </p:txBody>
      </p:sp>
      <p:graphicFrame>
        <p:nvGraphicFramePr>
          <p:cNvPr id="6" name="Table 5"/>
          <p:cNvGraphicFramePr>
            <a:graphicFrameLocks noGrp="1"/>
          </p:cNvGraphicFramePr>
          <p:nvPr>
            <p:extLst>
              <p:ext uri="{D42A27DB-BD31-4B8C-83A1-F6EECF244321}">
                <p14:modId xmlns:p14="http://schemas.microsoft.com/office/powerpoint/2010/main" val="40944398"/>
              </p:ext>
            </p:extLst>
          </p:nvPr>
        </p:nvGraphicFramePr>
        <p:xfrm>
          <a:off x="384048" y="1767395"/>
          <a:ext cx="8458200" cy="3093927"/>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71178">
                <a:tc>
                  <a:txBody>
                    <a:bodyPr/>
                    <a:lstStyle/>
                    <a:p>
                      <a:pPr algn="ctr"/>
                      <a:r>
                        <a:rPr lang="en-US" sz="2000" dirty="0"/>
                        <a:t>Structure</a:t>
                      </a:r>
                      <a:endParaRPr lang="en-US" sz="2000" dirty="0">
                        <a:solidFill>
                          <a:schemeClr val="tx1"/>
                        </a:solidFill>
                      </a:endParaRPr>
                    </a:p>
                  </a:txBody>
                  <a:tcPr/>
                </a:tc>
                <a:tc>
                  <a:txBody>
                    <a:bodyPr/>
                    <a:lstStyle/>
                    <a:p>
                      <a:pPr algn="ctr"/>
                      <a:r>
                        <a:rPr lang="en-US" sz="2000" dirty="0"/>
                        <a:t>Manager</a:t>
                      </a:r>
                      <a:endParaRPr lang="en-US" sz="2000" dirty="0">
                        <a:solidFill>
                          <a:schemeClr val="tx1"/>
                        </a:solidFill>
                      </a:endParaRPr>
                    </a:p>
                  </a:txBody>
                  <a:tcPr/>
                </a:tc>
                <a:tc>
                  <a:txBody>
                    <a:bodyPr/>
                    <a:lstStyle/>
                    <a:p>
                      <a:pPr algn="ctr"/>
                      <a:r>
                        <a:rPr lang="en-US" sz="2000" dirty="0"/>
                        <a:t>Investor</a:t>
                      </a:r>
                      <a:endParaRPr lang="en-US" sz="2000" dirty="0">
                        <a:solidFill>
                          <a:schemeClr val="tx1"/>
                        </a:solidFill>
                      </a:endParaRPr>
                    </a:p>
                  </a:txBody>
                  <a:tcPr/>
                </a:tc>
                <a:extLst>
                  <a:ext uri="{0D108BD9-81ED-4DB2-BD59-A6C34878D82A}">
                    <a16:rowId xmlns:a16="http://schemas.microsoft.com/office/drawing/2014/main" val="10000"/>
                  </a:ext>
                </a:extLst>
              </a:tr>
              <a:tr h="671178">
                <a:tc>
                  <a:txBody>
                    <a:bodyPr/>
                    <a:lstStyle/>
                    <a:p>
                      <a:pPr algn="ctr"/>
                      <a:r>
                        <a:rPr lang="en-US" sz="2000" dirty="0"/>
                        <a:t>Incentive</a:t>
                      </a:r>
                      <a:r>
                        <a:rPr lang="en-US" sz="2000" baseline="0" dirty="0"/>
                        <a:t> Fee</a:t>
                      </a:r>
                      <a:endParaRPr lang="en-US" sz="2000" dirty="0"/>
                    </a:p>
                  </a:txBody>
                  <a:tcPr/>
                </a:tc>
                <a:tc>
                  <a:txBody>
                    <a:bodyPr/>
                    <a:lstStyle/>
                    <a:p>
                      <a:pPr algn="ctr"/>
                      <a:r>
                        <a:rPr lang="en-US" sz="2000" dirty="0"/>
                        <a:t>20 </a:t>
                      </a:r>
                      <a:r>
                        <a:rPr lang="en-US" sz="2000" dirty="0" err="1"/>
                        <a:t>OI</a:t>
                      </a:r>
                      <a:endParaRPr lang="en-US" sz="2000" dirty="0"/>
                    </a:p>
                  </a:txBody>
                  <a:tcPr/>
                </a:tc>
                <a:tc>
                  <a:txBody>
                    <a:bodyPr/>
                    <a:lstStyle/>
                    <a:p>
                      <a:pPr algn="ctr"/>
                      <a:r>
                        <a:rPr lang="en-US" sz="2000" dirty="0"/>
                        <a:t>100 CG; (20) </a:t>
                      </a:r>
                      <a:r>
                        <a:rPr lang="en-US" sz="2000" dirty="0" err="1"/>
                        <a:t>Ord</a:t>
                      </a:r>
                      <a:r>
                        <a:rPr lang="en-US" sz="2000" dirty="0"/>
                        <a:t> </a:t>
                      </a:r>
                      <a:r>
                        <a:rPr lang="en-US" sz="2000" dirty="0" err="1"/>
                        <a:t>Ded</a:t>
                      </a:r>
                      <a:endParaRPr lang="en-US" sz="2000" dirty="0"/>
                    </a:p>
                  </a:txBody>
                  <a:tcPr/>
                </a:tc>
                <a:extLst>
                  <a:ext uri="{0D108BD9-81ED-4DB2-BD59-A6C34878D82A}">
                    <a16:rowId xmlns:a16="http://schemas.microsoft.com/office/drawing/2014/main" val="10001"/>
                  </a:ext>
                </a:extLst>
              </a:tr>
              <a:tr h="1080393">
                <a:tc>
                  <a:txBody>
                    <a:bodyPr/>
                    <a:lstStyle/>
                    <a:p>
                      <a:pPr algn="ctr"/>
                      <a:endParaRPr lang="en-US" sz="2000" dirty="0"/>
                    </a:p>
                    <a:p>
                      <a:pPr algn="ctr"/>
                      <a:r>
                        <a:rPr lang="en-US" sz="2000" dirty="0"/>
                        <a:t>Carried Interest</a:t>
                      </a:r>
                    </a:p>
                  </a:txBody>
                  <a:tcPr/>
                </a:tc>
                <a:tc>
                  <a:txBody>
                    <a:bodyPr/>
                    <a:lstStyle/>
                    <a:p>
                      <a:pPr algn="ctr"/>
                      <a:endParaRPr lang="en-US" sz="2000" dirty="0"/>
                    </a:p>
                    <a:p>
                      <a:pPr algn="ctr"/>
                      <a:r>
                        <a:rPr lang="en-US" sz="2000" dirty="0"/>
                        <a:t>20 CG</a:t>
                      </a:r>
                    </a:p>
                  </a:txBody>
                  <a:tcPr/>
                </a:tc>
                <a:tc>
                  <a:txBody>
                    <a:bodyPr/>
                    <a:lstStyle/>
                    <a:p>
                      <a:pPr algn="ctr"/>
                      <a:r>
                        <a:rPr lang="en-US" sz="2000" dirty="0"/>
                        <a:t>80 CG </a:t>
                      </a:r>
                    </a:p>
                    <a:p>
                      <a:pPr algn="ctr"/>
                      <a:r>
                        <a:rPr lang="en-US" sz="2000" dirty="0"/>
                        <a:t>(100 CG-</a:t>
                      </a:r>
                      <a:r>
                        <a:rPr lang="en-US" sz="2000" baseline="0" dirty="0"/>
                        <a:t> 20 CL)</a:t>
                      </a:r>
                      <a:endParaRPr lang="en-US" sz="2000" dirty="0"/>
                    </a:p>
                  </a:txBody>
                  <a:tcPr/>
                </a:tc>
                <a:extLst>
                  <a:ext uri="{0D108BD9-81ED-4DB2-BD59-A6C34878D82A}">
                    <a16:rowId xmlns:a16="http://schemas.microsoft.com/office/drawing/2014/main" val="10002"/>
                  </a:ext>
                </a:extLst>
              </a:tr>
              <a:tr h="671178">
                <a:tc>
                  <a:txBody>
                    <a:bodyPr/>
                    <a:lstStyle/>
                    <a:p>
                      <a:pPr algn="ctr"/>
                      <a:r>
                        <a:rPr lang="en-US" sz="2000" dirty="0"/>
                        <a:t>Difference</a:t>
                      </a:r>
                    </a:p>
                  </a:txBody>
                  <a:tcPr/>
                </a:tc>
                <a:tc>
                  <a:txBody>
                    <a:bodyPr/>
                    <a:lstStyle/>
                    <a:p>
                      <a:pPr algn="ctr"/>
                      <a:r>
                        <a:rPr lang="en-US" sz="2000" dirty="0" err="1"/>
                        <a:t>OI</a:t>
                      </a:r>
                      <a:r>
                        <a:rPr lang="en-US" sz="2000" dirty="0"/>
                        <a:t> into CG</a:t>
                      </a:r>
                    </a:p>
                  </a:txBody>
                  <a:tcPr/>
                </a:tc>
                <a:tc>
                  <a:txBody>
                    <a:bodyPr/>
                    <a:lstStyle/>
                    <a:p>
                      <a:pPr algn="ctr"/>
                      <a:r>
                        <a:rPr lang="en-US" sz="2000" dirty="0"/>
                        <a:t>OD into CL</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5E1A7212-7FDC-2543-BB73-F479879A79D9}"/>
              </a:ext>
            </a:extLst>
          </p:cNvPr>
          <p:cNvSpPr>
            <a:spLocks noGrp="1"/>
          </p:cNvSpPr>
          <p:nvPr>
            <p:ph type="ftr" sz="quarter" idx="11"/>
          </p:nvPr>
        </p:nvSpPr>
        <p:spPr/>
        <p:txBody>
          <a:bodyPr/>
          <a:lstStyle/>
          <a:p>
            <a:pPr>
              <a:defRPr/>
            </a:pPr>
            <a:r>
              <a:rPr lang="en-US"/>
              <a:t>Partner-Partnership Transactions</a:t>
            </a:r>
            <a:endParaRPr lang="en-US" dirty="0"/>
          </a:p>
        </p:txBody>
      </p:sp>
      <p:sp>
        <p:nvSpPr>
          <p:cNvPr id="8" name="Slide Number Placeholder 7">
            <a:extLst>
              <a:ext uri="{FF2B5EF4-FFF2-40B4-BE49-F238E27FC236}">
                <a16:creationId xmlns:a16="http://schemas.microsoft.com/office/drawing/2014/main" id="{C5737B17-30C1-E142-9BF9-6701CB705A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84890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9D1C72-0BAC-4B4D-ABEA-B57FD026D3D3}"/>
              </a:ext>
            </a:extLst>
          </p:cNvPr>
          <p:cNvSpPr>
            <a:spLocks noGrp="1"/>
          </p:cNvSpPr>
          <p:nvPr>
            <p:ph idx="1"/>
          </p:nvPr>
        </p:nvSpPr>
        <p:spPr/>
        <p:txBody>
          <a:bodyPr>
            <a:normAutofit fontScale="92500" lnSpcReduction="10000"/>
          </a:bodyPr>
          <a:lstStyle/>
          <a:p>
            <a:r>
              <a:rPr lang="en-US" dirty="0"/>
              <a:t>3-year holding period requirement for gains </a:t>
            </a:r>
            <a:r>
              <a:rPr lang="en-US" i="1" dirty="0"/>
              <a:t>with respect to </a:t>
            </a:r>
            <a:r>
              <a:rPr lang="en-US" i="1" u="sng" dirty="0"/>
              <a:t>applicable partnership interests</a:t>
            </a:r>
          </a:p>
          <a:p>
            <a:r>
              <a:rPr lang="en-US" i="1" dirty="0" err="1"/>
              <a:t>APSHI</a:t>
            </a:r>
            <a:r>
              <a:rPr lang="en-US" i="1" dirty="0"/>
              <a:t>: </a:t>
            </a:r>
            <a:r>
              <a:rPr lang="en-US" dirty="0"/>
              <a:t>interest in a partnership which, directly or indirectly, is transferred to (or is held by) the taxpayer in connection with the performance of substantial services by the taxpayer, or any other related person, in any </a:t>
            </a:r>
            <a:r>
              <a:rPr lang="en-US" u="sng" dirty="0"/>
              <a:t>applicable trade or business</a:t>
            </a:r>
          </a:p>
          <a:p>
            <a:r>
              <a:rPr lang="en-US" i="1" dirty="0"/>
              <a:t>AT/B: </a:t>
            </a:r>
            <a:r>
              <a:rPr lang="en-US" dirty="0"/>
              <a:t>raising or returning capital, and either investing in (or disposing of) </a:t>
            </a:r>
            <a:r>
              <a:rPr lang="en-US" i="1" dirty="0"/>
              <a:t>specified assets</a:t>
            </a:r>
            <a:r>
              <a:rPr lang="en-US" dirty="0"/>
              <a:t> (or identifying specified assets for such investing or disposition), or developing </a:t>
            </a:r>
            <a:r>
              <a:rPr lang="en-US" i="1" dirty="0"/>
              <a:t>specified assets</a:t>
            </a:r>
          </a:p>
          <a:p>
            <a:r>
              <a:rPr lang="en-US" i="1" dirty="0"/>
              <a:t>Specified Assets: </a:t>
            </a:r>
            <a:r>
              <a:rPr lang="en-US" dirty="0"/>
              <a:t>securities, commodities, real estate held for rental or investment, cash or cash equivalents, options or derivative contracts.</a:t>
            </a:r>
          </a:p>
          <a:p>
            <a:r>
              <a:rPr lang="en-US" i="1" dirty="0"/>
              <a:t>Exceptions:</a:t>
            </a:r>
          </a:p>
          <a:p>
            <a:pPr lvl="1"/>
            <a:r>
              <a:rPr lang="en-US" dirty="0" err="1"/>
              <a:t>PSH</a:t>
            </a:r>
            <a:r>
              <a:rPr lang="en-US" dirty="0"/>
              <a:t> interest held by corporation.  What about S Corporations? </a:t>
            </a:r>
            <a:r>
              <a:rPr lang="en-US" i="1" dirty="0"/>
              <a:t>See </a:t>
            </a:r>
            <a:r>
              <a:rPr lang="en-US" dirty="0"/>
              <a:t>Notice 2018-18.  Nope!</a:t>
            </a:r>
          </a:p>
          <a:p>
            <a:pPr lvl="1"/>
            <a:r>
              <a:rPr lang="en-US" b="1" dirty="0"/>
              <a:t>Capital interest </a:t>
            </a:r>
            <a:r>
              <a:rPr lang="en-US" dirty="0"/>
              <a:t>that provides the right to share in PSH capital commensurate with the capital contributed </a:t>
            </a:r>
            <a:r>
              <a:rPr lang="en-US" b="1" dirty="0"/>
              <a:t>or</a:t>
            </a:r>
            <a:r>
              <a:rPr lang="en-US" dirty="0"/>
              <a:t> the value of the interest subject to tax under </a:t>
            </a:r>
            <a:r>
              <a:rPr lang="en-US" sz="2000" dirty="0"/>
              <a:t>§</a:t>
            </a:r>
            <a:r>
              <a:rPr lang="en-US" dirty="0"/>
              <a:t>83 upon vesting.</a:t>
            </a:r>
          </a:p>
        </p:txBody>
      </p:sp>
      <p:sp>
        <p:nvSpPr>
          <p:cNvPr id="3" name="Title 2">
            <a:extLst>
              <a:ext uri="{FF2B5EF4-FFF2-40B4-BE49-F238E27FC236}">
                <a16:creationId xmlns:a16="http://schemas.microsoft.com/office/drawing/2014/main" id="{B2F2C4C2-4B43-9545-A4AD-5FD431CA31A7}"/>
              </a:ext>
            </a:extLst>
          </p:cNvPr>
          <p:cNvSpPr>
            <a:spLocks noGrp="1"/>
          </p:cNvSpPr>
          <p:nvPr>
            <p:ph type="title"/>
          </p:nvPr>
        </p:nvSpPr>
        <p:spPr/>
        <p:txBody>
          <a:bodyPr/>
          <a:lstStyle/>
          <a:p>
            <a:r>
              <a:rPr lang="en-US" dirty="0"/>
              <a:t>Carried Interest: Section 1061</a:t>
            </a:r>
          </a:p>
        </p:txBody>
      </p:sp>
      <p:sp>
        <p:nvSpPr>
          <p:cNvPr id="4" name="Slide Number Placeholder 3">
            <a:extLst>
              <a:ext uri="{FF2B5EF4-FFF2-40B4-BE49-F238E27FC236}">
                <a16:creationId xmlns:a16="http://schemas.microsoft.com/office/drawing/2014/main" id="{3D10C3C0-6635-2F42-B0B8-B8E4FD8C7FC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23D4F34A-0CAE-6246-A248-C42A4E6DE6D0}"/>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10682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Management Fees (1% or 2%)</a:t>
            </a:r>
          </a:p>
          <a:p>
            <a:pPr lvl="1"/>
            <a:r>
              <a:rPr lang="en-US" sz="2000" dirty="0" err="1"/>
              <a:t>OI</a:t>
            </a:r>
            <a:r>
              <a:rPr lang="en-US" sz="2000" dirty="0"/>
              <a:t> to fund manager</a:t>
            </a:r>
          </a:p>
          <a:p>
            <a:pPr lvl="1"/>
            <a:r>
              <a:rPr lang="en-US" sz="2000" dirty="0"/>
              <a:t>Deduction by fund Ps, but:</a:t>
            </a:r>
          </a:p>
          <a:p>
            <a:pPr lvl="2"/>
            <a:r>
              <a:rPr lang="en-US" sz="1800" dirty="0"/>
              <a:t>Tax-exempt (pension, foreign) Ps</a:t>
            </a:r>
          </a:p>
          <a:p>
            <a:pPr lvl="2"/>
            <a:r>
              <a:rPr lang="en-US" sz="1800" dirty="0"/>
              <a:t>Taxable Individuals</a:t>
            </a:r>
            <a:r>
              <a:rPr lang="en-US" sz="1800" strike="sngStrike" dirty="0"/>
              <a:t>:  Limitations under sections 212, 67/68, </a:t>
            </a:r>
            <a:r>
              <a:rPr lang="en-US" sz="1800" strike="sngStrike" dirty="0" err="1"/>
              <a:t>AMT</a:t>
            </a:r>
            <a:r>
              <a:rPr lang="en-US" sz="1800" strike="sngStrike" dirty="0"/>
              <a:t> </a:t>
            </a:r>
          </a:p>
          <a:p>
            <a:pPr marL="342900" lvl="2" indent="0">
              <a:buNone/>
            </a:pPr>
            <a:endParaRPr lang="en-US" sz="1800" strike="sngStrike" dirty="0"/>
          </a:p>
          <a:p>
            <a:pPr lvl="2"/>
            <a:endParaRPr lang="en-US" sz="1800" dirty="0"/>
          </a:p>
          <a:p>
            <a:r>
              <a:rPr lang="en-US" sz="2400" dirty="0"/>
              <a:t>Fee waiver:  manager waives management fee in exchange for an increased interest in the fund’s profits (profits interest).</a:t>
            </a:r>
          </a:p>
          <a:p>
            <a:pPr lvl="1"/>
            <a:r>
              <a:rPr lang="en-US" sz="2000" dirty="0"/>
              <a:t>Priority allocation of $ of any </a:t>
            </a:r>
            <a:r>
              <a:rPr lang="en-US" sz="2000" dirty="0" err="1"/>
              <a:t>PSH</a:t>
            </a:r>
            <a:r>
              <a:rPr lang="en-US" sz="2000" dirty="0"/>
              <a:t> gain (even before LPs) equal to waived fees</a:t>
            </a:r>
          </a:p>
          <a:p>
            <a:pPr lvl="1"/>
            <a:r>
              <a:rPr lang="en-US" sz="2000" dirty="0"/>
              <a:t>Can be paid out of quarterly income </a:t>
            </a:r>
          </a:p>
          <a:p>
            <a:pPr lvl="1"/>
            <a:r>
              <a:rPr lang="en-US" sz="2000" dirty="0"/>
              <a:t>Can be paid out of Gross Income</a:t>
            </a:r>
          </a:p>
          <a:p>
            <a:pPr lvl="1"/>
            <a:r>
              <a:rPr lang="en-US" sz="2000" dirty="0"/>
              <a:t>“Net Profits” are calculated without regard to losses </a:t>
            </a:r>
          </a:p>
          <a:p>
            <a:pPr lvl="1"/>
            <a:r>
              <a:rPr lang="en-US" sz="2000" dirty="0"/>
              <a:t>No </a:t>
            </a:r>
            <a:r>
              <a:rPr lang="en-US" sz="2000" dirty="0" err="1"/>
              <a:t>clawbacks</a:t>
            </a:r>
            <a:endParaRPr lang="en-US" sz="2000" dirty="0"/>
          </a:p>
          <a:p>
            <a:pPr lvl="2"/>
            <a:endParaRPr lang="en-US" dirty="0"/>
          </a:p>
        </p:txBody>
      </p:sp>
      <p:sp>
        <p:nvSpPr>
          <p:cNvPr id="2" name="Title 1"/>
          <p:cNvSpPr>
            <a:spLocks noGrp="1"/>
          </p:cNvSpPr>
          <p:nvPr>
            <p:ph type="title"/>
          </p:nvPr>
        </p:nvSpPr>
        <p:spPr/>
        <p:txBody>
          <a:bodyPr/>
          <a:lstStyle/>
          <a:p>
            <a:r>
              <a:rPr lang="en-US" b="1" dirty="0"/>
              <a:t>Funds: Fee Waivers</a:t>
            </a:r>
            <a:endParaRPr lang="en-US" dirty="0"/>
          </a:p>
        </p:txBody>
      </p:sp>
      <p:sp>
        <p:nvSpPr>
          <p:cNvPr id="6" name="Footer Placeholder 5">
            <a:extLst>
              <a:ext uri="{FF2B5EF4-FFF2-40B4-BE49-F238E27FC236}">
                <a16:creationId xmlns:a16="http://schemas.microsoft.com/office/drawing/2014/main" id="{C3D4CD7D-D4A8-124B-9FD5-1929460A99C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4E9D689B-308C-2A49-99A4-9A4B4854D5D9}"/>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59477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New </a:t>
            </a:r>
            <a:r>
              <a:rPr lang="en-US" sz="2400" dirty="0" err="1"/>
              <a:t>PSH</a:t>
            </a:r>
            <a:r>
              <a:rPr lang="en-US" sz="2400" dirty="0"/>
              <a:t> ABC will invest in non-publicly traded assets.  M will perform services for no fee, will contribute 500K for 1% of ABC’s capital and profits, and </a:t>
            </a:r>
            <a:r>
              <a:rPr lang="en-US" sz="2400" i="1" dirty="0"/>
              <a:t>will be entitled to a priority allocation of net gain in 12-month period in which partnership has overall net gain to approximate foregone fee</a:t>
            </a:r>
            <a:r>
              <a:rPr lang="en-US" sz="2400" dirty="0"/>
              <a:t>. A controls M and directs operations of ABC as its GP, including timing of distributions to M. A has 10% interest in overall net profits of ABC subject to </a:t>
            </a:r>
            <a:r>
              <a:rPr lang="en-US" sz="2400" dirty="0" err="1"/>
              <a:t>clawback</a:t>
            </a:r>
            <a:r>
              <a:rPr lang="en-US" sz="2400" dirty="0"/>
              <a:t> obligation that A could and would pay. M’s allocations highly likely to be available and reasonably determinable because A controls timing of asset dispositions. </a:t>
            </a:r>
          </a:p>
          <a:p>
            <a:pPr lvl="1"/>
            <a:r>
              <a:rPr lang="en-US" sz="2000" dirty="0"/>
              <a:t>A’s arrangement not treated as payment for services</a:t>
            </a:r>
          </a:p>
          <a:p>
            <a:pPr lvl="1"/>
            <a:r>
              <a:rPr lang="en-US" sz="2000" dirty="0"/>
              <a:t>M’s arrangement is </a:t>
            </a:r>
            <a:r>
              <a:rPr lang="en-US" sz="2000"/>
              <a:t>payment</a:t>
            </a:r>
            <a:r>
              <a:rPr lang="en-US" sz="2000" dirty="0"/>
              <a:t> for services (priority allocation of net profit from any 12-month period, timing of sales by A)</a:t>
            </a:r>
          </a:p>
          <a:p>
            <a:pPr lvl="1"/>
            <a:r>
              <a:rPr lang="en-US" sz="2000" dirty="0"/>
              <a:t>Same result if ABC can fund priority allocation from revaluations</a:t>
            </a:r>
          </a:p>
          <a:p>
            <a:pPr lvl="2"/>
            <a:endParaRPr lang="en-US"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a:t>
            </a:r>
            <a:r>
              <a:rPr lang="en-US" b="1" dirty="0"/>
              <a:t>3</a:t>
            </a:r>
            <a:endParaRPr lang="en-US" dirty="0"/>
          </a:p>
        </p:txBody>
      </p:sp>
      <p:sp>
        <p:nvSpPr>
          <p:cNvPr id="6" name="Footer Placeholder 5">
            <a:extLst>
              <a:ext uri="{FF2B5EF4-FFF2-40B4-BE49-F238E27FC236}">
                <a16:creationId xmlns:a16="http://schemas.microsoft.com/office/drawing/2014/main" id="{2DB3B77E-9ED0-BF44-96A2-685F49B89776}"/>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BBFC776E-E27C-E540-B1A4-4A284F4D45F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181693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A is GP of ABC and delegates management to M. M takes 1% of capital as management fee instead of typical 2%. A will receive typical 20% share of profits over life of partnership and an additional interest (AI), the PV of which is estimated to equal the waived 1% fee. Amounts allocated under the AI is neither highly likely to be available nor reasonably determinable. A also is subject to a </a:t>
            </a:r>
            <a:r>
              <a:rPr lang="en-US" sz="2800" dirty="0" err="1"/>
              <a:t>clawback</a:t>
            </a:r>
            <a:r>
              <a:rPr lang="en-US" sz="2800" dirty="0"/>
              <a:t> that the parties anticipate A would comply with.</a:t>
            </a:r>
          </a:p>
          <a:p>
            <a:pPr lvl="1"/>
            <a:r>
              <a:rPr lang="en-US" sz="2400" dirty="0"/>
              <a:t>Arrangement does </a:t>
            </a:r>
            <a:r>
              <a:rPr lang="en-US" sz="2400" b="1" dirty="0"/>
              <a:t>not</a:t>
            </a:r>
            <a:r>
              <a:rPr lang="en-US" sz="2400" dirty="0"/>
              <a:t> constitute payment for services. </a:t>
            </a:r>
          </a:p>
          <a:p>
            <a:endParaRPr lang="en-US" sz="2800"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5</a:t>
            </a:r>
          </a:p>
        </p:txBody>
      </p:sp>
      <p:sp>
        <p:nvSpPr>
          <p:cNvPr id="6" name="Footer Placeholder 5">
            <a:extLst>
              <a:ext uri="{FF2B5EF4-FFF2-40B4-BE49-F238E27FC236}">
                <a16:creationId xmlns:a16="http://schemas.microsoft.com/office/drawing/2014/main" id="{38477B53-5FFD-3444-9795-505DC676818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7D5392D-421F-8B46-87ED-64780AFD0D5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181515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defTabSz="914400" eaLnBrk="1" fontAlgn="auto" hangingPunct="1">
              <a:lnSpc>
                <a:spcPct val="90000"/>
              </a:lnSpc>
              <a:spcBef>
                <a:spcPts val="0"/>
              </a:spcBef>
              <a:spcAft>
                <a:spcPts val="0"/>
              </a:spcAft>
            </a:pPr>
            <a:r>
              <a:rPr lang="en-US" altLang="en-US" sz="2400" dirty="0"/>
              <a:t>The preamble states that Rev. Proc. 93-27 will not apply to transactions in which a management company waives its fees </a:t>
            </a:r>
            <a:r>
              <a:rPr lang="en-US" altLang="en-US" sz="2400" b="1" dirty="0"/>
              <a:t>and another party </a:t>
            </a:r>
            <a:r>
              <a:rPr lang="en-US" altLang="en-US" sz="2400" dirty="0"/>
              <a:t>receives an interest in future PSH profits, the value of which approximates the waived fee.</a:t>
            </a:r>
            <a:br>
              <a:rPr lang="en-US" altLang="en-US" sz="2400" dirty="0"/>
            </a:br>
            <a:endParaRPr lang="en-US" altLang="en-US" sz="2400" dirty="0"/>
          </a:p>
          <a:p>
            <a:r>
              <a:rPr lang="en-US" altLang="en-US" sz="2400" dirty="0"/>
              <a:t>Rev. Proc. 93-27 will not apply </a:t>
            </a:r>
            <a:r>
              <a:rPr lang="en-US" sz="2400" dirty="0"/>
              <a:t>to a profits interest issued in conjunction with a partner forgoing payment of an amount that is substantially fixed (including a substantially fixed amount determined by formula, such as a fee based on a percentage of partner capital commitments) for the performance of services, including a guaranteed payment under </a:t>
            </a:r>
            <a:r>
              <a:rPr lang="en-US" dirty="0"/>
              <a:t>§707</a:t>
            </a:r>
            <a:r>
              <a:rPr lang="en-US" sz="2400" dirty="0"/>
              <a:t>(c) or a payment in a non-partner capacity under </a:t>
            </a:r>
            <a:r>
              <a:rPr lang="en-US" dirty="0"/>
              <a:t>§707</a:t>
            </a:r>
            <a:r>
              <a:rPr lang="en-US" sz="2400" dirty="0"/>
              <a:t>(a).</a:t>
            </a:r>
          </a:p>
        </p:txBody>
      </p:sp>
      <p:sp>
        <p:nvSpPr>
          <p:cNvPr id="32770" name="Rectangle 2"/>
          <p:cNvSpPr>
            <a:spLocks noGrp="1" noChangeArrowheads="1"/>
          </p:cNvSpPr>
          <p:nvPr>
            <p:ph type="title"/>
          </p:nvPr>
        </p:nvSpPr>
        <p:spPr/>
        <p:txBody>
          <a:bodyPr/>
          <a:lstStyle/>
          <a:p>
            <a:pPr eaLnBrk="1" hangingPunct="1"/>
            <a:r>
              <a:rPr lang="en-US" altLang="en-US" b="1" dirty="0"/>
              <a:t>Modification of Rev. Proc. 93-27</a:t>
            </a:r>
            <a:endParaRPr lang="en-US" altLang="en-US" dirty="0"/>
          </a:p>
        </p:txBody>
      </p:sp>
      <p:sp>
        <p:nvSpPr>
          <p:cNvPr id="2" name="Footer Placeholder 1">
            <a:extLst>
              <a:ext uri="{FF2B5EF4-FFF2-40B4-BE49-F238E27FC236}">
                <a16:creationId xmlns:a16="http://schemas.microsoft.com/office/drawing/2014/main" id="{DF428648-B730-4940-879C-79D7EE9395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26FB442-B259-8F4D-ADEA-8091A6428153}"/>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168030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929048-5D8D-BC45-9E0C-1167EF193C33}"/>
              </a:ext>
            </a:extLst>
          </p:cNvPr>
          <p:cNvSpPr>
            <a:spLocks noGrp="1"/>
          </p:cNvSpPr>
          <p:nvPr>
            <p:ph idx="1"/>
          </p:nvPr>
        </p:nvSpPr>
        <p:spPr/>
        <p:txBody>
          <a:bodyPr/>
          <a:lstStyle/>
          <a:p>
            <a:pPr marL="0" indent="0">
              <a:buNone/>
            </a:pPr>
            <a:endParaRPr lang="en-US" dirty="0"/>
          </a:p>
          <a:p>
            <a:pPr marL="128588" lvl="1" indent="0">
              <a:buNone/>
            </a:pPr>
            <a:r>
              <a:rPr lang="en-US" sz="2100" dirty="0"/>
              <a:t>Sec. 4.01</a:t>
            </a:r>
            <a:r>
              <a:rPr lang="en-US" sz="2100" i="1" dirty="0"/>
              <a:t> Other than as provided below, if a person receives a profits interest for the provision of services </a:t>
            </a:r>
            <a:r>
              <a:rPr lang="en-US" sz="2100" b="1" i="1" dirty="0"/>
              <a:t>to or for the benefit of </a:t>
            </a:r>
            <a:r>
              <a:rPr lang="en-US" sz="2100" b="1" i="1" u="sng" dirty="0">
                <a:solidFill>
                  <a:schemeClr val="accent1">
                    <a:lumMod val="75000"/>
                  </a:schemeClr>
                </a:solidFill>
              </a:rPr>
              <a:t>a</a:t>
            </a:r>
            <a:r>
              <a:rPr lang="en-US" sz="2100" b="1" i="1" dirty="0">
                <a:solidFill>
                  <a:schemeClr val="accent1">
                    <a:lumMod val="75000"/>
                  </a:schemeClr>
                </a:solidFill>
              </a:rPr>
              <a:t> partnership </a:t>
            </a:r>
            <a:r>
              <a:rPr lang="en-US" sz="2100" i="1" dirty="0"/>
              <a:t>in a partner capacity or in anticipation of being a partner, the Internal Revenue Service will not treat the receipt of such an interest as a taxable event for the partner or the partnership.</a:t>
            </a:r>
            <a:endParaRPr lang="en-US" sz="2100" dirty="0"/>
          </a:p>
        </p:txBody>
      </p:sp>
      <p:sp>
        <p:nvSpPr>
          <p:cNvPr id="3" name="Title 2">
            <a:extLst>
              <a:ext uri="{FF2B5EF4-FFF2-40B4-BE49-F238E27FC236}">
                <a16:creationId xmlns:a16="http://schemas.microsoft.com/office/drawing/2014/main" id="{F21910CE-6427-60A5-E8AA-03141FADD888}"/>
              </a:ext>
            </a:extLst>
          </p:cNvPr>
          <p:cNvSpPr>
            <a:spLocks noGrp="1"/>
          </p:cNvSpPr>
          <p:nvPr>
            <p:ph type="title"/>
          </p:nvPr>
        </p:nvSpPr>
        <p:spPr/>
        <p:txBody>
          <a:bodyPr/>
          <a:lstStyle/>
          <a:p>
            <a:r>
              <a:rPr lang="en-US" dirty="0"/>
              <a:t>Rev. Proc. 93-27</a:t>
            </a:r>
          </a:p>
        </p:txBody>
      </p:sp>
      <p:sp>
        <p:nvSpPr>
          <p:cNvPr id="4" name="Slide Number Placeholder 3">
            <a:extLst>
              <a:ext uri="{FF2B5EF4-FFF2-40B4-BE49-F238E27FC236}">
                <a16:creationId xmlns:a16="http://schemas.microsoft.com/office/drawing/2014/main" id="{C884252D-7169-F1D9-FEE6-A87D20EA5BF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50B1F06-8C37-9D86-35A5-BD2DA79FFAF5}"/>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389074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14736391"/>
              </p:ext>
            </p:extLst>
          </p:nvPr>
        </p:nvGraphicFramePr>
        <p:xfrm>
          <a:off x="384048" y="1662113"/>
          <a:ext cx="8458200" cy="2947035"/>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733497236"/>
                    </a:ext>
                  </a:extLst>
                </a:gridCol>
              </a:tblGrid>
              <a:tr h="555625">
                <a:tc gridSpan="5">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charset="0"/>
                          <a:ea typeface="ＭＳ Ｐゴシック" charset="-128"/>
                        </a:rPr>
                        <a:t>Tax Treatment of Partner-Partnership Transactions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0"/>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Character</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Accounting Method</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Subject to 263</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199A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 /Capital</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 267(a) and (e)</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707(c)</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704(b)</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Flow Through</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33" name="Title 1"/>
          <p:cNvSpPr>
            <a:spLocks noGrp="1"/>
          </p:cNvSpPr>
          <p:nvPr>
            <p:ph type="title"/>
          </p:nvPr>
        </p:nvSpPr>
        <p:spPr/>
        <p:txBody>
          <a:bodyPr/>
          <a:lstStyle/>
          <a:p>
            <a:pPr eaLnBrk="1" hangingPunct="1"/>
            <a:r>
              <a:rPr lang="en-US" altLang="en-US" sz="2000" b="1" dirty="0"/>
              <a:t>Summary of Partner-</a:t>
            </a:r>
            <a:r>
              <a:rPr lang="en-US" altLang="en-US" sz="2000" b="1" dirty="0" err="1"/>
              <a:t>PSH</a:t>
            </a:r>
            <a:r>
              <a:rPr lang="en-US" altLang="en-US" sz="2000" b="1" dirty="0"/>
              <a:t> Transactions</a:t>
            </a:r>
            <a:endParaRPr lang="en-US" altLang="en-US" sz="2000" dirty="0"/>
          </a:p>
        </p:txBody>
      </p:sp>
      <p:sp>
        <p:nvSpPr>
          <p:cNvPr id="2" name="Footer Placeholder 1">
            <a:extLst>
              <a:ext uri="{FF2B5EF4-FFF2-40B4-BE49-F238E27FC236}">
                <a16:creationId xmlns:a16="http://schemas.microsoft.com/office/drawing/2014/main" id="{D703B387-1FB2-2E4A-AB2F-B93AB8092D4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18E01CDA-8D72-B14D-863F-35F8769DF653}"/>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0999" y="576944"/>
            <a:ext cx="6498771" cy="5660570"/>
          </a:xfrm>
          <a:ln>
            <a:solidFill>
              <a:schemeClr val="accent1"/>
            </a:solidFill>
          </a:ln>
        </p:spPr>
        <p:txBody>
          <a:bodyPr>
            <a:normAutofit/>
          </a:bodyPr>
          <a:lstStyle/>
          <a:p>
            <a:r>
              <a:rPr lang="en-US" sz="1800" dirty="0"/>
              <a:t>Landy owned consumer loan businesses through various wholly owned entities:</a:t>
            </a:r>
          </a:p>
          <a:p>
            <a:pPr lvl="1"/>
            <a:r>
              <a:rPr lang="en-US" sz="1800" dirty="0"/>
              <a:t> NPA, Inc., Community Credit Services, Inc., National Opportunities Unlimited, Inc., and American Consumer Credit, LLC</a:t>
            </a:r>
          </a:p>
          <a:p>
            <a:r>
              <a:rPr lang="en-US" sz="1800" dirty="0"/>
              <a:t>On 9/27/11 NPA, Inc. formed two LLCs: IDS and NPA, LLC. </a:t>
            </a:r>
          </a:p>
          <a:p>
            <a:pPr lvl="1"/>
            <a:r>
              <a:rPr lang="en-US" sz="1800" dirty="0"/>
              <a:t>IDS had two classes of membership units: B and C</a:t>
            </a:r>
          </a:p>
          <a:p>
            <a:pPr lvl="1"/>
            <a:r>
              <a:rPr lang="en-US" sz="1800" dirty="0"/>
              <a:t>NPA, LLC had three classes of units: A, B, and C</a:t>
            </a:r>
          </a:p>
          <a:p>
            <a:pPr lvl="1"/>
            <a:r>
              <a:rPr lang="en-US" sz="1800" dirty="0"/>
              <a:t>IDS LLC agreement: class B and class C units in IDS track the class B and class C units in NPA, LLC--owner of IDS class B (class C) units was entitled to 100% of the payments received by IDS because of its ownership of NPA, LLC class B (class C) units</a:t>
            </a:r>
          </a:p>
          <a:p>
            <a:r>
              <a:rPr lang="en-US" sz="1800" dirty="0"/>
              <a:t>On 10/13/11, NPA, Inc. contributed substantially all of its business assets to NPA, LLC in exchange for all three classes of units (classes A, B, and C) in NPA, LLC. NPA, Inc. then contributed all three classes of units (classes A, B, and C) in NPA, LLC to IDS as a capital contribution to IDS. </a:t>
            </a: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pic>
        <p:nvPicPr>
          <p:cNvPr id="7" name="Picture 6" descr="A diagram of a company&#10;&#10;Description automatically generated">
            <a:extLst>
              <a:ext uri="{FF2B5EF4-FFF2-40B4-BE49-F238E27FC236}">
                <a16:creationId xmlns:a16="http://schemas.microsoft.com/office/drawing/2014/main" id="{E8136A40-85FD-4F2A-258F-A536A2030BE9}"/>
              </a:ext>
            </a:extLst>
          </p:cNvPr>
          <p:cNvPicPr>
            <a:picLocks noChangeAspect="1"/>
          </p:cNvPicPr>
          <p:nvPr/>
        </p:nvPicPr>
        <p:blipFill>
          <a:blip r:embed="rId2"/>
          <a:stretch>
            <a:fillRect/>
          </a:stretch>
        </p:blipFill>
        <p:spPr>
          <a:xfrm>
            <a:off x="7067550" y="1575311"/>
            <a:ext cx="2000250" cy="3091283"/>
          </a:xfrm>
          <a:prstGeom prst="rect">
            <a:avLst/>
          </a:prstGeom>
        </p:spPr>
      </p:pic>
    </p:spTree>
    <p:extLst>
      <p:ext uri="{BB962C8B-B14F-4D97-AF65-F5344CB8AC3E}">
        <p14:creationId xmlns:p14="http://schemas.microsoft.com/office/powerpoint/2010/main" val="1885951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0999" y="643181"/>
            <a:ext cx="8461248" cy="5711124"/>
          </a:xfrm>
        </p:spPr>
        <p:txBody>
          <a:bodyPr>
            <a:normAutofit fontScale="92500"/>
          </a:bodyPr>
          <a:lstStyle/>
          <a:p>
            <a:r>
              <a:rPr lang="en-US" sz="2400" dirty="0">
                <a:solidFill>
                  <a:srgbClr val="000000"/>
                </a:solidFill>
                <a:latin typeface="+mn-lt"/>
              </a:rPr>
              <a:t>October 14, 2011, </a:t>
            </a:r>
            <a:r>
              <a:rPr lang="en-US" sz="2400" b="1" dirty="0">
                <a:solidFill>
                  <a:srgbClr val="000000"/>
                </a:solidFill>
                <a:latin typeface="+mn-lt"/>
              </a:rPr>
              <a:t>NPA, LLC </a:t>
            </a:r>
            <a:r>
              <a:rPr lang="en-US" sz="2400" dirty="0">
                <a:solidFill>
                  <a:srgbClr val="000000"/>
                </a:solidFill>
                <a:latin typeface="+mn-lt"/>
              </a:rPr>
              <a:t>entered into revenue-sharing agreements with the consumer loan businesses, CCS, NOU, and ACC. </a:t>
            </a:r>
          </a:p>
          <a:p>
            <a:r>
              <a:rPr lang="en-US" sz="2400" dirty="0">
                <a:solidFill>
                  <a:srgbClr val="000000"/>
                </a:solidFill>
                <a:latin typeface="+mn-lt"/>
              </a:rPr>
              <a:t>NPA Investors, LP (</a:t>
            </a:r>
            <a:r>
              <a:rPr lang="en-US" sz="2400" b="1" dirty="0">
                <a:solidFill>
                  <a:srgbClr val="000000"/>
                </a:solidFill>
                <a:latin typeface="+mn-lt"/>
              </a:rPr>
              <a:t>NPA Investors</a:t>
            </a:r>
            <a:r>
              <a:rPr lang="en-US" sz="2400" dirty="0">
                <a:solidFill>
                  <a:srgbClr val="000000"/>
                </a:solidFill>
                <a:latin typeface="+mn-lt"/>
              </a:rPr>
              <a:t>) purchased all </a:t>
            </a:r>
            <a:r>
              <a:rPr lang="en-US" sz="2400" b="1" dirty="0">
                <a:solidFill>
                  <a:srgbClr val="000000"/>
                </a:solidFill>
                <a:latin typeface="+mn-lt"/>
              </a:rPr>
              <a:t>of NPA, LLC’s class A </a:t>
            </a:r>
            <a:r>
              <a:rPr lang="en-US" sz="2400" dirty="0">
                <a:solidFill>
                  <a:srgbClr val="000000"/>
                </a:solidFill>
                <a:latin typeface="+mn-lt"/>
              </a:rPr>
              <a:t>units from IDS for $14,502,436. </a:t>
            </a:r>
          </a:p>
          <a:p>
            <a:r>
              <a:rPr lang="en-US" sz="2400" b="1" dirty="0">
                <a:solidFill>
                  <a:srgbClr val="000000"/>
                </a:solidFill>
                <a:latin typeface="+mn-lt"/>
              </a:rPr>
              <a:t>ES NPA </a:t>
            </a:r>
            <a:r>
              <a:rPr lang="en-US" sz="2400" dirty="0">
                <a:solidFill>
                  <a:srgbClr val="000000"/>
                </a:solidFill>
                <a:latin typeface="+mn-lt"/>
              </a:rPr>
              <a:t>exercised a call option granted by NPA, Inc., acquired all of the IDS class C units in exchange for ES NPA’s payment to NPA, Inc. of $100,000 and services provided or to be provided.</a:t>
            </a:r>
          </a:p>
          <a:p>
            <a:pPr lvl="1"/>
            <a:r>
              <a:rPr lang="en-US" sz="2400" dirty="0">
                <a:solidFill>
                  <a:srgbClr val="000000"/>
                </a:solidFill>
                <a:latin typeface="+mn-lt"/>
              </a:rPr>
              <a:t> ES NPA agreed to provide the following services to NPA, Inc. for the option to pay $100,000 to NPA, Inc. to acquire all of the class C units in IDS (which reflected an indirect interest in the class C units of NPA, LLC): “</a:t>
            </a:r>
            <a:r>
              <a:rPr lang="en-US" sz="2400" u="sng" dirty="0">
                <a:solidFill>
                  <a:srgbClr val="000000"/>
                </a:solidFill>
                <a:latin typeface="+mn-lt"/>
              </a:rPr>
              <a:t>strategic advice </a:t>
            </a:r>
            <a:r>
              <a:rPr lang="en-US" sz="2400" dirty="0">
                <a:solidFill>
                  <a:srgbClr val="000000"/>
                </a:solidFill>
                <a:latin typeface="+mn-lt"/>
              </a:rPr>
              <a:t>for the purpose of enhancing the performance of [NPA Inc.’s] business and to assemble an investor group that would purchase 40 [sic] percent of [NPA Inc.’s] business for approximately $21 million.” The call option agreement also provides that ES NPA is hereby given “an option . . . to purchase all of the Class C Units . . . from [IDS]” and is dated October 14, 2011.</a:t>
            </a:r>
          </a:p>
          <a:p>
            <a:endParaRPr lang="en-US" sz="1800" dirty="0">
              <a:solidFill>
                <a:srgbClr val="000000"/>
              </a:solidFill>
              <a:latin typeface="+mn-lt"/>
            </a:endParaRP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53468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F3C2-F4F4-6D3E-729C-B14DBA19ECF4}"/>
              </a:ext>
            </a:extLst>
          </p:cNvPr>
          <p:cNvSpPr>
            <a:spLocks noGrp="1"/>
          </p:cNvSpPr>
          <p:nvPr>
            <p:ph type="title"/>
          </p:nvPr>
        </p:nvSpPr>
        <p:spPr/>
        <p:txBody>
          <a:bodyPr/>
          <a:lstStyle/>
          <a:p>
            <a:r>
              <a:rPr lang="en-US" i="1" dirty="0"/>
              <a:t>ES NPA Holding LLC v. CIR </a:t>
            </a:r>
            <a:r>
              <a:rPr lang="en-US" dirty="0"/>
              <a:t>(T.C. Mem. 2023-55)</a:t>
            </a:r>
          </a:p>
        </p:txBody>
      </p:sp>
      <p:pic>
        <p:nvPicPr>
          <p:cNvPr id="10" name="Content Placeholder 9" descr="A diagram of a company structure&#10;&#10;Description automatically generated">
            <a:extLst>
              <a:ext uri="{FF2B5EF4-FFF2-40B4-BE49-F238E27FC236}">
                <a16:creationId xmlns:a16="http://schemas.microsoft.com/office/drawing/2014/main" id="{576A059D-9D2E-9333-9219-2053849D835C}"/>
              </a:ext>
            </a:extLst>
          </p:cNvPr>
          <p:cNvPicPr>
            <a:picLocks noGrp="1" noChangeAspect="1"/>
          </p:cNvPicPr>
          <p:nvPr>
            <p:ph sz="quarter" idx="16"/>
          </p:nvPr>
        </p:nvPicPr>
        <p:blipFill>
          <a:blip r:embed="rId2"/>
          <a:stretch>
            <a:fillRect/>
          </a:stretch>
        </p:blipFill>
        <p:spPr>
          <a:xfrm>
            <a:off x="381000" y="1344904"/>
            <a:ext cx="4632165" cy="4118372"/>
          </a:xfrm>
        </p:spPr>
      </p:pic>
      <p:pic>
        <p:nvPicPr>
          <p:cNvPr id="12" name="Content Placeholder 11" descr="A table of numbers and a few words&#10;&#10;Description automatically generated with medium confidence">
            <a:extLst>
              <a:ext uri="{FF2B5EF4-FFF2-40B4-BE49-F238E27FC236}">
                <a16:creationId xmlns:a16="http://schemas.microsoft.com/office/drawing/2014/main" id="{2E63CED2-2855-F34C-7B74-6CB54BE76F39}"/>
              </a:ext>
            </a:extLst>
          </p:cNvPr>
          <p:cNvPicPr>
            <a:picLocks noGrp="1" noChangeAspect="1"/>
          </p:cNvPicPr>
          <p:nvPr>
            <p:ph sz="quarter" idx="17"/>
          </p:nvPr>
        </p:nvPicPr>
        <p:blipFill>
          <a:blip r:embed="rId3"/>
          <a:stretch>
            <a:fillRect/>
          </a:stretch>
        </p:blipFill>
        <p:spPr>
          <a:xfrm>
            <a:off x="5102618" y="1537307"/>
            <a:ext cx="3826035" cy="1655997"/>
          </a:xfrm>
        </p:spPr>
      </p:pic>
      <p:sp>
        <p:nvSpPr>
          <p:cNvPr id="5" name="Slide Number Placeholder 4">
            <a:extLst>
              <a:ext uri="{FF2B5EF4-FFF2-40B4-BE49-F238E27FC236}">
                <a16:creationId xmlns:a16="http://schemas.microsoft.com/office/drawing/2014/main" id="{FBCECB6A-F347-3818-9BDB-1262B29FF2E8}"/>
              </a:ext>
            </a:extLst>
          </p:cNvPr>
          <p:cNvSpPr>
            <a:spLocks noGrp="1"/>
          </p:cNvSpPr>
          <p:nvPr>
            <p:ph type="sldNum" sz="quarter" idx="18"/>
          </p:nvPr>
        </p:nvSpPr>
        <p:spPr/>
        <p:txBody>
          <a:bodyPr/>
          <a:lstStyle/>
          <a:p>
            <a:fld id="{463EAD6B-1B79-144E-A805-1CA6FF1F03FA}"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1342C535-4002-7E81-8733-0D051CD1B23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1649883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4C9144A-1701-FACC-0165-AED573373E57}"/>
              </a:ext>
            </a:extLst>
          </p:cNvPr>
          <p:cNvSpPr>
            <a:spLocks noGrp="1"/>
          </p:cNvSpPr>
          <p:nvPr>
            <p:ph idx="1"/>
          </p:nvPr>
        </p:nvSpPr>
        <p:spPr/>
        <p:txBody>
          <a:bodyPr>
            <a:normAutofit fontScale="92500" lnSpcReduction="10000"/>
          </a:bodyPr>
          <a:lstStyle/>
          <a:p>
            <a:r>
              <a:rPr lang="en-US" sz="2800" b="1" dirty="0"/>
              <a:t>Issue</a:t>
            </a:r>
            <a:r>
              <a:rPr lang="en-US" sz="2800" dirty="0"/>
              <a:t>: does ES NPA’s indirect receipt of the class C units in NPA, LLC qualify as a profits interest in Rev. Proc. 93-27?</a:t>
            </a:r>
          </a:p>
          <a:p>
            <a:r>
              <a:rPr lang="en-US" sz="2800" dirty="0"/>
              <a:t>IRS:</a:t>
            </a:r>
          </a:p>
          <a:p>
            <a:pPr lvl="1"/>
            <a:r>
              <a:rPr lang="en-US" sz="2400" dirty="0"/>
              <a:t>Rev. Proc. 93-27 doesn’t apply because ES NPA didn’t provide services to IDS.</a:t>
            </a:r>
          </a:p>
          <a:p>
            <a:pPr lvl="1"/>
            <a:r>
              <a:rPr lang="en-US" sz="2400" dirty="0"/>
              <a:t>ES NPA received a capital interest in IDS w/ a FMV of 12MM.</a:t>
            </a:r>
          </a:p>
          <a:p>
            <a:r>
              <a:rPr lang="en-US" sz="2800" dirty="0"/>
              <a:t>CT: </a:t>
            </a:r>
          </a:p>
          <a:p>
            <a:pPr lvl="1"/>
            <a:r>
              <a:rPr lang="en-US" sz="2400" dirty="0"/>
              <a:t>ES NPA provided services to NPA, Inc. in X for class C IDS units, which were identical to class C units in NPA, LLC.</a:t>
            </a:r>
          </a:p>
          <a:p>
            <a:pPr lvl="1"/>
            <a:r>
              <a:rPr lang="en-US" sz="2400" dirty="0"/>
              <a:t>Evidence that ES NPA provided services to or for the benefit of NPA LLC…</a:t>
            </a:r>
            <a:r>
              <a:rPr lang="en-US" sz="2400" i="1" dirty="0"/>
              <a:t>It is of no material consequence that ES NPA’s interest in NPA, LLC is held indirectly through IDS, which is a mere conduit since the liquidation rights in the class C units in both IDS and NPA, LLC are identical.</a:t>
            </a:r>
          </a:p>
          <a:p>
            <a:pPr lvl="1"/>
            <a:r>
              <a:rPr lang="en-US" sz="2400" dirty="0"/>
              <a:t>Class C IDS unit was not a capital interest?  Why not?</a:t>
            </a:r>
          </a:p>
          <a:p>
            <a:pPr lvl="1"/>
            <a:endParaRPr lang="en-US" sz="1800" dirty="0"/>
          </a:p>
          <a:p>
            <a:pPr lvl="1"/>
            <a:endParaRPr lang="en-US" sz="1800" dirty="0"/>
          </a:p>
        </p:txBody>
      </p:sp>
      <p:sp>
        <p:nvSpPr>
          <p:cNvPr id="7" name="Title 6">
            <a:extLst>
              <a:ext uri="{FF2B5EF4-FFF2-40B4-BE49-F238E27FC236}">
                <a16:creationId xmlns:a16="http://schemas.microsoft.com/office/drawing/2014/main" id="{3EE20514-D173-411F-47CB-7CB965CE9098}"/>
              </a:ext>
            </a:extLst>
          </p:cNvPr>
          <p:cNvSpPr>
            <a:spLocks noGrp="1"/>
          </p:cNvSpPr>
          <p:nvPr>
            <p:ph type="title"/>
          </p:nvPr>
        </p:nvSpPr>
        <p:spPr/>
        <p:txBody>
          <a:bodyPr/>
          <a:lstStyle/>
          <a:p>
            <a:r>
              <a:rPr lang="en-US" i="1" dirty="0"/>
              <a:t>ES NPA Holding LLC v. CIR </a:t>
            </a:r>
            <a:r>
              <a:rPr lang="en-US" dirty="0"/>
              <a:t>(T.C. Mem. 2023-55)</a:t>
            </a:r>
          </a:p>
        </p:txBody>
      </p:sp>
      <p:sp>
        <p:nvSpPr>
          <p:cNvPr id="5" name="Slide Number Placeholder 4">
            <a:extLst>
              <a:ext uri="{FF2B5EF4-FFF2-40B4-BE49-F238E27FC236}">
                <a16:creationId xmlns:a16="http://schemas.microsoft.com/office/drawing/2014/main" id="{4C7E9143-CC5F-DD1E-592C-47CFBE956D5B}"/>
              </a:ext>
            </a:extLst>
          </p:cNvPr>
          <p:cNvSpPr>
            <a:spLocks noGrp="1"/>
          </p:cNvSpPr>
          <p:nvPr>
            <p:ph type="sldNum" sz="quarter" idx="10"/>
          </p:nvPr>
        </p:nvSpPr>
        <p:spPr/>
        <p:txBody>
          <a:bodyPr/>
          <a:lstStyle/>
          <a:p>
            <a:fld id="{463EAD6B-1B79-144E-A805-1CA6FF1F03FA}"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184F461E-AB99-D0B2-3158-755CC6D66EE0}"/>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1317382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D3BC10-0033-AEAD-ED55-8EFB2E5882EE}"/>
              </a:ext>
            </a:extLst>
          </p:cNvPr>
          <p:cNvSpPr>
            <a:spLocks noGrp="1"/>
          </p:cNvSpPr>
          <p:nvPr>
            <p:ph idx="1"/>
          </p:nvPr>
        </p:nvSpPr>
        <p:spPr/>
        <p:txBody>
          <a:bodyPr>
            <a:normAutofit/>
          </a:bodyPr>
          <a:lstStyle/>
          <a:p>
            <a:r>
              <a:rPr lang="en-US" dirty="0"/>
              <a:t>Federal Income:</a:t>
            </a:r>
          </a:p>
          <a:p>
            <a:pPr lvl="1"/>
            <a:r>
              <a:rPr lang="en-US" dirty="0"/>
              <a:t>Compensation is generally taxed as ordinary income, but  see </a:t>
            </a:r>
            <a:r>
              <a:rPr lang="en-US" altLang="en-US" dirty="0"/>
              <a:t>§</a:t>
            </a:r>
            <a:r>
              <a:rPr lang="en-US" dirty="0"/>
              <a:t>199A</a:t>
            </a:r>
          </a:p>
          <a:p>
            <a:pPr lvl="1" algn="l"/>
            <a:r>
              <a:rPr lang="en-US" dirty="0"/>
              <a:t>Investment income: 3.8% tax on </a:t>
            </a:r>
            <a:r>
              <a:rPr lang="en-US" b="1" dirty="0"/>
              <a:t>investment income</a:t>
            </a:r>
            <a:r>
              <a:rPr lang="en-US" dirty="0"/>
              <a:t>, e.g., dividends, interest, rents, royalties for income: &gt; $200,000 (single), $250,000 (joint). </a:t>
            </a:r>
            <a:r>
              <a:rPr lang="en-US" altLang="en-US" dirty="0"/>
              <a:t>§1411. </a:t>
            </a:r>
          </a:p>
          <a:p>
            <a:pPr lvl="2" algn="l"/>
            <a:r>
              <a:rPr lang="en-US" altLang="en-US" dirty="0"/>
              <a:t>Note: doesn’t apply to T/B of trading in financial instruments. §1411(c)(2)(B).</a:t>
            </a:r>
            <a:br>
              <a:rPr lang="en-US" altLang="en-US" dirty="0"/>
            </a:br>
            <a:endParaRPr lang="en-US" sz="2800" dirty="0"/>
          </a:p>
          <a:p>
            <a:r>
              <a:rPr lang="en-US" dirty="0"/>
              <a:t>Social Security Taxes on Wages:</a:t>
            </a:r>
          </a:p>
          <a:p>
            <a:pPr lvl="1"/>
            <a:r>
              <a:rPr lang="en-US" dirty="0"/>
              <a:t>7.65% [6.2% (OASDI) + 1.45% (Medicare)] </a:t>
            </a:r>
            <a:r>
              <a:rPr lang="en-US" b="1" dirty="0"/>
              <a:t>to</a:t>
            </a:r>
            <a:r>
              <a:rPr lang="en-US" dirty="0"/>
              <a:t> $176,100 (2025) (employers &amp; employees, each). </a:t>
            </a:r>
            <a:r>
              <a:rPr lang="en-US" altLang="en-US" dirty="0"/>
              <a:t>§§3101(a) and (b)(1); 3111(a) and (b).</a:t>
            </a:r>
            <a:endParaRPr lang="en-US" dirty="0"/>
          </a:p>
          <a:p>
            <a:pPr lvl="1"/>
            <a:r>
              <a:rPr lang="en-US" dirty="0"/>
              <a:t>1.45%  (employer &amp; employee) on earned income </a:t>
            </a:r>
            <a:r>
              <a:rPr lang="en-US" b="1" dirty="0"/>
              <a:t>&gt;</a:t>
            </a:r>
            <a:r>
              <a:rPr lang="en-US" dirty="0"/>
              <a:t> $176,100 (2025). </a:t>
            </a:r>
            <a:r>
              <a:rPr lang="en-US" altLang="en-US" dirty="0"/>
              <a:t>§§</a:t>
            </a:r>
            <a:r>
              <a:rPr lang="en-US" dirty="0"/>
              <a:t>3101(b)(1) and 3111(b). </a:t>
            </a:r>
          </a:p>
          <a:p>
            <a:pPr lvl="1"/>
            <a:r>
              <a:rPr lang="en-US" dirty="0"/>
              <a:t>0.9% Additional Medicare tax (employee) on earned income </a:t>
            </a:r>
            <a:r>
              <a:rPr lang="en-US" b="1" dirty="0"/>
              <a:t>&gt;</a:t>
            </a:r>
            <a:r>
              <a:rPr lang="en-US" dirty="0"/>
              <a:t> $200,000 (single); 250,000 (joint). </a:t>
            </a:r>
            <a:r>
              <a:rPr lang="en-US" altLang="en-US" dirty="0"/>
              <a:t>§3101(b)(2)</a:t>
            </a:r>
          </a:p>
          <a:p>
            <a:pPr lvl="1"/>
            <a:r>
              <a:rPr lang="en-US" b="1" dirty="0"/>
              <a:t>Total: 15.3% up to 176.2K; 2.9% &gt; 176.1K to 200K/250K; 3.8% &gt; 200K/250K</a:t>
            </a:r>
          </a:p>
          <a:p>
            <a:endParaRPr lang="en-US" sz="2800" dirty="0"/>
          </a:p>
        </p:txBody>
      </p:sp>
      <p:sp>
        <p:nvSpPr>
          <p:cNvPr id="3" name="Title 2">
            <a:extLst>
              <a:ext uri="{FF2B5EF4-FFF2-40B4-BE49-F238E27FC236}">
                <a16:creationId xmlns:a16="http://schemas.microsoft.com/office/drawing/2014/main" id="{C04A78F9-4946-1D45-DC26-9A81033C4EF2}"/>
              </a:ext>
            </a:extLst>
          </p:cNvPr>
          <p:cNvSpPr>
            <a:spLocks noGrp="1"/>
          </p:cNvSpPr>
          <p:nvPr>
            <p:ph type="title"/>
          </p:nvPr>
        </p:nvSpPr>
        <p:spPr/>
        <p:txBody>
          <a:bodyPr/>
          <a:lstStyle/>
          <a:p>
            <a:r>
              <a:rPr lang="en-US" dirty="0"/>
              <a:t>Employer/Employee Employment Taxes</a:t>
            </a:r>
          </a:p>
        </p:txBody>
      </p:sp>
      <p:sp>
        <p:nvSpPr>
          <p:cNvPr id="4" name="Slide Number Placeholder 3">
            <a:extLst>
              <a:ext uri="{FF2B5EF4-FFF2-40B4-BE49-F238E27FC236}">
                <a16:creationId xmlns:a16="http://schemas.microsoft.com/office/drawing/2014/main" id="{07276346-DB7D-2FA1-331B-D0F26F9BBA3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CE2A560-CAC7-F0F4-60DB-E3B54FFB23E8}"/>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88485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BC8B6-C6CD-6A16-CB66-AFDB32111AAC}"/>
              </a:ext>
            </a:extLst>
          </p:cNvPr>
          <p:cNvSpPr>
            <a:spLocks noGrp="1"/>
          </p:cNvSpPr>
          <p:nvPr>
            <p:ph idx="1"/>
          </p:nvPr>
        </p:nvSpPr>
        <p:spPr/>
        <p:txBody>
          <a:bodyPr>
            <a:normAutofit/>
          </a:bodyPr>
          <a:lstStyle/>
          <a:p>
            <a:r>
              <a:rPr lang="en-US" sz="2100" dirty="0"/>
              <a:t>If PSH is engaged in a T/B, a P’s distributive share of the PSH’s business income will be treated as self-employment income. §1402(a).</a:t>
            </a:r>
          </a:p>
          <a:p>
            <a:pPr lvl="1"/>
            <a:r>
              <a:rPr lang="en-US" sz="1800" dirty="0"/>
              <a:t>SE Rate = 12.4%, </a:t>
            </a:r>
            <a:r>
              <a:rPr lang="en-US" sz="1800" b="1" dirty="0"/>
              <a:t>plus</a:t>
            </a:r>
          </a:p>
          <a:p>
            <a:pPr lvl="1"/>
            <a:r>
              <a:rPr lang="en-US" sz="1800" dirty="0"/>
              <a:t>2.9% hospital insurance/Medicare tax, </a:t>
            </a:r>
            <a:r>
              <a:rPr lang="en-US" sz="1800" b="1" dirty="0"/>
              <a:t>plus</a:t>
            </a:r>
          </a:p>
          <a:p>
            <a:pPr lvl="1"/>
            <a:r>
              <a:rPr lang="en-US" sz="1800" dirty="0"/>
              <a:t>0.9% additional Medicare tax for SE income &gt; 250K for joint returns (200K for single). §1401(a) and (b). </a:t>
            </a:r>
          </a:p>
          <a:p>
            <a:pPr lvl="1"/>
            <a:r>
              <a:rPr lang="en-US" sz="1800" dirty="0"/>
              <a:t>In computing SE taxes, a taxpayer can subtract ½ of the SE taxes (except the 0.9% tax); effectively 92.35% of a taxpayer’s SE income is subject to SE tax (or an ETR of 14.13%). </a:t>
            </a:r>
            <a:r>
              <a:rPr lang="en-US" altLang="en-US" sz="1800" dirty="0"/>
              <a:t>§1402(a)(12).</a:t>
            </a:r>
            <a:endParaRPr lang="en-US" sz="1800" dirty="0"/>
          </a:p>
          <a:p>
            <a:pPr lvl="1"/>
            <a:r>
              <a:rPr lang="en-US" altLang="en-US" sz="1800" dirty="0"/>
              <a:t>In computing taxable income, a taxpayer can deduct ½ of the SE taxes (except the 0.9% tax). §164(f)</a:t>
            </a:r>
          </a:p>
          <a:p>
            <a:r>
              <a:rPr lang="en-US" sz="2250" dirty="0"/>
              <a:t>Exceptions: rental income, interest income, S/X of capital assets</a:t>
            </a:r>
          </a:p>
          <a:p>
            <a:r>
              <a:rPr lang="en-US" sz="2100" dirty="0"/>
              <a:t>Guaranteed payments for services are also subject to SE tax. Reg. §1.1402(a)-1(b)</a:t>
            </a:r>
          </a:p>
          <a:p>
            <a:r>
              <a:rPr lang="en-US" sz="2100" dirty="0"/>
              <a:t>NII Tax (3.8%) doesn’t apply to items subject to Medicare SE tax. </a:t>
            </a:r>
            <a:r>
              <a:rPr lang="en-US" altLang="en-US" sz="2100" dirty="0"/>
              <a:t>§1411(c)(6)</a:t>
            </a:r>
            <a:endParaRPr lang="en-US" sz="2100" dirty="0"/>
          </a:p>
          <a:p>
            <a:pPr marL="0" indent="0">
              <a:buNone/>
            </a:pPr>
            <a:endParaRPr lang="en-US" sz="2100" dirty="0"/>
          </a:p>
        </p:txBody>
      </p:sp>
      <p:sp>
        <p:nvSpPr>
          <p:cNvPr id="3" name="Title 2">
            <a:extLst>
              <a:ext uri="{FF2B5EF4-FFF2-40B4-BE49-F238E27FC236}">
                <a16:creationId xmlns:a16="http://schemas.microsoft.com/office/drawing/2014/main" id="{B26AD068-BC79-D0C7-0804-585EAC180BA1}"/>
              </a:ext>
            </a:extLst>
          </p:cNvPr>
          <p:cNvSpPr>
            <a:spLocks noGrp="1"/>
          </p:cNvSpPr>
          <p:nvPr>
            <p:ph type="title"/>
          </p:nvPr>
        </p:nvSpPr>
        <p:spPr/>
        <p:txBody>
          <a:bodyPr/>
          <a:lstStyle/>
          <a:p>
            <a:r>
              <a:rPr lang="en-US" dirty="0"/>
              <a:t>P’s Distributive Share of PSH Income and SE Taxes</a:t>
            </a:r>
          </a:p>
        </p:txBody>
      </p:sp>
      <p:sp>
        <p:nvSpPr>
          <p:cNvPr id="4" name="Slide Number Placeholder 3">
            <a:extLst>
              <a:ext uri="{FF2B5EF4-FFF2-40B4-BE49-F238E27FC236}">
                <a16:creationId xmlns:a16="http://schemas.microsoft.com/office/drawing/2014/main" id="{D3F15E91-9547-A123-396B-2FA547C6361A}"/>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251BE182-1A50-0C20-F458-C65810191CA4}"/>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59976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74FD19-C162-51DA-B17F-ED98717B7BFF}"/>
              </a:ext>
            </a:extLst>
          </p:cNvPr>
          <p:cNvSpPr>
            <a:spLocks noGrp="1"/>
          </p:cNvSpPr>
          <p:nvPr>
            <p:ph idx="1"/>
          </p:nvPr>
        </p:nvSpPr>
        <p:spPr/>
        <p:txBody>
          <a:bodyPr/>
          <a:lstStyle/>
          <a:p>
            <a:r>
              <a:rPr lang="en-US" sz="2100" dirty="0"/>
              <a:t>An </a:t>
            </a:r>
            <a:r>
              <a:rPr lang="en-US" sz="2100" b="1" i="1" dirty="0"/>
              <a:t>LP’s</a:t>
            </a:r>
            <a:r>
              <a:rPr lang="en-US" sz="2100" dirty="0"/>
              <a:t> distributive share of PSH income is </a:t>
            </a:r>
            <a:r>
              <a:rPr lang="en-US" sz="2100" b="1" dirty="0"/>
              <a:t>not</a:t>
            </a:r>
            <a:r>
              <a:rPr lang="en-US" sz="2100" dirty="0"/>
              <a:t> subject to SE tax. §1402(a)(13).</a:t>
            </a:r>
          </a:p>
          <a:p>
            <a:pPr lvl="1"/>
            <a:r>
              <a:rPr lang="en-US" sz="1800" dirty="0"/>
              <a:t>Enacted in 1977 before LLCs and when being an LP that took part in controlling the PSH would entail losing limited liability.  Goal: prevent LPs from obtaining social security benefits on passive income.</a:t>
            </a:r>
          </a:p>
          <a:p>
            <a:r>
              <a:rPr lang="en-US" sz="2100" dirty="0"/>
              <a:t>What is an LP?  How should Ps of LLPs be treated? Members of LLCs?</a:t>
            </a:r>
          </a:p>
          <a:p>
            <a:r>
              <a:rPr lang="en-US" sz="2100" dirty="0"/>
              <a:t>Proposed </a:t>
            </a:r>
            <a:r>
              <a:rPr lang="en-US" sz="2100" b="1" dirty="0"/>
              <a:t>1997</a:t>
            </a:r>
            <a:r>
              <a:rPr lang="en-US" sz="2100" dirty="0"/>
              <a:t> regulations</a:t>
            </a:r>
          </a:p>
          <a:p>
            <a:r>
              <a:rPr lang="en-US" sz="2100" i="1" dirty="0" err="1"/>
              <a:t>Renkemeyer</a:t>
            </a:r>
            <a:r>
              <a:rPr lang="en-US" sz="2100" i="1" dirty="0"/>
              <a:t>, Campbell &amp; Weaver, LLP </a:t>
            </a:r>
            <a:r>
              <a:rPr lang="en-US" sz="2100" dirty="0"/>
              <a:t>v. CIR, 136 T.C. No. 137 (2011): Ps of GP law firm operating as LLP not LPs for SE taxes; functional analysis. </a:t>
            </a:r>
          </a:p>
          <a:p>
            <a:r>
              <a:rPr lang="en-US" sz="2100" dirty="0"/>
              <a:t>Big LP cases in the pipeline:  </a:t>
            </a:r>
            <a:r>
              <a:rPr lang="en-US" sz="2100" i="1" dirty="0"/>
              <a:t>Point72, Soroban Capital, </a:t>
            </a:r>
            <a:r>
              <a:rPr lang="en-US" sz="2100" dirty="0"/>
              <a:t>and </a:t>
            </a:r>
            <a:r>
              <a:rPr lang="en-US" sz="2100" i="1" dirty="0"/>
              <a:t>Denham Capital </a:t>
            </a:r>
          </a:p>
          <a:p>
            <a:pPr lvl="1"/>
            <a:r>
              <a:rPr lang="en-US" sz="1800" dirty="0"/>
              <a:t>Issue:  Is manager subject to SE tax on allocations attributable to LP interest?  Potential tax liability in </a:t>
            </a:r>
            <a:r>
              <a:rPr lang="en-US" sz="1800" i="1" dirty="0"/>
              <a:t>Point72</a:t>
            </a:r>
            <a:r>
              <a:rPr lang="en-US" sz="1800" dirty="0"/>
              <a:t>:  $344MM over 2 years!</a:t>
            </a:r>
          </a:p>
          <a:p>
            <a:endParaRPr lang="en-US" sz="2100" dirty="0"/>
          </a:p>
          <a:p>
            <a:endParaRPr lang="en-US" dirty="0"/>
          </a:p>
          <a:p>
            <a:endParaRPr lang="en-US" dirty="0"/>
          </a:p>
        </p:txBody>
      </p:sp>
      <p:sp>
        <p:nvSpPr>
          <p:cNvPr id="3" name="Title 2">
            <a:extLst>
              <a:ext uri="{FF2B5EF4-FFF2-40B4-BE49-F238E27FC236}">
                <a16:creationId xmlns:a16="http://schemas.microsoft.com/office/drawing/2014/main" id="{D960682E-A892-DB6F-9A64-7B4129611C4E}"/>
              </a:ext>
            </a:extLst>
          </p:cNvPr>
          <p:cNvSpPr>
            <a:spLocks noGrp="1"/>
          </p:cNvSpPr>
          <p:nvPr>
            <p:ph type="title"/>
          </p:nvPr>
        </p:nvSpPr>
        <p:spPr/>
        <p:txBody>
          <a:bodyPr/>
          <a:lstStyle/>
          <a:p>
            <a:r>
              <a:rPr lang="en-US" dirty="0"/>
              <a:t>Limited Partner Exception: Lots of disputes</a:t>
            </a:r>
          </a:p>
        </p:txBody>
      </p:sp>
      <p:sp>
        <p:nvSpPr>
          <p:cNvPr id="4" name="Slide Number Placeholder 3">
            <a:extLst>
              <a:ext uri="{FF2B5EF4-FFF2-40B4-BE49-F238E27FC236}">
                <a16:creationId xmlns:a16="http://schemas.microsoft.com/office/drawing/2014/main" id="{10D3E20D-71BE-8AED-1870-1DBE0C67F139}"/>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0AE7619C-280D-0D7C-A6E2-C435F89B501C}"/>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97259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0BF18F-43FF-3A8B-13DE-9CD6BCAEBD2F}"/>
              </a:ext>
            </a:extLst>
          </p:cNvPr>
          <p:cNvSpPr>
            <a:spLocks noGrp="1"/>
          </p:cNvSpPr>
          <p:nvPr>
            <p:ph idx="1"/>
          </p:nvPr>
        </p:nvSpPr>
        <p:spPr/>
        <p:txBody>
          <a:bodyPr>
            <a:normAutofit fontScale="92500"/>
          </a:bodyPr>
          <a:lstStyle/>
          <a:p>
            <a:r>
              <a:rPr lang="en-US" dirty="0"/>
              <a:t>Ps aren’t considered employees for accident and health plans.  If PSH pays P’s health insurance, such premiums are treated as guar. payments and are deductible by PSH but includable by the Ps.</a:t>
            </a:r>
          </a:p>
          <a:p>
            <a:pPr lvl="1"/>
            <a:r>
              <a:rPr lang="en-US" dirty="0"/>
              <a:t>P should be able to deduct above the line under §162(</a:t>
            </a:r>
            <a:r>
              <a:rPr lang="en-US" i="1" dirty="0"/>
              <a:t>l).</a:t>
            </a:r>
          </a:p>
          <a:p>
            <a:pPr lvl="1"/>
            <a:r>
              <a:rPr lang="en-US" dirty="0"/>
              <a:t>Alternative:  distribute amounts to Ps under §731 and have Ps pay.</a:t>
            </a:r>
          </a:p>
          <a:p>
            <a:r>
              <a:rPr lang="en-US" dirty="0"/>
              <a:t>Cafeteria Plans (employee can choose between taxable and nontaxable benefits) don’t apply to Ps because they are not employees.</a:t>
            </a:r>
          </a:p>
          <a:p>
            <a:r>
              <a:rPr lang="en-US" dirty="0"/>
              <a:t>Fringe benefits: most treated as guaranteed payments, but some are not, e.g., dependent care assistance, no additional cost, employee discount.</a:t>
            </a:r>
          </a:p>
          <a:p>
            <a:r>
              <a:rPr lang="en-US" dirty="0"/>
              <a:t>A partner is treated an employee for qualified plan purposes only if he is a “self-employed individual” as defined in §401(c)(1), with “earned income” for the taxable year as defined in §401(c)(2).</a:t>
            </a:r>
          </a:p>
          <a:p>
            <a:r>
              <a:rPr lang="en-US" dirty="0"/>
              <a:t>Owner of a DRE treated as P and </a:t>
            </a:r>
            <a:r>
              <a:rPr lang="en-US" i="1" dirty="0"/>
              <a:t>not</a:t>
            </a:r>
            <a:r>
              <a:rPr lang="en-US" dirty="0"/>
              <a:t> employee for fringe benefit purposes, therefore subject to self-employment tax and treated as P for fringe benefit purpose.  Reg. §301.7701-2T.</a:t>
            </a:r>
          </a:p>
        </p:txBody>
      </p:sp>
      <p:sp>
        <p:nvSpPr>
          <p:cNvPr id="3" name="Title 2">
            <a:extLst>
              <a:ext uri="{FF2B5EF4-FFF2-40B4-BE49-F238E27FC236}">
                <a16:creationId xmlns:a16="http://schemas.microsoft.com/office/drawing/2014/main" id="{D798B832-CB32-19FA-CF33-6D1B878180AA}"/>
              </a:ext>
            </a:extLst>
          </p:cNvPr>
          <p:cNvSpPr>
            <a:spLocks noGrp="1"/>
          </p:cNvSpPr>
          <p:nvPr>
            <p:ph type="title"/>
          </p:nvPr>
        </p:nvSpPr>
        <p:spPr/>
        <p:txBody>
          <a:bodyPr/>
          <a:lstStyle/>
          <a:p>
            <a:r>
              <a:rPr lang="en-US" dirty="0"/>
              <a:t>Limits on Benefits for Self-Employed</a:t>
            </a:r>
          </a:p>
        </p:txBody>
      </p:sp>
      <p:sp>
        <p:nvSpPr>
          <p:cNvPr id="4" name="Slide Number Placeholder 3">
            <a:extLst>
              <a:ext uri="{FF2B5EF4-FFF2-40B4-BE49-F238E27FC236}">
                <a16:creationId xmlns:a16="http://schemas.microsoft.com/office/drawing/2014/main" id="{F000B7D0-7FB2-7CAD-33BA-9CBBEED58E2C}"/>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BD756202-7659-9F03-202F-3604ACE92150}"/>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19292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a:lnSpc>
                <a:spcPct val="80000"/>
              </a:lnSpc>
            </a:pPr>
            <a:r>
              <a:rPr lang="en-US" altLang="en-US" sz="2700" i="1" dirty="0"/>
              <a:t>Pratt v. CIR </a:t>
            </a:r>
            <a:r>
              <a:rPr lang="en-US" altLang="en-US" sz="2700" dirty="0"/>
              <a:t>(1970):  GP of real estate LPSH received 5% of </a:t>
            </a:r>
            <a:r>
              <a:rPr lang="en-US" altLang="en-US" sz="2700" i="1" dirty="0"/>
              <a:t>gross rental income</a:t>
            </a:r>
            <a:r>
              <a:rPr lang="en-US" altLang="en-US" sz="2700" dirty="0"/>
              <a:t> for managerial services (</a:t>
            </a:r>
            <a:r>
              <a:rPr lang="en-US" sz="2700" dirty="0"/>
              <a:t>§</a:t>
            </a:r>
            <a:r>
              <a:rPr lang="en-US" altLang="en-US" sz="2700" dirty="0"/>
              <a:t>707(a) timing play)</a:t>
            </a:r>
          </a:p>
          <a:p>
            <a:pPr lvl="1" algn="just">
              <a:lnSpc>
                <a:spcPct val="80000"/>
              </a:lnSpc>
            </a:pPr>
            <a:r>
              <a:rPr lang="en-US" altLang="en-US" sz="2400" i="1" dirty="0"/>
              <a:t>Not</a:t>
            </a:r>
            <a:r>
              <a:rPr lang="en-US" altLang="en-US" sz="2400" dirty="0"/>
              <a:t> guaranteed payment because computed as a % of gross rental income</a:t>
            </a:r>
          </a:p>
          <a:p>
            <a:pPr lvl="1" algn="just">
              <a:lnSpc>
                <a:spcPct val="80000"/>
              </a:lnSpc>
            </a:pPr>
            <a:r>
              <a:rPr lang="en-US" altLang="en-US" sz="2400" dirty="0"/>
              <a:t>Services performed in capacity as P</a:t>
            </a:r>
          </a:p>
          <a:p>
            <a:pPr lvl="1" algn="just">
              <a:lnSpc>
                <a:spcPct val="80000"/>
              </a:lnSpc>
            </a:pPr>
            <a:endParaRPr lang="en-US" altLang="en-US" sz="2400" dirty="0"/>
          </a:p>
          <a:p>
            <a:pPr algn="just">
              <a:lnSpc>
                <a:spcPct val="80000"/>
              </a:lnSpc>
            </a:pPr>
            <a:r>
              <a:rPr lang="en-US" altLang="en-US" sz="2700" i="1" dirty="0"/>
              <a:t>Rev. Rul. 81-300</a:t>
            </a:r>
            <a:r>
              <a:rPr lang="en-US" altLang="en-US" sz="2700" dirty="0"/>
              <a:t>: Payments to P for RE management services of 5% of gross rentals </a:t>
            </a:r>
            <a:r>
              <a:rPr lang="en-US" altLang="en-US" sz="2700" i="1" dirty="0"/>
              <a:t>are guaranteed payments</a:t>
            </a:r>
            <a:r>
              <a:rPr lang="en-US" altLang="en-US" sz="2700" dirty="0"/>
              <a:t>.  Factors:</a:t>
            </a:r>
          </a:p>
          <a:p>
            <a:pPr lvl="1" algn="just">
              <a:lnSpc>
                <a:spcPct val="80000"/>
              </a:lnSpc>
            </a:pPr>
            <a:r>
              <a:rPr lang="en-US" altLang="en-US" sz="2400" dirty="0"/>
              <a:t>Reasonableness of payments</a:t>
            </a:r>
          </a:p>
          <a:p>
            <a:pPr lvl="1" algn="just">
              <a:lnSpc>
                <a:spcPct val="80000"/>
              </a:lnSpc>
            </a:pPr>
            <a:r>
              <a:rPr lang="en-US" altLang="en-US" sz="2400" dirty="0"/>
              <a:t>Same method of payment used to compensate 3</a:t>
            </a:r>
            <a:r>
              <a:rPr lang="en-US" altLang="en-US" sz="2400" baseline="30000" dirty="0"/>
              <a:t>rd</a:t>
            </a:r>
            <a:r>
              <a:rPr lang="en-US" altLang="en-US" sz="2400" dirty="0"/>
              <a:t> parties.</a:t>
            </a:r>
          </a:p>
          <a:p>
            <a:pPr lvl="1" algn="just">
              <a:lnSpc>
                <a:spcPct val="80000"/>
              </a:lnSpc>
            </a:pPr>
            <a:endParaRPr lang="en-US" altLang="en-US" sz="2400" dirty="0"/>
          </a:p>
          <a:p>
            <a:pPr>
              <a:lnSpc>
                <a:spcPct val="80000"/>
              </a:lnSpc>
            </a:pPr>
            <a:r>
              <a:rPr lang="en-US" altLang="en-US" sz="2700" dirty="0"/>
              <a:t>Legislative History to </a:t>
            </a:r>
            <a:r>
              <a:rPr lang="en-US" sz="2800" dirty="0"/>
              <a:t>§</a:t>
            </a:r>
            <a:r>
              <a:rPr lang="en-US" altLang="en-US" sz="2700" dirty="0"/>
              <a:t>707(a)(2)(A):  Transaction described in Rev. Rul. 81-300 should be treated under </a:t>
            </a:r>
            <a:r>
              <a:rPr lang="en-US" sz="2700" dirty="0"/>
              <a:t>§</a:t>
            </a:r>
            <a:r>
              <a:rPr lang="en-US" altLang="en-US" sz="2700" u="sng" dirty="0"/>
              <a:t>707</a:t>
            </a:r>
            <a:r>
              <a:rPr lang="en-US" altLang="en-US" sz="2700" b="1" u="sng" dirty="0"/>
              <a:t>(a)</a:t>
            </a:r>
          </a:p>
          <a:p>
            <a:pPr>
              <a:lnSpc>
                <a:spcPct val="80000"/>
              </a:lnSpc>
            </a:pPr>
            <a:endParaRPr lang="en-US" altLang="en-US" sz="2700" dirty="0"/>
          </a:p>
        </p:txBody>
      </p:sp>
      <p:sp>
        <p:nvSpPr>
          <p:cNvPr id="17409" name="Title 1"/>
          <p:cNvSpPr>
            <a:spLocks noGrp="1"/>
          </p:cNvSpPr>
          <p:nvPr>
            <p:ph type="title"/>
          </p:nvPr>
        </p:nvSpPr>
        <p:spPr/>
        <p:txBody>
          <a:bodyPr/>
          <a:lstStyle/>
          <a:p>
            <a:r>
              <a:rPr lang="en-US" altLang="en-US" sz="2000" b="1" dirty="0"/>
              <a:t>Acting in Capacity as a Partner</a:t>
            </a:r>
          </a:p>
        </p:txBody>
      </p:sp>
      <p:sp>
        <p:nvSpPr>
          <p:cNvPr id="2" name="Footer Placeholder 1">
            <a:extLst>
              <a:ext uri="{FF2B5EF4-FFF2-40B4-BE49-F238E27FC236}">
                <a16:creationId xmlns:a16="http://schemas.microsoft.com/office/drawing/2014/main" id="{4032B451-F887-CA42-BF10-AD58CF0348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776F551C-09D1-8F49-AB08-39DF4CF88E73}"/>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9387-552C-2746-B2F6-5CDA1772B24B}"/>
              </a:ext>
            </a:extLst>
          </p:cNvPr>
          <p:cNvSpPr>
            <a:spLocks noGrp="1"/>
          </p:cNvSpPr>
          <p:nvPr>
            <p:ph idx="1"/>
          </p:nvPr>
        </p:nvSpPr>
        <p:spPr/>
        <p:txBody>
          <a:bodyPr>
            <a:normAutofit fontScale="92500"/>
          </a:bodyPr>
          <a:lstStyle/>
          <a:p>
            <a:r>
              <a:rPr lang="en-US" sz="2800" dirty="0"/>
              <a:t>P, a 10% partner, is entitled to a 10K guaranteed payment for services plus 10% of PSH income after deducting the </a:t>
            </a:r>
            <a:r>
              <a:rPr lang="en-US" sz="2800" dirty="0" err="1"/>
              <a:t>GPay</a:t>
            </a:r>
            <a:r>
              <a:rPr lang="en-US" sz="2800" dirty="0"/>
              <a:t>.  PSH income after deducting the 10K </a:t>
            </a:r>
            <a:r>
              <a:rPr lang="en-US" sz="2800" dirty="0" err="1"/>
              <a:t>GPay</a:t>
            </a:r>
            <a:r>
              <a:rPr lang="en-US" sz="2800" dirty="0"/>
              <a:t> is 50K.  </a:t>
            </a:r>
          </a:p>
          <a:p>
            <a:pPr lvl="1"/>
            <a:r>
              <a:rPr lang="en-US" sz="2400" dirty="0"/>
              <a:t>Result for P?</a:t>
            </a:r>
          </a:p>
          <a:p>
            <a:r>
              <a:rPr lang="en-US" sz="2800" dirty="0"/>
              <a:t> P is entitled to 30% of PSH income before any </a:t>
            </a:r>
            <a:r>
              <a:rPr lang="en-US" sz="2800" dirty="0" err="1"/>
              <a:t>GPay</a:t>
            </a:r>
            <a:r>
              <a:rPr lang="en-US" sz="2800" dirty="0"/>
              <a:t> but not less than 10K.  PSH income is alternatively: [1] 60K; [2] 20K.</a:t>
            </a:r>
          </a:p>
          <a:p>
            <a:pPr lvl="1"/>
            <a:r>
              <a:rPr lang="en-US" sz="2400" dirty="0"/>
              <a:t>Result in [1]?:</a:t>
            </a:r>
          </a:p>
          <a:p>
            <a:pPr lvl="1"/>
            <a:r>
              <a:rPr lang="en-US" sz="2400" dirty="0"/>
              <a:t>Result in [2]?:</a:t>
            </a:r>
          </a:p>
          <a:p>
            <a:pPr lvl="1"/>
            <a:r>
              <a:rPr lang="en-US" sz="2400" dirty="0"/>
              <a:t>Result under Prop. Reg. §1.707-1(c), Ex. 2?</a:t>
            </a:r>
          </a:p>
          <a:p>
            <a:r>
              <a:rPr lang="en-US" sz="2800" dirty="0"/>
              <a:t>P is entitled to receive 10K for services plus 30% of PSH income/loss. After deducting the </a:t>
            </a:r>
            <a:r>
              <a:rPr lang="en-US" sz="2800" dirty="0" err="1"/>
              <a:t>GPay</a:t>
            </a:r>
            <a:r>
              <a:rPr lang="en-US" sz="2800" dirty="0"/>
              <a:t>, the PSH has a loss of &lt;9K&gt;.</a:t>
            </a:r>
          </a:p>
          <a:p>
            <a:pPr lvl="1"/>
            <a:r>
              <a:rPr lang="en-US" sz="2400" dirty="0"/>
              <a:t>Result for P?</a:t>
            </a:r>
          </a:p>
          <a:p>
            <a:endParaRPr lang="en-US" dirty="0"/>
          </a:p>
          <a:p>
            <a:pPr lvl="1"/>
            <a:endParaRPr lang="en-US" dirty="0"/>
          </a:p>
        </p:txBody>
      </p:sp>
      <p:sp>
        <p:nvSpPr>
          <p:cNvPr id="3" name="Title 2">
            <a:extLst>
              <a:ext uri="{FF2B5EF4-FFF2-40B4-BE49-F238E27FC236}">
                <a16:creationId xmlns:a16="http://schemas.microsoft.com/office/drawing/2014/main" id="{75A923D2-DA20-5D4F-9838-95D7D31971E3}"/>
              </a:ext>
            </a:extLst>
          </p:cNvPr>
          <p:cNvSpPr>
            <a:spLocks noGrp="1"/>
          </p:cNvSpPr>
          <p:nvPr>
            <p:ph type="title"/>
          </p:nvPr>
        </p:nvSpPr>
        <p:spPr/>
        <p:txBody>
          <a:bodyPr/>
          <a:lstStyle/>
          <a:p>
            <a:r>
              <a:rPr lang="en-US" dirty="0"/>
              <a:t>Guaranteed Payments: Reg. </a:t>
            </a:r>
            <a:r>
              <a:rPr lang="en-US" sz="2000" dirty="0"/>
              <a:t>§</a:t>
            </a:r>
            <a:r>
              <a:rPr lang="en-US" dirty="0"/>
              <a:t>1.707-1(c), </a:t>
            </a:r>
            <a:r>
              <a:rPr lang="en-US" dirty="0" err="1"/>
              <a:t>Exs</a:t>
            </a:r>
            <a:r>
              <a:rPr lang="en-US" dirty="0"/>
              <a:t>. (1)-(3)</a:t>
            </a:r>
          </a:p>
        </p:txBody>
      </p:sp>
      <p:sp>
        <p:nvSpPr>
          <p:cNvPr id="4" name="Slide Number Placeholder 3">
            <a:extLst>
              <a:ext uri="{FF2B5EF4-FFF2-40B4-BE49-F238E27FC236}">
                <a16:creationId xmlns:a16="http://schemas.microsoft.com/office/drawing/2014/main" id="{2389461F-20F9-7D45-A29A-376EF3C233E6}"/>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51C25F6-FA2D-EC46-8C19-1389A587B913}"/>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569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r>
              <a:rPr lang="en-US" altLang="en-US" sz="2800" dirty="0"/>
              <a:t>If a P performs services for a PSH, </a:t>
            </a:r>
          </a:p>
          <a:p>
            <a:pPr lvl="1"/>
            <a:r>
              <a:rPr lang="en-US" altLang="en-US" sz="2400" dirty="0"/>
              <a:t>there is a related direct or indirect allocation and distribution to the P, </a:t>
            </a:r>
            <a:r>
              <a:rPr lang="en-US" altLang="en-US" sz="2400" b="1" dirty="0"/>
              <a:t>and </a:t>
            </a:r>
          </a:p>
          <a:p>
            <a:pPr lvl="1"/>
            <a:r>
              <a:rPr lang="en-US" altLang="en-US" sz="2400" dirty="0"/>
              <a:t>the performance of such services and the allocation and distribution, when viewed together, are properly characterized as a transaction occurring between the PSH and P acting in a </a:t>
            </a:r>
            <a:r>
              <a:rPr lang="en-US" altLang="en-US" sz="2400" i="1" dirty="0" err="1"/>
              <a:t>nonpartner</a:t>
            </a:r>
            <a:r>
              <a:rPr lang="en-US" altLang="en-US" sz="2400" i="1" dirty="0"/>
              <a:t> capacity</a:t>
            </a:r>
            <a:r>
              <a:rPr lang="en-US" altLang="en-US" sz="2400" dirty="0"/>
              <a:t>, the transaction will be treated as a </a:t>
            </a:r>
            <a:r>
              <a:rPr lang="en-US" sz="2400" dirty="0"/>
              <a:t>§</a:t>
            </a:r>
            <a:r>
              <a:rPr lang="en-US" altLang="en-US" sz="2400" dirty="0"/>
              <a:t>707(a) transaction.  </a:t>
            </a:r>
          </a:p>
        </p:txBody>
      </p:sp>
      <p:sp>
        <p:nvSpPr>
          <p:cNvPr id="20481" name="Title 1"/>
          <p:cNvSpPr>
            <a:spLocks noGrp="1"/>
          </p:cNvSpPr>
          <p:nvPr>
            <p:ph type="title"/>
          </p:nvPr>
        </p:nvSpPr>
        <p:spPr/>
        <p:txBody>
          <a:bodyPr/>
          <a:lstStyle/>
          <a:p>
            <a:pPr eaLnBrk="1" hangingPunct="1"/>
            <a:r>
              <a:rPr lang="en-US" altLang="en-US" sz="2000" b="1" dirty="0"/>
              <a:t>Section 707(a)(2)(A)</a:t>
            </a:r>
            <a:endParaRPr lang="en-US" altLang="en-US" sz="2000" dirty="0"/>
          </a:p>
        </p:txBody>
      </p:sp>
      <p:sp>
        <p:nvSpPr>
          <p:cNvPr id="2" name="Footer Placeholder 1">
            <a:extLst>
              <a:ext uri="{FF2B5EF4-FFF2-40B4-BE49-F238E27FC236}">
                <a16:creationId xmlns:a16="http://schemas.microsoft.com/office/drawing/2014/main" id="{4D43BBC3-8BC4-0548-829D-5B5A0D3727C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18B0735-83E9-544D-9972-8F4829DAAE6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marL="342900" lvl="1" indent="-342900" eaLnBrk="1" hangingPunct="1">
              <a:buSzTx/>
              <a:buFont typeface="Arial" charset="0"/>
              <a:buChar char="•"/>
            </a:pPr>
            <a:r>
              <a:rPr lang="en-US" altLang="en-US" sz="2400" dirty="0"/>
              <a:t>A </a:t>
            </a:r>
            <a:r>
              <a:rPr lang="en-US" altLang="en-US" sz="2400" dirty="0" err="1"/>
              <a:t>PSH</a:t>
            </a:r>
            <a:r>
              <a:rPr lang="en-US" altLang="en-US" sz="2400" dirty="0"/>
              <a:t> hires A, a general contractor, to renovate the </a:t>
            </a:r>
            <a:r>
              <a:rPr lang="en-US" altLang="en-US" sz="2400" dirty="0" err="1"/>
              <a:t>PSH’</a:t>
            </a:r>
            <a:r>
              <a:rPr lang="en-US" altLang="ja-JP" sz="2400" dirty="0" err="1"/>
              <a:t>s</a:t>
            </a:r>
            <a:r>
              <a:rPr lang="en-US" altLang="ja-JP" sz="2400" dirty="0"/>
              <a:t> office.  Instead of hiring A directly, the </a:t>
            </a:r>
            <a:r>
              <a:rPr lang="en-US" altLang="ja-JP" sz="2400" dirty="0" err="1"/>
              <a:t>PSH</a:t>
            </a:r>
            <a:r>
              <a:rPr lang="en-US" altLang="ja-JP" sz="2400" dirty="0"/>
              <a:t> makes A a P in exchange for a contribution of cash.  The </a:t>
            </a:r>
            <a:r>
              <a:rPr lang="en-US" altLang="ja-JP" sz="2400" dirty="0" err="1"/>
              <a:t>PSH</a:t>
            </a:r>
            <a:r>
              <a:rPr lang="en-US" altLang="ja-JP" sz="2400" dirty="0"/>
              <a:t> specially allocates 50k of gross income/</a:t>
            </a:r>
            <a:r>
              <a:rPr lang="en-US" altLang="ja-JP" sz="2400" dirty="0" err="1"/>
              <a:t>yr</a:t>
            </a:r>
            <a:r>
              <a:rPr lang="en-US" altLang="ja-JP" sz="2400" dirty="0"/>
              <a:t> for 2 years to A—A’s fee would normally be 100k—and buys out A’s </a:t>
            </a:r>
            <a:r>
              <a:rPr lang="en-US" altLang="ja-JP" sz="2400" dirty="0" err="1"/>
              <a:t>PSH</a:t>
            </a:r>
            <a:r>
              <a:rPr lang="en-US" altLang="ja-JP" sz="2400" dirty="0"/>
              <a:t> interest at the beginning of Y3. </a:t>
            </a:r>
            <a:r>
              <a:rPr lang="en-US" altLang="en-US" sz="2400" dirty="0"/>
              <a:t>Prop. Reg. </a:t>
            </a:r>
            <a:r>
              <a:rPr lang="en-US" sz="2400" dirty="0"/>
              <a:t>§</a:t>
            </a:r>
            <a:r>
              <a:rPr lang="en-US" altLang="en-US" sz="2400" dirty="0"/>
              <a:t>1.707-2</a:t>
            </a:r>
            <a:r>
              <a:rPr lang="de-DE" altLang="en-US" sz="2400" dirty="0"/>
              <a:t>(d), Ex. 1.</a:t>
            </a:r>
            <a:endParaRPr lang="en-US" altLang="en-US" sz="2400" dirty="0"/>
          </a:p>
          <a:p>
            <a:pPr eaLnBrk="1" hangingPunct="1"/>
            <a:endParaRPr lang="en-US" altLang="en-US" dirty="0"/>
          </a:p>
        </p:txBody>
      </p:sp>
      <p:sp>
        <p:nvSpPr>
          <p:cNvPr id="19457" name="Title 1"/>
          <p:cNvSpPr>
            <a:spLocks noGrp="1"/>
          </p:cNvSpPr>
          <p:nvPr>
            <p:ph type="title"/>
          </p:nvPr>
        </p:nvSpPr>
        <p:spPr/>
        <p:txBody>
          <a:bodyPr/>
          <a:lstStyle/>
          <a:p>
            <a:r>
              <a:rPr lang="en-US" altLang="en-US" sz="2000" b="1" dirty="0"/>
              <a:t>Section 707(a)(2)(A</a:t>
            </a:r>
            <a:r>
              <a:rPr lang="en-US" altLang="en-US" dirty="0"/>
              <a:t>): Disguised Capital Expenditures</a:t>
            </a:r>
            <a:endParaRPr lang="en-US" altLang="en-US" sz="2000" b="1" dirty="0"/>
          </a:p>
        </p:txBody>
      </p:sp>
      <p:sp>
        <p:nvSpPr>
          <p:cNvPr id="2" name="Footer Placeholder 1">
            <a:extLst>
              <a:ext uri="{FF2B5EF4-FFF2-40B4-BE49-F238E27FC236}">
                <a16:creationId xmlns:a16="http://schemas.microsoft.com/office/drawing/2014/main" id="{2F3C30C4-0A3D-DD42-ABE3-463106942D90}"/>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CBEE37C-6277-EC47-99F9-6972B2AB6E9F}"/>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normAutofit lnSpcReduction="10000"/>
          </a:bodyPr>
          <a:lstStyle/>
          <a:p>
            <a:pPr eaLnBrk="1" hangingPunct="1"/>
            <a:r>
              <a:rPr lang="en-US" altLang="en-US" dirty="0"/>
              <a:t>Factors to determine if P acting in a partner capacity:</a:t>
            </a:r>
          </a:p>
          <a:p>
            <a:pPr lvl="1" eaLnBrk="1" hangingPunct="1"/>
            <a:r>
              <a:rPr lang="en-US" altLang="en-US" b="1" dirty="0"/>
              <a:t>Significant Entrepreneurial Risk**</a:t>
            </a:r>
          </a:p>
          <a:p>
            <a:pPr lvl="2" eaLnBrk="1" hangingPunct="1"/>
            <a:r>
              <a:rPr lang="en-US" altLang="en-US" dirty="0"/>
              <a:t>Capped allocations of </a:t>
            </a:r>
            <a:r>
              <a:rPr lang="en-US" altLang="en-US" dirty="0" err="1"/>
              <a:t>PSH</a:t>
            </a:r>
            <a:r>
              <a:rPr lang="en-US" altLang="en-US" dirty="0"/>
              <a:t> income</a:t>
            </a:r>
          </a:p>
          <a:p>
            <a:pPr lvl="2" eaLnBrk="1" hangingPunct="1"/>
            <a:r>
              <a:rPr lang="en-US" altLang="en-US" dirty="0"/>
              <a:t>Allocation for 1 or more years if reasonably certain</a:t>
            </a:r>
          </a:p>
          <a:p>
            <a:pPr lvl="2" eaLnBrk="1" hangingPunct="1"/>
            <a:r>
              <a:rPr lang="en-US" altLang="en-US" dirty="0"/>
              <a:t>Allocation of </a:t>
            </a:r>
            <a:r>
              <a:rPr lang="en-US" altLang="en-US" i="1" dirty="0"/>
              <a:t>gross income</a:t>
            </a:r>
          </a:p>
          <a:p>
            <a:pPr lvl="2" eaLnBrk="1" hangingPunct="1"/>
            <a:r>
              <a:rPr lang="en-US" altLang="en-US" dirty="0"/>
              <a:t>Allocation fixed in amount or designed to assure that Net Profits likely to be available (e.g., NI from a specific transaction)</a:t>
            </a:r>
          </a:p>
          <a:p>
            <a:pPr lvl="2"/>
            <a:r>
              <a:rPr lang="en-US" dirty="0"/>
              <a:t>Arrangement in which a service provider waives its right to receive payment for the future performance of services in a manner that is non-binding or fails to timely notify the partnership and its partners of the waiver and its terms.</a:t>
            </a:r>
            <a:endParaRPr lang="en-US" altLang="en-US" dirty="0"/>
          </a:p>
          <a:p>
            <a:pPr lvl="1" eaLnBrk="1" hangingPunct="1"/>
            <a:r>
              <a:rPr lang="en-US" altLang="en-US" dirty="0"/>
              <a:t>Transitory P Status</a:t>
            </a:r>
          </a:p>
          <a:p>
            <a:pPr lvl="1" eaLnBrk="1" hangingPunct="1"/>
            <a:r>
              <a:rPr lang="en-US" altLang="en-US" dirty="0"/>
              <a:t>Timing of the Allocation/Distribution (similar to non-P service provider)</a:t>
            </a:r>
          </a:p>
          <a:p>
            <a:pPr lvl="1" eaLnBrk="1" hangingPunct="1"/>
            <a:r>
              <a:rPr lang="en-US" altLang="en-US" dirty="0"/>
              <a:t>Tax Motivation to become P</a:t>
            </a:r>
          </a:p>
          <a:p>
            <a:pPr lvl="1" eaLnBrk="1" hangingPunct="1"/>
            <a:r>
              <a:rPr lang="en-US" altLang="en-US" dirty="0"/>
              <a:t>Relative Size of the Payment compared to P’s interest in </a:t>
            </a:r>
            <a:r>
              <a:rPr lang="en-US" altLang="en-US" dirty="0" err="1"/>
              <a:t>PSH</a:t>
            </a:r>
            <a:r>
              <a:rPr lang="en-US" altLang="en-US" dirty="0"/>
              <a:t> profits</a:t>
            </a:r>
          </a:p>
          <a:p>
            <a:pPr lvl="1"/>
            <a:r>
              <a:rPr lang="en-US" altLang="en-US" dirty="0"/>
              <a:t>**Different allocations for different services received.  Prop. Reg. </a:t>
            </a:r>
            <a:r>
              <a:rPr lang="en-US" dirty="0"/>
              <a:t>§</a:t>
            </a:r>
            <a:r>
              <a:rPr lang="en-US" altLang="en-US" dirty="0"/>
              <a:t>1.707-2</a:t>
            </a:r>
            <a:r>
              <a:rPr lang="de-DE" altLang="en-US" dirty="0"/>
              <a:t>(c)(1)-(6).</a:t>
            </a:r>
            <a:endParaRPr lang="en-US" altLang="en-US" sz="1800" dirty="0"/>
          </a:p>
        </p:txBody>
      </p:sp>
      <p:sp>
        <p:nvSpPr>
          <p:cNvPr id="21505" name="Title 1"/>
          <p:cNvSpPr>
            <a:spLocks noGrp="1"/>
          </p:cNvSpPr>
          <p:nvPr>
            <p:ph type="title"/>
          </p:nvPr>
        </p:nvSpPr>
        <p:spPr/>
        <p:txBody>
          <a:bodyPr/>
          <a:lstStyle/>
          <a:p>
            <a:pPr eaLnBrk="1" hangingPunct="1"/>
            <a:r>
              <a:rPr lang="en-US" altLang="en-US" sz="2000" b="1" dirty="0"/>
              <a:t>Section 707(a)(2)(A): Proposed Regulations on Disguised Payments for Services</a:t>
            </a:r>
            <a:endParaRPr lang="en-US" altLang="en-US" sz="2000" dirty="0"/>
          </a:p>
        </p:txBody>
      </p:sp>
      <p:sp>
        <p:nvSpPr>
          <p:cNvPr id="2" name="Footer Placeholder 1">
            <a:extLst>
              <a:ext uri="{FF2B5EF4-FFF2-40B4-BE49-F238E27FC236}">
                <a16:creationId xmlns:a16="http://schemas.microsoft.com/office/drawing/2014/main" id="{D61A708D-77D2-5346-B7C4-85925B118F34}"/>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EC14171-260C-5141-A067-4261F0155B9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5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5050B-BE32-E24B-AA82-C8552A7530C0}"/>
              </a:ext>
            </a:extLst>
          </p:cNvPr>
          <p:cNvSpPr>
            <a:spLocks noGrp="1"/>
          </p:cNvSpPr>
          <p:nvPr>
            <p:ph idx="1"/>
          </p:nvPr>
        </p:nvSpPr>
        <p:spPr/>
        <p:txBody>
          <a:bodyPr/>
          <a:lstStyle/>
          <a:p>
            <a:r>
              <a:rPr lang="en-US" altLang="en-US" dirty="0"/>
              <a:t>A </a:t>
            </a:r>
            <a:r>
              <a:rPr lang="en-US" altLang="en-US" dirty="0" err="1"/>
              <a:t>PSH</a:t>
            </a:r>
            <a:r>
              <a:rPr lang="en-US" altLang="en-US" dirty="0"/>
              <a:t> hires A, a general contractor, to renovate the </a:t>
            </a:r>
            <a:r>
              <a:rPr lang="en-US" altLang="en-US" dirty="0" err="1"/>
              <a:t>PSH’</a:t>
            </a:r>
            <a:r>
              <a:rPr lang="en-US" altLang="ja-JP" dirty="0" err="1"/>
              <a:t>s</a:t>
            </a:r>
            <a:r>
              <a:rPr lang="en-US" altLang="ja-JP" dirty="0"/>
              <a:t> office.  Instead of hiring A directly, the </a:t>
            </a:r>
            <a:r>
              <a:rPr lang="en-US" altLang="ja-JP" dirty="0" err="1"/>
              <a:t>PSH</a:t>
            </a:r>
            <a:r>
              <a:rPr lang="en-US" altLang="ja-JP" dirty="0"/>
              <a:t> makes A a P in exchange for a contribution of cash.  The </a:t>
            </a:r>
            <a:r>
              <a:rPr lang="en-US" altLang="ja-JP" dirty="0" err="1"/>
              <a:t>PSH</a:t>
            </a:r>
            <a:r>
              <a:rPr lang="en-US" altLang="ja-JP" dirty="0"/>
              <a:t> specially allocates 50k of gross income/</a:t>
            </a:r>
            <a:r>
              <a:rPr lang="en-US" altLang="ja-JP" dirty="0" err="1"/>
              <a:t>yr</a:t>
            </a:r>
            <a:r>
              <a:rPr lang="en-US" altLang="ja-JP" dirty="0"/>
              <a:t> for 2 years to A—A’s fee would normally be 100k—and buys out A’s </a:t>
            </a:r>
            <a:r>
              <a:rPr lang="en-US" altLang="ja-JP" dirty="0" err="1"/>
              <a:t>PSH</a:t>
            </a:r>
            <a:r>
              <a:rPr lang="en-US" altLang="ja-JP" dirty="0"/>
              <a:t> interest at the beginning of Y3. </a:t>
            </a:r>
            <a:r>
              <a:rPr lang="en-US" dirty="0"/>
              <a:t>Ex. 1</a:t>
            </a:r>
          </a:p>
          <a:p>
            <a:r>
              <a:rPr lang="en-US" dirty="0"/>
              <a:t>A, a stock broker, agrees to effect trades for PSH ABC without the normal commissions. A contributes 51% of PSH capital in X for a 51% PSH interest. A also receives a special allocation of gross income computed in a manner approximating its foregone commissions. The special allocation to A is computed by means of a formula similar to a normal brokerage fee and varies with the value and amount of services rendered rather than with the income of the PSH. It is reasonably expected that the PSH will have sufficient gross income to make this allocation. Ex. 2.</a:t>
            </a:r>
          </a:p>
        </p:txBody>
      </p:sp>
      <p:sp>
        <p:nvSpPr>
          <p:cNvPr id="3" name="Title 2">
            <a:extLst>
              <a:ext uri="{FF2B5EF4-FFF2-40B4-BE49-F238E27FC236}">
                <a16:creationId xmlns:a16="http://schemas.microsoft.com/office/drawing/2014/main" id="{6F407D23-8712-614E-B3A0-B6E6B6B44BC8}"/>
              </a:ext>
            </a:extLst>
          </p:cNvPr>
          <p:cNvSpPr>
            <a:spLocks noGrp="1"/>
          </p:cNvSpPr>
          <p:nvPr>
            <p:ph type="title"/>
          </p:nvPr>
        </p:nvSpPr>
        <p:spPr/>
        <p:txBody>
          <a:bodyPr/>
          <a:lstStyle/>
          <a:p>
            <a:r>
              <a:rPr lang="en-US" altLang="en-US" dirty="0"/>
              <a:t>Section 707(a)(2)(A): Prop. Reg. </a:t>
            </a:r>
            <a:r>
              <a:rPr lang="en-US" sz="2000" dirty="0"/>
              <a:t>§</a:t>
            </a:r>
            <a:r>
              <a:rPr lang="en-US" altLang="en-US" dirty="0"/>
              <a:t>1.707-2(d)</a:t>
            </a:r>
            <a:endParaRPr lang="en-US" dirty="0"/>
          </a:p>
        </p:txBody>
      </p:sp>
      <p:sp>
        <p:nvSpPr>
          <p:cNvPr id="4" name="Slide Number Placeholder 3">
            <a:extLst>
              <a:ext uri="{FF2B5EF4-FFF2-40B4-BE49-F238E27FC236}">
                <a16:creationId xmlns:a16="http://schemas.microsoft.com/office/drawing/2014/main" id="{13343026-BE58-AE43-8AE2-9386E042D30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83FB5FD5-3BB2-CB49-B274-E72B878EDA34}"/>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3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2C25C0-4790-42C4-82BF-4E200DA72298}">
  <ds:schemaRefs>
    <ds:schemaRef ds:uri="http://schemas.microsoft.com/office/2006/documentManagement/types"/>
    <ds:schemaRef ds:uri="http://purl.org/dc/terms/"/>
    <ds:schemaRef ds:uri="http://purl.org/dc/elements/1.1/"/>
    <ds:schemaRef ds:uri="dee7606c-638d-4687-a004-8de278f93ba2"/>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f450584a-cb59-46a6-8009-931c1e5e40a6"/>
    <ds:schemaRef ds:uri="http://purl.org/dc/dcmitype/"/>
  </ds:schemaRefs>
</ds:datastoreItem>
</file>

<file path=customXml/itemProps2.xml><?xml version="1.0" encoding="utf-8"?>
<ds:datastoreItem xmlns:ds="http://schemas.openxmlformats.org/officeDocument/2006/customXml" ds:itemID="{B7E9DAC1-A5EF-43CC-B8C1-52CE094258A4}">
  <ds:schemaRefs>
    <ds:schemaRef ds:uri="http://schemas.microsoft.com/sharepoint/v3/contenttype/forms"/>
  </ds:schemaRefs>
</ds:datastoreItem>
</file>

<file path=customXml/itemProps3.xml><?xml version="1.0" encoding="utf-8"?>
<ds:datastoreItem xmlns:ds="http://schemas.openxmlformats.org/officeDocument/2006/customXml" ds:itemID="{B719BE06-208E-42F9-9E7B-52DF27AA54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23245</TotalTime>
  <Words>4716</Words>
  <Application>Microsoft Macintosh PowerPoint</Application>
  <PresentationFormat>On-screen Show (4:3)</PresentationFormat>
  <Paragraphs>387</Paragraphs>
  <Slides>37</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NSimSun</vt:lpstr>
      <vt:lpstr>Arial</vt:lpstr>
      <vt:lpstr>Calibri</vt:lpstr>
      <vt:lpstr>Courier New</vt:lpstr>
      <vt:lpstr>Times New Roman</vt:lpstr>
      <vt:lpstr>Wingdings</vt:lpstr>
      <vt:lpstr>Wingdings 2</vt:lpstr>
      <vt:lpstr>CG Body - Standard</vt:lpstr>
      <vt:lpstr>Worksheet</vt:lpstr>
      <vt:lpstr>PowerPoint Presentation</vt:lpstr>
      <vt:lpstr>Partner-PSH Transactions</vt:lpstr>
      <vt:lpstr>Summary of Partner-PSH Transactions</vt:lpstr>
      <vt:lpstr>Acting in Capacity as a Partner</vt:lpstr>
      <vt:lpstr>Guaranteed Payments: Reg. §1.707-1(c), Exs. (1)-(3)</vt:lpstr>
      <vt:lpstr>Section 707(a)(2)(A)</vt:lpstr>
      <vt:lpstr>Section 707(a)(2)(A): Disguised Capital Expenditures</vt:lpstr>
      <vt:lpstr>Section 707(a)(2)(A): Proposed Regulations on Disguised Payments for Services</vt:lpstr>
      <vt:lpstr>Section 707(a)(2)(A): Prop. Reg. §1.707-2(d)</vt:lpstr>
      <vt:lpstr>PSH Interest Received For Services</vt:lpstr>
      <vt:lpstr>Capital and Profits Interests</vt:lpstr>
      <vt:lpstr>Capital Interest Received For Services</vt:lpstr>
      <vt:lpstr>Diamond v. CIR (1971)</vt:lpstr>
      <vt:lpstr>Campbell v. CIR (1990)</vt:lpstr>
      <vt:lpstr>McDougal v. CIR</vt:lpstr>
      <vt:lpstr>Rev. Proc. 93-27</vt:lpstr>
      <vt:lpstr>Rev. Proc. 2001-43</vt:lpstr>
      <vt:lpstr>Proposed Regulations (5/24/05) </vt:lpstr>
      <vt:lpstr>Proposed Regulations (5/24/05) </vt:lpstr>
      <vt:lpstr>Proposed Regulations (Example)</vt:lpstr>
      <vt:lpstr>Funds</vt:lpstr>
      <vt:lpstr>Funds and Fee Waivers</vt:lpstr>
      <vt:lpstr>Funds: Carried Interest</vt:lpstr>
      <vt:lpstr>Carried Interest: Section 1061</vt:lpstr>
      <vt:lpstr>Funds: Fee Waivers</vt:lpstr>
      <vt:lpstr>Fee Waivers: Prop. Reg. §1.707-2, Ex. 3</vt:lpstr>
      <vt:lpstr>Fee Waivers: Prop. Reg. §1.707-2, Ex. 5</vt:lpstr>
      <vt:lpstr>Modification of Rev. Proc. 93-27</vt:lpstr>
      <vt:lpstr>Rev. Proc. 93-27</vt:lpstr>
      <vt:lpstr>ES NPA Holding LLC v. CIR (T.C. Mem. 2023-55)</vt:lpstr>
      <vt:lpstr>ES NPA Holding LLC v. CIR (T.C. Mem. 2023-55)</vt:lpstr>
      <vt:lpstr>ES NPA Holding LLC v. CIR (T.C. Mem. 2023-55)</vt:lpstr>
      <vt:lpstr>ES NPA Holding LLC v. CIR (T.C. Mem. 2023-55)</vt:lpstr>
      <vt:lpstr>Employer/Employee Employment Taxes</vt:lpstr>
      <vt:lpstr>P’s Distributive Share of PSH Income and SE Taxes</vt:lpstr>
      <vt:lpstr>Limited Partner Exception: Lots of disputes</vt:lpstr>
      <vt:lpstr>Limits on Benefits for Self-Employed</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Jeffrey Colon</dc:creator>
  <cp:lastModifiedBy>Colon, Jeffrey M.</cp:lastModifiedBy>
  <cp:revision>149</cp:revision>
  <dcterms:created xsi:type="dcterms:W3CDTF">2010-10-25T10:35:43Z</dcterms:created>
  <dcterms:modified xsi:type="dcterms:W3CDTF">2025-03-25T11:56:31Z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