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66" r:id="rId2"/>
    <p:sldId id="268" r:id="rId3"/>
    <p:sldId id="267" r:id="rId4"/>
    <p:sldId id="269" r:id="rId5"/>
    <p:sldId id="27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E4F94F-D679-8441-8008-E85541701A20}" v="5" dt="2023-10-29T13:36:35.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73"/>
    <p:restoredTop sz="96327"/>
  </p:normalViewPr>
  <p:slideViewPr>
    <p:cSldViewPr snapToGrid="0">
      <p:cViewPr>
        <p:scale>
          <a:sx n="87" d="100"/>
          <a:sy n="87" d="100"/>
        </p:scale>
        <p:origin x="264"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5"/>
            <a:ext cx="3860800" cy="288925"/>
          </a:xfrm>
        </p:spPr>
        <p:txBody>
          <a:bodyPr/>
          <a:lstStyle>
            <a:lvl1pPr>
              <a:defRPr sz="1000" smtClean="0"/>
            </a:lvl1pPr>
          </a:lstStyle>
          <a:p>
            <a:pPr>
              <a:defRPr/>
            </a:pPr>
            <a:r>
              <a:rPr lang="en-US" dirty="0"/>
              <a:t>ES NPA</a:t>
            </a:r>
          </a:p>
        </p:txBody>
      </p:sp>
    </p:spTree>
    <p:extLst>
      <p:ext uri="{BB962C8B-B14F-4D97-AF65-F5344CB8AC3E}">
        <p14:creationId xmlns:p14="http://schemas.microsoft.com/office/powerpoint/2010/main" val="21237946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775213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2986389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1701829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 and Employment Taxes</a:t>
            </a:r>
            <a:endParaRPr lang="en-US" dirty="0"/>
          </a:p>
        </p:txBody>
      </p:sp>
    </p:spTree>
    <p:extLst>
      <p:ext uri="{BB962C8B-B14F-4D97-AF65-F5344CB8AC3E}">
        <p14:creationId xmlns:p14="http://schemas.microsoft.com/office/powerpoint/2010/main" val="4205829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2163368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2512455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2208904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998821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30480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9004300" y="3632203"/>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611719"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4572000" y="3651253"/>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814919" y="3460753"/>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907628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127225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7"/>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ES NPA</a:t>
            </a:r>
          </a:p>
        </p:txBody>
      </p:sp>
      <p:sp>
        <p:nvSpPr>
          <p:cNvPr id="8" name="Rectangle 7"/>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73103602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435487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3337276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5"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3403601" y="1911353"/>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6197602"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9027586" y="1911353"/>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30975178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7161406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3866628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41806514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30706162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32310058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6448411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334839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a:t>ES NPA</a:t>
            </a:r>
          </a:p>
        </p:txBody>
      </p:sp>
      <p:sp>
        <p:nvSpPr>
          <p:cNvPr id="2" name="TextBox 1"/>
          <p:cNvSpPr txBox="1"/>
          <p:nvPr userDrawn="1"/>
        </p:nvSpPr>
        <p:spPr>
          <a:xfrm>
            <a:off x="2748041"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626293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1741489"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3758673"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577797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9027142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34201118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15032068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3815278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20" y="1981203"/>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609602" y="1982791"/>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7579786" y="1981203"/>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22811519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9"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13268665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8" y="1497016"/>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19480736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6"/>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5" y="3486682"/>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7"/>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8740419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5" y="1782765"/>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950385" y="5300666"/>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950385" y="4129091"/>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950385"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15206344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6"/>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91"/>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39714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7981207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6"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880785"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4"/>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624419"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26291744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3"/>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590552"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6" y="1566866"/>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6"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5" y="1468440"/>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2061635"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27926846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6"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14536976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3622417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429041032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17807930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41436241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7559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8"/>
            <a:ext cx="42672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38290363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2864522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2"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2"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350462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36050113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10059942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21869340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19681433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2583806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27774795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 and Employment Taxes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636276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Partners and Employment Taxes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4448145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452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Partners and Employment Taxes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267195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Partners and Employment Taxes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595941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7F855-DD4F-245F-CA08-A1DD37DBC0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892E2A-20EC-2106-F679-1675318CD6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41BE6F-53CD-6909-D38D-25D5EBC6039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9E0BAEB-9011-B1F7-A067-737E853B23F7}"/>
              </a:ext>
            </a:extLst>
          </p:cNvPr>
          <p:cNvSpPr>
            <a:spLocks noGrp="1"/>
          </p:cNvSpPr>
          <p:nvPr>
            <p:ph type="ftr" sz="quarter" idx="11"/>
          </p:nvPr>
        </p:nvSpPr>
        <p:spPr/>
        <p:txBody>
          <a:bodyPr/>
          <a:lstStyle/>
          <a:p>
            <a:r>
              <a:rPr lang="en-US"/>
              <a:t>Partners and Employment Taxes</a:t>
            </a:r>
          </a:p>
        </p:txBody>
      </p:sp>
      <p:sp>
        <p:nvSpPr>
          <p:cNvPr id="6" name="Slide Number Placeholder 5">
            <a:extLst>
              <a:ext uri="{FF2B5EF4-FFF2-40B4-BE49-F238E27FC236}">
                <a16:creationId xmlns:a16="http://schemas.microsoft.com/office/drawing/2014/main" id="{A9596546-5811-BA3B-2197-F52E08441459}"/>
              </a:ext>
            </a:extLst>
          </p:cNvPr>
          <p:cNvSpPr>
            <a:spLocks noGrp="1"/>
          </p:cNvSpPr>
          <p:nvPr>
            <p:ph type="sldNum" sz="quarter" idx="12"/>
          </p:nvPr>
        </p:nvSpPr>
        <p:spPr/>
        <p:txBody>
          <a:bodyPr/>
          <a:lstStyle/>
          <a:p>
            <a:fld id="{B22302C8-D40B-5D48-8496-131B435233BA}" type="slidenum">
              <a:rPr lang="en-US" smtClean="0"/>
              <a:t>‹#›</a:t>
            </a:fld>
            <a:endParaRPr lang="en-US"/>
          </a:p>
        </p:txBody>
      </p:sp>
    </p:spTree>
    <p:extLst>
      <p:ext uri="{BB962C8B-B14F-4D97-AF65-F5344CB8AC3E}">
        <p14:creationId xmlns:p14="http://schemas.microsoft.com/office/powerpoint/2010/main" val="91436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1681446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1_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7"/>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a:t>Partners and Employment Taxes</a:t>
            </a:r>
            <a:endParaRPr lang="en-US" dirty="0"/>
          </a:p>
        </p:txBody>
      </p:sp>
      <p:sp>
        <p:nvSpPr>
          <p:cNvPr id="8" name="Rectangle 7"/>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26672379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 and Employment Taxes</a:t>
            </a:r>
          </a:p>
        </p:txBody>
      </p:sp>
      <p:sp>
        <p:nvSpPr>
          <p:cNvPr id="15" name="Rectangle 14"/>
          <p:cNvSpPr/>
          <p:nvPr userDrawn="1"/>
        </p:nvSpPr>
        <p:spPr>
          <a:xfrm>
            <a:off x="512064" y="407061"/>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64123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 and Employment Taxes</a:t>
            </a:r>
          </a:p>
        </p:txBody>
      </p:sp>
    </p:spTree>
    <p:extLst>
      <p:ext uri="{BB962C8B-B14F-4D97-AF65-F5344CB8AC3E}">
        <p14:creationId xmlns:p14="http://schemas.microsoft.com/office/powerpoint/2010/main" val="4073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 and Employment Taxes</a:t>
            </a:r>
          </a:p>
        </p:txBody>
      </p:sp>
    </p:spTree>
    <p:extLst>
      <p:ext uri="{BB962C8B-B14F-4D97-AF65-F5344CB8AC3E}">
        <p14:creationId xmlns:p14="http://schemas.microsoft.com/office/powerpoint/2010/main" val="18141276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11480800" y="6436636"/>
            <a:ext cx="6096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9"/>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ES NPA</a:t>
            </a:r>
          </a:p>
        </p:txBody>
      </p:sp>
      <p:sp>
        <p:nvSpPr>
          <p:cNvPr id="9" name="Footer Placeholder 3"/>
          <p:cNvSpPr txBox="1">
            <a:spLocks/>
          </p:cNvSpPr>
          <p:nvPr userDrawn="1"/>
        </p:nvSpPr>
        <p:spPr>
          <a:xfrm>
            <a:off x="96545" y="6423030"/>
            <a:ext cx="3149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 ES NPA</a:t>
            </a:r>
          </a:p>
        </p:txBody>
      </p:sp>
    </p:spTree>
    <p:extLst>
      <p:ext uri="{BB962C8B-B14F-4D97-AF65-F5344CB8AC3E}">
        <p14:creationId xmlns:p14="http://schemas.microsoft.com/office/powerpoint/2010/main" val="37246770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660" r:id="rId60"/>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29048-5D8D-BC45-9E0C-1167EF193C33}"/>
              </a:ext>
            </a:extLst>
          </p:cNvPr>
          <p:cNvSpPr>
            <a:spLocks noGrp="1"/>
          </p:cNvSpPr>
          <p:nvPr>
            <p:ph idx="1"/>
          </p:nvPr>
        </p:nvSpPr>
        <p:spPr/>
        <p:txBody>
          <a:bodyPr/>
          <a:lstStyle/>
          <a:p>
            <a:pPr marL="0" indent="0">
              <a:buNone/>
            </a:pPr>
            <a:endParaRPr lang="en-US" dirty="0"/>
          </a:p>
          <a:p>
            <a:pPr marL="171450" lvl="1" indent="0">
              <a:buNone/>
            </a:pPr>
            <a:r>
              <a:rPr lang="en-US" sz="2800" dirty="0"/>
              <a:t>Sec. 4.01</a:t>
            </a:r>
            <a:r>
              <a:rPr lang="en-US" sz="2800" i="1" dirty="0"/>
              <a:t> Other than as provided below, if a person receives a profits interest for the provision of services </a:t>
            </a:r>
            <a:r>
              <a:rPr lang="en-US" sz="2800" b="1" i="1" dirty="0"/>
              <a:t>to or for the benefit of </a:t>
            </a:r>
            <a:r>
              <a:rPr lang="en-US" sz="2800" b="1" i="1" u="sng" dirty="0">
                <a:solidFill>
                  <a:schemeClr val="accent1">
                    <a:lumMod val="75000"/>
                  </a:schemeClr>
                </a:solidFill>
              </a:rPr>
              <a:t>a</a:t>
            </a:r>
            <a:r>
              <a:rPr lang="en-US" sz="2800" b="1" i="1" dirty="0">
                <a:solidFill>
                  <a:schemeClr val="accent1">
                    <a:lumMod val="75000"/>
                  </a:schemeClr>
                </a:solidFill>
              </a:rPr>
              <a:t> partnership </a:t>
            </a:r>
            <a:r>
              <a:rPr lang="en-US" sz="2800" i="1" dirty="0"/>
              <a:t>in a partner capacity or in anticipation of being a partner, the Internal Revenue Service will not treat the receipt of such an interest as a taxable event for the partner or the partnership.</a:t>
            </a:r>
            <a:endParaRPr lang="en-US" sz="2800" dirty="0"/>
          </a:p>
        </p:txBody>
      </p:sp>
      <p:sp>
        <p:nvSpPr>
          <p:cNvPr id="3" name="Title 2">
            <a:extLst>
              <a:ext uri="{FF2B5EF4-FFF2-40B4-BE49-F238E27FC236}">
                <a16:creationId xmlns:a16="http://schemas.microsoft.com/office/drawing/2014/main" id="{F21910CE-6427-60A5-E8AA-03141FADD888}"/>
              </a:ext>
            </a:extLst>
          </p:cNvPr>
          <p:cNvSpPr>
            <a:spLocks noGrp="1"/>
          </p:cNvSpPr>
          <p:nvPr>
            <p:ph type="title"/>
          </p:nvPr>
        </p:nvSpPr>
        <p:spPr/>
        <p:txBody>
          <a:bodyPr/>
          <a:lstStyle/>
          <a:p>
            <a:r>
              <a:rPr lang="en-US" dirty="0"/>
              <a:t>Rev. Proc. 93-27</a:t>
            </a:r>
          </a:p>
        </p:txBody>
      </p:sp>
      <p:sp>
        <p:nvSpPr>
          <p:cNvPr id="4" name="Slide Number Placeholder 3">
            <a:extLst>
              <a:ext uri="{FF2B5EF4-FFF2-40B4-BE49-F238E27FC236}">
                <a16:creationId xmlns:a16="http://schemas.microsoft.com/office/drawing/2014/main" id="{C884252D-7169-F1D9-FEE6-A87D20EA5BF0}"/>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150B1F06-8C37-9D86-35A5-BD2DA79FFAF5}"/>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389074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507999" y="683454"/>
            <a:ext cx="8353613" cy="5491091"/>
          </a:xfrm>
          <a:ln>
            <a:solidFill>
              <a:schemeClr val="accent1"/>
            </a:solidFill>
          </a:ln>
        </p:spPr>
        <p:txBody>
          <a:bodyPr>
            <a:normAutofit fontScale="92500" lnSpcReduction="10000"/>
          </a:bodyPr>
          <a:lstStyle/>
          <a:p>
            <a:r>
              <a:rPr lang="en-US" sz="2400" dirty="0"/>
              <a:t>Landy owned consumer loan businesses through various wholly owned entities:</a:t>
            </a:r>
          </a:p>
          <a:p>
            <a:pPr lvl="1"/>
            <a:r>
              <a:rPr lang="en-US" sz="2400" dirty="0"/>
              <a:t> NPA, Inc., Community Credit Services, Inc., National Opportunities Unlimited, Inc., and American Consumer Credit, LLC</a:t>
            </a:r>
          </a:p>
          <a:p>
            <a:r>
              <a:rPr lang="en-US" sz="2400" dirty="0"/>
              <a:t>On 9/27/11 NPA, Inc. formed two LLCs: IDS and NPA, LLC. </a:t>
            </a:r>
          </a:p>
          <a:p>
            <a:pPr lvl="1"/>
            <a:r>
              <a:rPr lang="en-US" sz="2400" dirty="0"/>
              <a:t>IDS had two classes of membership units: B and C</a:t>
            </a:r>
          </a:p>
          <a:p>
            <a:pPr lvl="1"/>
            <a:r>
              <a:rPr lang="en-US" sz="2400" dirty="0"/>
              <a:t>NPA, LLC had three classes of units: A, B, and C</a:t>
            </a:r>
          </a:p>
          <a:p>
            <a:pPr lvl="1"/>
            <a:r>
              <a:rPr lang="en-US" sz="2400" dirty="0"/>
              <a:t>IDS LLC agreement: class B and class C units in IDS track the class B and class C units in NPA, LLC--owner of IDS class B (class C) units was entitled to 100% of the payments received by IDS because of its ownership of NPA, LLC class B (class C) units</a:t>
            </a:r>
          </a:p>
          <a:p>
            <a:r>
              <a:rPr lang="en-US" sz="2400" dirty="0"/>
              <a:t>On 10/13/11, NPA, Inc. contributed substantially all of its business assets to NPA, LLC in exchange for all three classes of units (classes A, B, and C) in NPA, LLC. NPA, Inc. then contributed all three classes of units (classes A, B, and C) in NPA, LLC to IDS as a capital contribution to IDS. </a:t>
            </a:r>
          </a:p>
          <a:p>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pic>
        <p:nvPicPr>
          <p:cNvPr id="7" name="Picture 6" descr="A diagram of a company&#10;&#10;Description automatically generated">
            <a:extLst>
              <a:ext uri="{FF2B5EF4-FFF2-40B4-BE49-F238E27FC236}">
                <a16:creationId xmlns:a16="http://schemas.microsoft.com/office/drawing/2014/main" id="{E8136A40-85FD-4F2A-258F-A536A2030BE9}"/>
              </a:ext>
            </a:extLst>
          </p:cNvPr>
          <p:cNvPicPr>
            <a:picLocks noChangeAspect="1"/>
          </p:cNvPicPr>
          <p:nvPr/>
        </p:nvPicPr>
        <p:blipFill>
          <a:blip r:embed="rId2"/>
          <a:stretch>
            <a:fillRect/>
          </a:stretch>
        </p:blipFill>
        <p:spPr>
          <a:xfrm>
            <a:off x="9017001" y="1030861"/>
            <a:ext cx="2667000" cy="4121710"/>
          </a:xfrm>
          <a:prstGeom prst="rect">
            <a:avLst/>
          </a:prstGeom>
        </p:spPr>
      </p:pic>
    </p:spTree>
    <p:extLst>
      <p:ext uri="{BB962C8B-B14F-4D97-AF65-F5344CB8AC3E}">
        <p14:creationId xmlns:p14="http://schemas.microsoft.com/office/powerpoint/2010/main" val="188595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507999" y="638630"/>
            <a:ext cx="11281664" cy="5687594"/>
          </a:xfrm>
        </p:spPr>
        <p:txBody>
          <a:bodyPr>
            <a:normAutofit lnSpcReduction="10000"/>
          </a:bodyPr>
          <a:lstStyle/>
          <a:p>
            <a:r>
              <a:rPr lang="en-US" sz="2400" dirty="0">
                <a:solidFill>
                  <a:srgbClr val="000000"/>
                </a:solidFill>
                <a:effectLst/>
                <a:latin typeface="+mn-lt"/>
              </a:rPr>
              <a:t>October 14, 2011, </a:t>
            </a:r>
            <a:r>
              <a:rPr lang="en-US" sz="2400" b="1" dirty="0">
                <a:solidFill>
                  <a:srgbClr val="000000"/>
                </a:solidFill>
                <a:effectLst/>
                <a:latin typeface="+mn-lt"/>
              </a:rPr>
              <a:t>NPA, LLC </a:t>
            </a:r>
            <a:r>
              <a:rPr lang="en-US" sz="2400" dirty="0">
                <a:solidFill>
                  <a:srgbClr val="000000"/>
                </a:solidFill>
                <a:effectLst/>
                <a:latin typeface="+mn-lt"/>
              </a:rPr>
              <a:t>entered into revenue-sharing agreements with the consumer loan businesses, CCS, NOU, and ACC. </a:t>
            </a:r>
          </a:p>
          <a:p>
            <a:r>
              <a:rPr lang="en-US" sz="2400" dirty="0">
                <a:solidFill>
                  <a:srgbClr val="000000"/>
                </a:solidFill>
                <a:effectLst/>
                <a:latin typeface="+mn-lt"/>
              </a:rPr>
              <a:t>NPA Investors, LP (</a:t>
            </a:r>
            <a:r>
              <a:rPr lang="en-US" sz="2400" b="1" dirty="0">
                <a:solidFill>
                  <a:srgbClr val="000000"/>
                </a:solidFill>
                <a:effectLst/>
                <a:latin typeface="+mn-lt"/>
              </a:rPr>
              <a:t>NPA Investors</a:t>
            </a:r>
            <a:r>
              <a:rPr lang="en-US" sz="2400" dirty="0">
                <a:solidFill>
                  <a:srgbClr val="000000"/>
                </a:solidFill>
                <a:effectLst/>
                <a:latin typeface="+mn-lt"/>
              </a:rPr>
              <a:t>) purchased all </a:t>
            </a:r>
            <a:r>
              <a:rPr lang="en-US" sz="2400" b="1" dirty="0">
                <a:solidFill>
                  <a:srgbClr val="000000"/>
                </a:solidFill>
                <a:effectLst/>
                <a:latin typeface="+mn-lt"/>
              </a:rPr>
              <a:t>of NPA, LLC’s class A </a:t>
            </a:r>
            <a:r>
              <a:rPr lang="en-US" sz="2400" dirty="0">
                <a:solidFill>
                  <a:srgbClr val="000000"/>
                </a:solidFill>
                <a:effectLst/>
                <a:latin typeface="+mn-lt"/>
              </a:rPr>
              <a:t>units from IDS for $14,502,436. </a:t>
            </a:r>
          </a:p>
          <a:p>
            <a:r>
              <a:rPr lang="en-US" sz="2400" b="1" dirty="0">
                <a:solidFill>
                  <a:srgbClr val="000000"/>
                </a:solidFill>
                <a:effectLst/>
                <a:latin typeface="+mn-lt"/>
              </a:rPr>
              <a:t>ES NPA </a:t>
            </a:r>
            <a:r>
              <a:rPr lang="en-US" sz="2400" dirty="0">
                <a:solidFill>
                  <a:srgbClr val="000000"/>
                </a:solidFill>
                <a:effectLst/>
                <a:latin typeface="+mn-lt"/>
              </a:rPr>
              <a:t>exercised a call option granted by NPA, Inc., acquired all of the IDS class C units in exchange for ES NPA’s payment to NPA, Inc. of $100,000 and services provided or to be provided.</a:t>
            </a:r>
          </a:p>
          <a:p>
            <a:pPr lvl="1"/>
            <a:r>
              <a:rPr lang="en-US" sz="2400" dirty="0">
                <a:solidFill>
                  <a:srgbClr val="000000"/>
                </a:solidFill>
                <a:effectLst/>
                <a:latin typeface="+mn-lt"/>
              </a:rPr>
              <a:t> ES NPA agreed to provide the following services to NPA, Inc. for the option to pay $100,000 to NPA, Inc. to acquire all of the class C units in IDS (which reflected an indirect interest in the class C units of NPA, LLC): “</a:t>
            </a:r>
            <a:r>
              <a:rPr lang="en-US" sz="2400" u="sng" dirty="0">
                <a:solidFill>
                  <a:srgbClr val="000000"/>
                </a:solidFill>
                <a:effectLst/>
                <a:latin typeface="+mn-lt"/>
              </a:rPr>
              <a:t>strategic advice </a:t>
            </a:r>
            <a:r>
              <a:rPr lang="en-US" sz="2400" dirty="0">
                <a:solidFill>
                  <a:srgbClr val="000000"/>
                </a:solidFill>
                <a:effectLst/>
                <a:latin typeface="+mn-lt"/>
              </a:rPr>
              <a:t>for the purpose of enhancing the performance of [NPA Inc.’s] business and to assemble an investor group that would purchase 40 [sic] percent of [NPA Inc.’s] business for approximately $21 million.” The call option agreement also provides that ES NPA is hereby given “an option . . . to purchase all of the Class C Units . . . from [IDS]” and is dated October 14, 2011.</a:t>
            </a:r>
          </a:p>
          <a:p>
            <a:endParaRPr lang="en-US" sz="2400" dirty="0">
              <a:solidFill>
                <a:srgbClr val="000000"/>
              </a:solidFill>
              <a:effectLst/>
              <a:latin typeface="+mn-lt"/>
            </a:endParaRPr>
          </a:p>
          <a:p>
            <a:endParaRPr lang="en-US" sz="180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53468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3C2-F4F4-6D3E-729C-B14DBA19ECF4}"/>
              </a:ext>
            </a:extLst>
          </p:cNvPr>
          <p:cNvSpPr>
            <a:spLocks noGrp="1"/>
          </p:cNvSpPr>
          <p:nvPr>
            <p:ph type="title"/>
          </p:nvPr>
        </p:nvSpPr>
        <p:spPr/>
        <p:txBody>
          <a:bodyPr/>
          <a:lstStyle/>
          <a:p>
            <a:r>
              <a:rPr lang="en-US" i="1" dirty="0"/>
              <a:t>ES NPA Holding LLC v. CIR </a:t>
            </a:r>
            <a:r>
              <a:rPr lang="en-US" dirty="0"/>
              <a:t>(T.C. Mem. 2023-55)</a:t>
            </a:r>
          </a:p>
        </p:txBody>
      </p:sp>
      <p:pic>
        <p:nvPicPr>
          <p:cNvPr id="10" name="Content Placeholder 9" descr="A diagram of a company structure&#10;&#10;Description automatically generated">
            <a:extLst>
              <a:ext uri="{FF2B5EF4-FFF2-40B4-BE49-F238E27FC236}">
                <a16:creationId xmlns:a16="http://schemas.microsoft.com/office/drawing/2014/main" id="{576A059D-9D2E-9333-9219-2053849D835C}"/>
              </a:ext>
            </a:extLst>
          </p:cNvPr>
          <p:cNvPicPr>
            <a:picLocks noGrp="1" noChangeAspect="1"/>
          </p:cNvPicPr>
          <p:nvPr>
            <p:ph sz="quarter" idx="16"/>
          </p:nvPr>
        </p:nvPicPr>
        <p:blipFill>
          <a:blip r:embed="rId2"/>
          <a:stretch>
            <a:fillRect/>
          </a:stretch>
        </p:blipFill>
        <p:spPr>
          <a:xfrm>
            <a:off x="508000" y="650204"/>
            <a:ext cx="6176220" cy="5491163"/>
          </a:xfrm>
        </p:spPr>
      </p:pic>
      <p:pic>
        <p:nvPicPr>
          <p:cNvPr id="12" name="Content Placeholder 11" descr="A table of numbers and a few words&#10;&#10;Description automatically generated with medium confidence">
            <a:extLst>
              <a:ext uri="{FF2B5EF4-FFF2-40B4-BE49-F238E27FC236}">
                <a16:creationId xmlns:a16="http://schemas.microsoft.com/office/drawing/2014/main" id="{2E63CED2-2855-F34C-7B74-6CB54BE76F39}"/>
              </a:ext>
            </a:extLst>
          </p:cNvPr>
          <p:cNvPicPr>
            <a:picLocks noGrp="1" noChangeAspect="1"/>
          </p:cNvPicPr>
          <p:nvPr>
            <p:ph sz="quarter" idx="17"/>
          </p:nvPr>
        </p:nvPicPr>
        <p:blipFill>
          <a:blip r:embed="rId3"/>
          <a:stretch>
            <a:fillRect/>
          </a:stretch>
        </p:blipFill>
        <p:spPr>
          <a:xfrm>
            <a:off x="6803490" y="906742"/>
            <a:ext cx="5101380" cy="2207996"/>
          </a:xfrm>
        </p:spPr>
      </p:pic>
      <p:sp>
        <p:nvSpPr>
          <p:cNvPr id="5" name="Slide Number Placeholder 4">
            <a:extLst>
              <a:ext uri="{FF2B5EF4-FFF2-40B4-BE49-F238E27FC236}">
                <a16:creationId xmlns:a16="http://schemas.microsoft.com/office/drawing/2014/main" id="{FBCECB6A-F347-3818-9BDB-1262B29FF2E8}"/>
              </a:ext>
            </a:extLst>
          </p:cNvPr>
          <p:cNvSpPr>
            <a:spLocks noGrp="1"/>
          </p:cNvSpPr>
          <p:nvPr>
            <p:ph type="sldNum" sz="quarter" idx="18"/>
          </p:nvPr>
        </p:nvSpPr>
        <p:spPr/>
        <p:txBody>
          <a:bodyPr/>
          <a:lstStyle/>
          <a:p>
            <a:fld id="{463EAD6B-1B79-144E-A805-1CA6FF1F03FA}" type="slidenum">
              <a:rPr lang="en-US" altLang="en-US" smtClean="0"/>
              <a:pPr/>
              <a:t>4</a:t>
            </a:fld>
            <a:endParaRPr lang="en-US" altLang="en-US" dirty="0"/>
          </a:p>
        </p:txBody>
      </p:sp>
      <p:sp>
        <p:nvSpPr>
          <p:cNvPr id="6" name="Footer Placeholder 5">
            <a:extLst>
              <a:ext uri="{FF2B5EF4-FFF2-40B4-BE49-F238E27FC236}">
                <a16:creationId xmlns:a16="http://schemas.microsoft.com/office/drawing/2014/main" id="{1342C535-4002-7E81-8733-0D051CD1B23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1649883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4C9144A-1701-FACC-0165-AED573373E57}"/>
              </a:ext>
            </a:extLst>
          </p:cNvPr>
          <p:cNvSpPr>
            <a:spLocks noGrp="1"/>
          </p:cNvSpPr>
          <p:nvPr>
            <p:ph idx="1"/>
          </p:nvPr>
        </p:nvSpPr>
        <p:spPr/>
        <p:txBody>
          <a:bodyPr/>
          <a:lstStyle/>
          <a:p>
            <a:r>
              <a:rPr lang="en-US" sz="2800" b="1" dirty="0"/>
              <a:t>Issue</a:t>
            </a:r>
            <a:r>
              <a:rPr lang="en-US" sz="2800" dirty="0"/>
              <a:t>: does ES NPA’s indirect receipt of the class C units in NPA, LLC qualify as a profits interest in Rev. Proc. 93-27?</a:t>
            </a:r>
          </a:p>
          <a:p>
            <a:r>
              <a:rPr lang="en-US" sz="2800" dirty="0"/>
              <a:t>IRS:</a:t>
            </a:r>
          </a:p>
          <a:p>
            <a:pPr lvl="1"/>
            <a:r>
              <a:rPr lang="en-US" sz="2400" dirty="0"/>
              <a:t>Rev. Proc. 93-27 doesn’t apply because ES NPA didn’t provide services to IDS.</a:t>
            </a:r>
          </a:p>
          <a:p>
            <a:pPr lvl="1"/>
            <a:r>
              <a:rPr lang="en-US" sz="2400" dirty="0"/>
              <a:t>ES NPA received a capital interest in IDS w/ a FMV of 12MM.</a:t>
            </a:r>
          </a:p>
          <a:p>
            <a:r>
              <a:rPr lang="en-US" sz="2800" dirty="0"/>
              <a:t>CT: </a:t>
            </a:r>
          </a:p>
          <a:p>
            <a:pPr lvl="1"/>
            <a:r>
              <a:rPr lang="en-US" sz="2400" dirty="0"/>
              <a:t>ES NPA provided services to NPA, Inc. in X for class C IDS units, which were identical to class C units in NPA, LLC.</a:t>
            </a:r>
          </a:p>
          <a:p>
            <a:pPr lvl="1"/>
            <a:r>
              <a:rPr lang="en-US" sz="2400" dirty="0"/>
              <a:t>Evidence that ES NPA provided services to or for the benefit of NPA LLC…</a:t>
            </a:r>
            <a:r>
              <a:rPr lang="en-US" sz="2400" i="1" dirty="0"/>
              <a:t>It is of no material consequence that ES NPA’s interest in NPA, LLC is held indirectly through IDS, which is a mere conduit since the liquidation rights in the class C units in both IDS and NPA, LLC are identical.</a:t>
            </a:r>
          </a:p>
          <a:p>
            <a:pPr lvl="1"/>
            <a:r>
              <a:rPr lang="en-US" sz="2400" dirty="0"/>
              <a:t>Class C IDS unit was not a capital interest?  Why not?</a:t>
            </a:r>
          </a:p>
          <a:p>
            <a:pPr lvl="1"/>
            <a:endParaRPr lang="en-US" sz="2400" dirty="0"/>
          </a:p>
          <a:p>
            <a:pPr lvl="1"/>
            <a:endParaRPr lang="en-US" sz="2400" dirty="0"/>
          </a:p>
        </p:txBody>
      </p:sp>
      <p:sp>
        <p:nvSpPr>
          <p:cNvPr id="7" name="Title 6">
            <a:extLst>
              <a:ext uri="{FF2B5EF4-FFF2-40B4-BE49-F238E27FC236}">
                <a16:creationId xmlns:a16="http://schemas.microsoft.com/office/drawing/2014/main" id="{3EE20514-D173-411F-47CB-7CB965CE9098}"/>
              </a:ext>
            </a:extLst>
          </p:cNvPr>
          <p:cNvSpPr>
            <a:spLocks noGrp="1"/>
          </p:cNvSpPr>
          <p:nvPr>
            <p:ph type="title"/>
          </p:nvPr>
        </p:nvSpPr>
        <p:spPr/>
        <p:txBody>
          <a:bodyPr/>
          <a:lstStyle/>
          <a:p>
            <a:r>
              <a:rPr lang="en-US" i="1" dirty="0"/>
              <a:t>ES NPA Holding LLC v. CIR </a:t>
            </a:r>
            <a:r>
              <a:rPr lang="en-US" dirty="0"/>
              <a:t>(T.C. Mem. 2023-55)</a:t>
            </a:r>
          </a:p>
        </p:txBody>
      </p:sp>
      <p:sp>
        <p:nvSpPr>
          <p:cNvPr id="5" name="Slide Number Placeholder 4">
            <a:extLst>
              <a:ext uri="{FF2B5EF4-FFF2-40B4-BE49-F238E27FC236}">
                <a16:creationId xmlns:a16="http://schemas.microsoft.com/office/drawing/2014/main" id="{4C7E9143-CC5F-DD1E-592C-47CFBE956D5B}"/>
              </a:ext>
            </a:extLst>
          </p:cNvPr>
          <p:cNvSpPr>
            <a:spLocks noGrp="1"/>
          </p:cNvSpPr>
          <p:nvPr>
            <p:ph type="sldNum" sz="quarter" idx="10"/>
          </p:nvPr>
        </p:nvSpPr>
        <p:spPr/>
        <p:txBody>
          <a:bodyPr/>
          <a:lstStyle/>
          <a:p>
            <a:fld id="{463EAD6B-1B79-144E-A805-1CA6FF1F03FA}" type="slidenum">
              <a:rPr lang="en-US" altLang="en-US" smtClean="0"/>
              <a:pPr/>
              <a:t>5</a:t>
            </a:fld>
            <a:endParaRPr lang="en-US" altLang="en-US" dirty="0"/>
          </a:p>
        </p:txBody>
      </p:sp>
      <p:sp>
        <p:nvSpPr>
          <p:cNvPr id="6" name="Footer Placeholder 5">
            <a:extLst>
              <a:ext uri="{FF2B5EF4-FFF2-40B4-BE49-F238E27FC236}">
                <a16:creationId xmlns:a16="http://schemas.microsoft.com/office/drawing/2014/main" id="{184F461E-AB99-D0B2-3158-755CC6D66EE0}"/>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1317382418"/>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docProps/app.xml><?xml version="1.0" encoding="utf-8"?>
<Properties xmlns="http://schemas.openxmlformats.org/officeDocument/2006/extended-properties" xmlns:vt="http://schemas.openxmlformats.org/officeDocument/2006/docPropsVTypes">
  <Template/>
  <TotalTime>1562</TotalTime>
  <Words>752</Words>
  <Application>Microsoft Macintosh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NSimSun</vt:lpstr>
      <vt:lpstr>Arial</vt:lpstr>
      <vt:lpstr>Calibri</vt:lpstr>
      <vt:lpstr>Courier New</vt:lpstr>
      <vt:lpstr>Times New Roman</vt:lpstr>
      <vt:lpstr>Wingdings</vt:lpstr>
      <vt:lpstr>Wingdings 2</vt:lpstr>
      <vt:lpstr>CG Body - Standard</vt:lpstr>
      <vt:lpstr>Rev. Proc. 93-27</vt:lpstr>
      <vt:lpstr>ES NPA Holding LLC v. CIR (T.C. Mem. 2023-55)</vt:lpstr>
      <vt:lpstr>ES NPA Holding LLC v. CIR (T.C. Mem. 2023-55)</vt:lpstr>
      <vt:lpstr>ES NPA Holding LLC v. CIR (T.C. Mem. 2023-55)</vt:lpstr>
      <vt:lpstr>ES NPA Holding LLC v. CIR (T.C. Mem. 2023-55)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 Proc. 93-27</dc:title>
  <dc:creator>Jeffrey M. Colon</dc:creator>
  <cp:lastModifiedBy>Jeffrey M. Colon</cp:lastModifiedBy>
  <cp:revision>1</cp:revision>
  <dcterms:created xsi:type="dcterms:W3CDTF">2023-10-29T12:11:10Z</dcterms:created>
  <dcterms:modified xsi:type="dcterms:W3CDTF">2023-10-30T14:13:27Z</dcterms:modified>
</cp:coreProperties>
</file>