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5"/>
  </p:notesMasterIdLst>
  <p:handoutMasterIdLst>
    <p:handoutMasterId r:id="rId26"/>
  </p:handoutMasterIdLst>
  <p:sldIdLst>
    <p:sldId id="295" r:id="rId3"/>
    <p:sldId id="257" r:id="rId4"/>
    <p:sldId id="258" r:id="rId5"/>
    <p:sldId id="281" r:id="rId6"/>
    <p:sldId id="282" r:id="rId7"/>
    <p:sldId id="297" r:id="rId8"/>
    <p:sldId id="298" r:id="rId9"/>
    <p:sldId id="261" r:id="rId10"/>
    <p:sldId id="262" r:id="rId11"/>
    <p:sldId id="307" r:id="rId12"/>
    <p:sldId id="308" r:id="rId13"/>
    <p:sldId id="309" r:id="rId14"/>
    <p:sldId id="283" r:id="rId15"/>
    <p:sldId id="292" r:id="rId16"/>
    <p:sldId id="293" r:id="rId17"/>
    <p:sldId id="300" r:id="rId18"/>
    <p:sldId id="296" r:id="rId19"/>
    <p:sldId id="263" r:id="rId20"/>
    <p:sldId id="284" r:id="rId21"/>
    <p:sldId id="285" r:id="rId22"/>
    <p:sldId id="286" r:id="rId23"/>
    <p:sldId id="305" r:id="rId24"/>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8C3FB2-DB0F-2C4E-9FFC-7EEFFC859E39}" v="188" dt="2025-01-01T12:55:09.2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96"/>
    <p:restoredTop sz="95503"/>
  </p:normalViewPr>
  <p:slideViewPr>
    <p:cSldViewPr>
      <p:cViewPr varScale="1">
        <p:scale>
          <a:sx n="150" d="100"/>
          <a:sy n="150" d="100"/>
        </p:scale>
        <p:origin x="168" y="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E8C3FB2-DB0F-2C4E-9FFC-7EEFFC859E39}"/>
    <pc:docChg chg="custSel modSld">
      <pc:chgData name="Jeffrey M. Colon" userId="615143b1-cdee-493d-9a9d-1565ce8666d9" providerId="ADAL" clId="{7E8C3FB2-DB0F-2C4E-9FFC-7EEFFC859E39}" dt="2025-01-01T12:55:23.779" v="6" actId="478"/>
      <pc:docMkLst>
        <pc:docMk/>
      </pc:docMkLst>
      <pc:sldChg chg="addSp delSp modSp mod">
        <pc:chgData name="Jeffrey M. Colon" userId="615143b1-cdee-493d-9a9d-1565ce8666d9" providerId="ADAL" clId="{7E8C3FB2-DB0F-2C4E-9FFC-7EEFFC859E39}" dt="2025-01-01T12:55:23.779" v="6" actId="478"/>
        <pc:sldMkLst>
          <pc:docMk/>
          <pc:sldMk cId="757400888" sldId="292"/>
        </pc:sldMkLst>
        <pc:spChg chg="add del mod">
          <ac:chgData name="Jeffrey M. Colon" userId="615143b1-cdee-493d-9a9d-1565ce8666d9" providerId="ADAL" clId="{7E8C3FB2-DB0F-2C4E-9FFC-7EEFFC859E39}" dt="2025-01-01T12:55:09.239" v="1"/>
          <ac:spMkLst>
            <pc:docMk/>
            <pc:sldMk cId="757400888" sldId="292"/>
            <ac:spMk id="5" creationId="{734527FA-4397-15A2-7AD1-172C0E21560C}"/>
          </ac:spMkLst>
        </pc:spChg>
        <pc:spChg chg="del">
          <ac:chgData name="Jeffrey M. Colon" userId="615143b1-cdee-493d-9a9d-1565ce8666d9" providerId="ADAL" clId="{7E8C3FB2-DB0F-2C4E-9FFC-7EEFFC859E39}" dt="2025-01-01T12:55:23.779" v="6" actId="478"/>
          <ac:spMkLst>
            <pc:docMk/>
            <pc:sldMk cId="757400888" sldId="292"/>
            <ac:spMk id="9" creationId="{00000000-0000-0000-0000-000000000000}"/>
          </ac:spMkLst>
        </pc:spChg>
        <pc:picChg chg="add mod">
          <ac:chgData name="Jeffrey M. Colon" userId="615143b1-cdee-493d-9a9d-1565ce8666d9" providerId="ADAL" clId="{7E8C3FB2-DB0F-2C4E-9FFC-7EEFFC859E39}" dt="2025-01-01T12:55:17.815" v="5" actId="14100"/>
          <ac:picMkLst>
            <pc:docMk/>
            <pc:sldMk cId="757400888" sldId="292"/>
            <ac:picMk id="8" creationId="{FA31417C-0797-523D-F3F9-1E07A258CCFE}"/>
          </ac:picMkLst>
        </pc:picChg>
        <pc:picChg chg="del">
          <ac:chgData name="Jeffrey M. Colon" userId="615143b1-cdee-493d-9a9d-1565ce8666d9" providerId="ADAL" clId="{7E8C3FB2-DB0F-2C4E-9FFC-7EEFFC859E39}" dt="2025-01-01T12:54:57.104" v="0" actId="478"/>
          <ac:picMkLst>
            <pc:docMk/>
            <pc:sldMk cId="757400888" sldId="292"/>
            <ac:picMk id="10" creationId="{91F1EBD0-4C51-230F-9DCA-2D515B369A0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Non-farm SP</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8908289</c:v>
                </c:pt>
                <c:pt idx="1">
                  <c:v>9343603</c:v>
                </c:pt>
                <c:pt idx="2">
                  <c:v>9730019</c:v>
                </c:pt>
                <c:pt idx="3">
                  <c:v>9584790</c:v>
                </c:pt>
                <c:pt idx="4">
                  <c:v>10105515</c:v>
                </c:pt>
                <c:pt idx="5">
                  <c:v>10703921</c:v>
                </c:pt>
                <c:pt idx="6">
                  <c:v>11262390</c:v>
                </c:pt>
                <c:pt idx="7">
                  <c:v>11928573</c:v>
                </c:pt>
                <c:pt idx="8">
                  <c:v>12393700</c:v>
                </c:pt>
                <c:pt idx="9">
                  <c:v>13091132</c:v>
                </c:pt>
                <c:pt idx="10">
                  <c:v>13679302</c:v>
                </c:pt>
                <c:pt idx="11">
                  <c:v>14297558</c:v>
                </c:pt>
                <c:pt idx="12">
                  <c:v>14782738</c:v>
                </c:pt>
                <c:pt idx="13">
                  <c:v>15180722</c:v>
                </c:pt>
                <c:pt idx="14">
                  <c:v>15495419</c:v>
                </c:pt>
                <c:pt idx="15">
                  <c:v>15848119</c:v>
                </c:pt>
                <c:pt idx="16">
                  <c:v>16153871</c:v>
                </c:pt>
                <c:pt idx="17">
                  <c:v>16423872</c:v>
                </c:pt>
                <c:pt idx="18">
                  <c:v>16955023</c:v>
                </c:pt>
                <c:pt idx="19">
                  <c:v>17176486</c:v>
                </c:pt>
                <c:pt idx="20">
                  <c:v>17398440</c:v>
                </c:pt>
                <c:pt idx="21">
                  <c:v>17575643</c:v>
                </c:pt>
                <c:pt idx="22">
                  <c:v>17902791</c:v>
                </c:pt>
                <c:pt idx="23">
                  <c:v>18338190</c:v>
                </c:pt>
                <c:pt idx="24">
                  <c:v>18925517</c:v>
                </c:pt>
                <c:pt idx="25">
                  <c:v>19710079</c:v>
                </c:pt>
                <c:pt idx="26">
                  <c:v>20590691</c:v>
                </c:pt>
                <c:pt idx="27">
                  <c:v>21467566</c:v>
                </c:pt>
                <c:pt idx="28">
                  <c:v>22074953</c:v>
                </c:pt>
                <c:pt idx="29">
                  <c:v>23122698</c:v>
                </c:pt>
                <c:pt idx="30">
                  <c:v>22614483</c:v>
                </c:pt>
                <c:pt idx="31">
                  <c:v>22659976</c:v>
                </c:pt>
                <c:pt idx="32">
                  <c:v>23003656</c:v>
                </c:pt>
                <c:pt idx="33">
                  <c:v>23426940</c:v>
                </c:pt>
                <c:pt idx="34">
                  <c:v>23553850</c:v>
                </c:pt>
                <c:pt idx="35">
                  <c:v>24031243</c:v>
                </c:pt>
                <c:pt idx="36">
                  <c:v>24631831</c:v>
                </c:pt>
                <c:pt idx="37">
                  <c:v>25226245</c:v>
                </c:pt>
                <c:pt idx="38">
                  <c:v>25525915</c:v>
                </c:pt>
                <c:pt idx="39">
                  <c:v>26426406</c:v>
                </c:pt>
                <c:pt idx="40">
                  <c:v>27117163</c:v>
                </c:pt>
                <c:pt idx="41">
                  <c:v>27817189</c:v>
                </c:pt>
                <c:pt idx="42">
                  <c:v>28353367</c:v>
                </c:pt>
                <c:pt idx="43">
                  <c:v>29309596</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C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S Corporations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Partnerships</c:v>
                </c:pt>
              </c:strCache>
            </c:strRef>
          </c:tx>
          <c:spPr>
            <a:ln w="28575" cap="rnd">
              <a:solidFill>
                <a:schemeClr val="accent4">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smooth val="0"/>
          <c:extLst>
            <c:ext xmlns:c16="http://schemas.microsoft.com/office/drawing/2014/chart" uri="{C3380CC4-5D6E-409C-BE32-E72D297353CC}">
              <c16:uniqueId val="{00000003-AFB7-554E-BEDA-B1C0037A4104}"/>
            </c:ext>
          </c:extLst>
        </c:ser>
        <c:ser>
          <c:idx val="4"/>
          <c:order val="4"/>
          <c:tx>
            <c:strRef>
              <c:f>Sheet1!$F$1</c:f>
              <c:strCache>
                <c:ptCount val="1"/>
                <c:pt idx="0">
                  <c:v>Farm SP</c:v>
                </c:pt>
              </c:strCache>
            </c:strRef>
          </c:tx>
          <c:spPr>
            <a:ln w="28575" cap="rnd">
              <a:solidFill>
                <a:schemeClr val="accent1">
                  <a:lumMod val="40000"/>
                  <a:lumOff val="6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Sheet1!$F$2:$F$45</c:f>
              <c:numCache>
                <c:formatCode>#,##0</c:formatCode>
                <c:ptCount val="44"/>
                <c:pt idx="0">
                  <c:v>2704794</c:v>
                </c:pt>
                <c:pt idx="1">
                  <c:v>2605684</c:v>
                </c:pt>
                <c:pt idx="2">
                  <c:v>2608430</c:v>
                </c:pt>
                <c:pt idx="3">
                  <c:v>2641254</c:v>
                </c:pt>
                <c:pt idx="4">
                  <c:v>2689237</c:v>
                </c:pt>
                <c:pt idx="5">
                  <c:v>2710044</c:v>
                </c:pt>
                <c:pt idx="6">
                  <c:v>2694420</c:v>
                </c:pt>
                <c:pt idx="7">
                  <c:v>2620861</c:v>
                </c:pt>
                <c:pt idx="8">
                  <c:v>2524331</c:v>
                </c:pt>
                <c:pt idx="9">
                  <c:v>2420186</c:v>
                </c:pt>
                <c:pt idx="10">
                  <c:v>2367527</c:v>
                </c:pt>
                <c:pt idx="11">
                  <c:v>2359718</c:v>
                </c:pt>
                <c:pt idx="12">
                  <c:v>2321153</c:v>
                </c:pt>
                <c:pt idx="13">
                  <c:v>2290908</c:v>
                </c:pt>
                <c:pt idx="14">
                  <c:v>2288218</c:v>
                </c:pt>
                <c:pt idx="15">
                  <c:v>2272407</c:v>
                </c:pt>
                <c:pt idx="16">
                  <c:v>2242324</c:v>
                </c:pt>
                <c:pt idx="17">
                  <c:v>2219244</c:v>
                </c:pt>
                <c:pt idx="18">
                  <c:v>2188025</c:v>
                </c:pt>
                <c:pt idx="19">
                  <c:v>2160954</c:v>
                </c:pt>
                <c:pt idx="20">
                  <c:v>2091845</c:v>
                </c:pt>
                <c:pt idx="21">
                  <c:v>2067883</c:v>
                </c:pt>
                <c:pt idx="22">
                  <c:v>2083217</c:v>
                </c:pt>
                <c:pt idx="23">
                  <c:v>2027643</c:v>
                </c:pt>
                <c:pt idx="24">
                  <c:v>2019647</c:v>
                </c:pt>
                <c:pt idx="25">
                  <c:v>2017879</c:v>
                </c:pt>
                <c:pt idx="26">
                  <c:v>2022298</c:v>
                </c:pt>
                <c:pt idx="27">
                  <c:v>2002088</c:v>
                </c:pt>
                <c:pt idx="28">
                  <c:v>1980032</c:v>
                </c:pt>
                <c:pt idx="29">
                  <c:v>2013681</c:v>
                </c:pt>
                <c:pt idx="30">
                  <c:v>1966656</c:v>
                </c:pt>
                <c:pt idx="31">
                  <c:v>1947670</c:v>
                </c:pt>
                <c:pt idx="32">
                  <c:v>1934731</c:v>
                </c:pt>
                <c:pt idx="33">
                  <c:v>1894910</c:v>
                </c:pt>
                <c:pt idx="34">
                  <c:v>1862280</c:v>
                </c:pt>
                <c:pt idx="35">
                  <c:v>1848973</c:v>
                </c:pt>
                <c:pt idx="36">
                  <c:v>1823136</c:v>
                </c:pt>
                <c:pt idx="37">
                  <c:v>1841542</c:v>
                </c:pt>
                <c:pt idx="38">
                  <c:v>1783092</c:v>
                </c:pt>
                <c:pt idx="39">
                  <c:v>1817386</c:v>
                </c:pt>
                <c:pt idx="40">
                  <c:v>1795019</c:v>
                </c:pt>
                <c:pt idx="41">
                  <c:v>1757822</c:v>
                </c:pt>
                <c:pt idx="42">
                  <c:v>1769447</c:v>
                </c:pt>
                <c:pt idx="43">
                  <c:v>1755016</c:v>
                </c:pt>
              </c:numCache>
            </c:numRef>
          </c:val>
          <c:smooth val="0"/>
          <c:extLst>
            <c:ext xmlns:c16="http://schemas.microsoft.com/office/drawing/2014/chart" uri="{C3380CC4-5D6E-409C-BE32-E72D297353CC}">
              <c16:uniqueId val="{00000004-AFB7-554E-BEDA-B1C0037A4104}"/>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dirty="0"/>
              <a:t>Business</a:t>
            </a:r>
            <a:r>
              <a:rPr lang="en-US" sz="1800" b="1" baseline="0" dirty="0"/>
              <a:t> Returns: 1978-2021</a:t>
            </a:r>
            <a:endParaRPr lang="en-US" sz="18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areaChart>
        <c:grouping val="percentStacked"/>
        <c:varyColors val="0"/>
        <c:ser>
          <c:idx val="0"/>
          <c:order val="0"/>
          <c:tx>
            <c:strRef>
              <c:f>Sheet1!$B$1</c:f>
              <c:strCache>
                <c:ptCount val="1"/>
                <c:pt idx="0">
                  <c:v>C Corporations</c:v>
                </c:pt>
              </c:strCache>
            </c:strRef>
          </c:tx>
          <c:spPr>
            <a:solidFill>
              <a:schemeClr val="accent1">
                <a:lumMod val="40000"/>
                <a:lumOff val="60000"/>
              </a:schemeClr>
            </a:solidFill>
            <a:ln>
              <a:no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solidFill>
              <a:schemeClr val="accent2">
                <a:lumMod val="40000"/>
                <a:lumOff val="60000"/>
              </a:schemeClr>
            </a:solidFill>
            <a:ln>
              <a:solidFill>
                <a:schemeClr val="accent2">
                  <a:lumMod val="60000"/>
                  <a:lumOff val="4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Cache>
                <c:formatCode>#,##0</c:formatCode>
                <c:ptCount val="44"/>
                <c:pt idx="0">
                  <c:v>478679</c:v>
                </c:pt>
                <c:pt idx="1">
                  <c:v>514907</c:v>
                </c:pt>
                <c:pt idx="2">
                  <c:v>545389</c:v>
                </c:pt>
                <c:pt idx="3">
                  <c:v>541489</c:v>
                </c:pt>
                <c:pt idx="4">
                  <c:v>564219</c:v>
                </c:pt>
                <c:pt idx="5">
                  <c:v>648267</c:v>
                </c:pt>
                <c:pt idx="6">
                  <c:v>701339</c:v>
                </c:pt>
                <c:pt idx="7">
                  <c:v>724749</c:v>
                </c:pt>
                <c:pt idx="8">
                  <c:v>826214</c:v>
                </c:pt>
                <c:pt idx="9">
                  <c:v>1127905</c:v>
                </c:pt>
                <c:pt idx="10">
                  <c:v>1257191</c:v>
                </c:pt>
                <c:pt idx="11">
                  <c:v>1422967</c:v>
                </c:pt>
                <c:pt idx="12">
                  <c:v>1575092</c:v>
                </c:pt>
                <c:pt idx="13">
                  <c:v>1696927</c:v>
                </c:pt>
                <c:pt idx="14">
                  <c:v>1785371</c:v>
                </c:pt>
                <c:pt idx="15">
                  <c:v>1901505</c:v>
                </c:pt>
                <c:pt idx="16">
                  <c:v>2023754</c:v>
                </c:pt>
                <c:pt idx="17">
                  <c:v>2153119</c:v>
                </c:pt>
                <c:pt idx="18">
                  <c:v>2304416</c:v>
                </c:pt>
                <c:pt idx="19">
                  <c:v>2452254</c:v>
                </c:pt>
                <c:pt idx="20">
                  <c:v>2588081</c:v>
                </c:pt>
                <c:pt idx="21">
                  <c:v>2725775</c:v>
                </c:pt>
                <c:pt idx="22">
                  <c:v>2860478</c:v>
                </c:pt>
                <c:pt idx="23">
                  <c:v>2986486</c:v>
                </c:pt>
                <c:pt idx="24">
                  <c:v>3154377</c:v>
                </c:pt>
                <c:pt idx="25">
                  <c:v>3341606</c:v>
                </c:pt>
                <c:pt idx="26">
                  <c:v>3518334</c:v>
                </c:pt>
                <c:pt idx="27">
                  <c:v>3684086</c:v>
                </c:pt>
                <c:pt idx="28">
                  <c:v>3872766</c:v>
                </c:pt>
                <c:pt idx="29">
                  <c:v>3989893</c:v>
                </c:pt>
                <c:pt idx="30">
                  <c:v>4049943</c:v>
                </c:pt>
                <c:pt idx="31">
                  <c:v>4094562</c:v>
                </c:pt>
                <c:pt idx="32">
                  <c:v>4127554</c:v>
                </c:pt>
                <c:pt idx="33">
                  <c:v>4158572</c:v>
                </c:pt>
                <c:pt idx="34">
                  <c:v>4205452</c:v>
                </c:pt>
                <c:pt idx="35">
                  <c:v>4257909</c:v>
                </c:pt>
                <c:pt idx="36">
                  <c:v>4380125</c:v>
                </c:pt>
                <c:pt idx="37">
                  <c:v>4487336</c:v>
                </c:pt>
                <c:pt idx="38">
                  <c:v>4592042</c:v>
                </c:pt>
                <c:pt idx="39">
                  <c:v>4725684</c:v>
                </c:pt>
                <c:pt idx="40">
                  <c:v>4874996</c:v>
                </c:pt>
                <c:pt idx="41">
                  <c:v>4940351</c:v>
                </c:pt>
                <c:pt idx="42">
                  <c:v>4892722</c:v>
                </c:pt>
                <c:pt idx="43">
                  <c:v>5120552</c:v>
                </c:pt>
              </c:numCache>
            </c:numRef>
          </c:val>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solidFill>
              <a:schemeClr val="accent3">
                <a:lumMod val="25000"/>
                <a:lumOff val="75000"/>
              </a:schemeClr>
            </a:solidFill>
            <a:ln>
              <a:solidFill>
                <a:schemeClr val="accent3">
                  <a:lumMod val="50000"/>
                  <a:lumOff val="50000"/>
                </a:schemeClr>
              </a:solidFill>
            </a:ln>
            <a:effectLst/>
          </c:spP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Cache>
                <c:formatCode>#,##0</c:formatCode>
                <c:ptCount val="44"/>
                <c:pt idx="0">
                  <c:v>1234157</c:v>
                </c:pt>
                <c:pt idx="1">
                  <c:v>1299593</c:v>
                </c:pt>
                <c:pt idx="2">
                  <c:v>1379654</c:v>
                </c:pt>
                <c:pt idx="3">
                  <c:v>1460502</c:v>
                </c:pt>
                <c:pt idx="4">
                  <c:v>1514212</c:v>
                </c:pt>
                <c:pt idx="5">
                  <c:v>1541539</c:v>
                </c:pt>
                <c:pt idx="6">
                  <c:v>1643581</c:v>
                </c:pt>
                <c:pt idx="7">
                  <c:v>1713603</c:v>
                </c:pt>
                <c:pt idx="8">
                  <c:v>1702952</c:v>
                </c:pt>
                <c:pt idx="9">
                  <c:v>1648035</c:v>
                </c:pt>
                <c:pt idx="10">
                  <c:v>1654245</c:v>
                </c:pt>
                <c:pt idx="11">
                  <c:v>1635164</c:v>
                </c:pt>
                <c:pt idx="12">
                  <c:v>1553529</c:v>
                </c:pt>
                <c:pt idx="13">
                  <c:v>1515345</c:v>
                </c:pt>
                <c:pt idx="14">
                  <c:v>1484752</c:v>
                </c:pt>
                <c:pt idx="15">
                  <c:v>1467567</c:v>
                </c:pt>
                <c:pt idx="16">
                  <c:v>1493963</c:v>
                </c:pt>
                <c:pt idx="17">
                  <c:v>1580900</c:v>
                </c:pt>
                <c:pt idx="18">
                  <c:v>1654256</c:v>
                </c:pt>
                <c:pt idx="19">
                  <c:v>1758627</c:v>
                </c:pt>
                <c:pt idx="20">
                  <c:v>1855348</c:v>
                </c:pt>
                <c:pt idx="21">
                  <c:v>1936919</c:v>
                </c:pt>
                <c:pt idx="22">
                  <c:v>2057500</c:v>
                </c:pt>
                <c:pt idx="23">
                  <c:v>2132117</c:v>
                </c:pt>
                <c:pt idx="24">
                  <c:v>2242169</c:v>
                </c:pt>
                <c:pt idx="25">
                  <c:v>2375375</c:v>
                </c:pt>
                <c:pt idx="26">
                  <c:v>2546877</c:v>
                </c:pt>
                <c:pt idx="27">
                  <c:v>2763625</c:v>
                </c:pt>
                <c:pt idx="28">
                  <c:v>2947116</c:v>
                </c:pt>
                <c:pt idx="29">
                  <c:v>3096334</c:v>
                </c:pt>
                <c:pt idx="30">
                  <c:v>3146006</c:v>
                </c:pt>
                <c:pt idx="31">
                  <c:v>3168728</c:v>
                </c:pt>
                <c:pt idx="32">
                  <c:v>3248481</c:v>
                </c:pt>
                <c:pt idx="33">
                  <c:v>3285177</c:v>
                </c:pt>
                <c:pt idx="34">
                  <c:v>3388561</c:v>
                </c:pt>
                <c:pt idx="35">
                  <c:v>3460699</c:v>
                </c:pt>
                <c:pt idx="36">
                  <c:v>3611255</c:v>
                </c:pt>
                <c:pt idx="37">
                  <c:v>3715187</c:v>
                </c:pt>
                <c:pt idx="38">
                  <c:v>3763117</c:v>
                </c:pt>
                <c:pt idx="39">
                  <c:v>3905335</c:v>
                </c:pt>
                <c:pt idx="40">
                  <c:v>4010200</c:v>
                </c:pt>
                <c:pt idx="41">
                  <c:v>3821470</c:v>
                </c:pt>
                <c:pt idx="42">
                  <c:v>4280690</c:v>
                </c:pt>
                <c:pt idx="43">
                  <c:v>4467584</c:v>
                </c:pt>
              </c:numCache>
            </c:numRef>
          </c:val>
          <c:extLst>
            <c:ext xmlns:c16="http://schemas.microsoft.com/office/drawing/2014/chart" uri="{C3380CC4-5D6E-409C-BE32-E72D297353CC}">
              <c16:uniqueId val="{00000002-AFB7-554E-BEDA-B1C0037A4104}"/>
            </c:ext>
          </c:extLst>
        </c:ser>
        <c:dLbls>
          <c:showLegendKey val="0"/>
          <c:showVal val="0"/>
          <c:showCatName val="0"/>
          <c:showSerName val="0"/>
          <c:showPercent val="0"/>
          <c:showBubbleSize val="0"/>
        </c:dLbls>
        <c:axId val="814092864"/>
        <c:axId val="814111376"/>
      </c:area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midCat"/>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400" b="1" i="0" u="none" strike="noStrike" kern="1200" spc="0" baseline="0" dirty="0">
                <a:solidFill>
                  <a:prstClr val="black">
                    <a:lumMod val="65000"/>
                    <a:lumOff val="35000"/>
                  </a:prstClr>
                </a:solidFill>
              </a:rPr>
              <a:t>C Corporation Returns and S Corporation and Partnership Returns: 1978-2021</a:t>
            </a:r>
          </a:p>
        </c:rich>
      </c:tx>
      <c:layout>
        <c:manualLayout>
          <c:xMode val="edge"/>
          <c:yMode val="edge"/>
          <c:x val="0.15935057104348443"/>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2932302381121277E-2"/>
          <c:y val="9.45480586348071E-2"/>
          <c:w val="0.74529959092951215"/>
          <c:h val="0.81459479772147814"/>
        </c:manualLayout>
      </c:layout>
      <c:lineChart>
        <c:grouping val="standard"/>
        <c:varyColors val="0"/>
        <c:ser>
          <c:idx val="0"/>
          <c:order val="0"/>
          <c:tx>
            <c:strRef>
              <c:f>Sheet1!$B$1</c:f>
              <c:strCache>
                <c:ptCount val="1"/>
                <c:pt idx="0">
                  <c:v>C Corporations</c:v>
                </c:pt>
              </c:strCache>
            </c:strRef>
          </c:tx>
          <c:spPr>
            <a:ln w="28575" cap="rnd">
              <a:solidFill>
                <a:schemeClr val="accent1"/>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Sheet1!$B$2:$B$45</c:f>
              <c:numCache>
                <c:formatCode>#,##0</c:formatCode>
                <c:ptCount val="44"/>
                <c:pt idx="0">
                  <c:v>1898100</c:v>
                </c:pt>
                <c:pt idx="1">
                  <c:v>2041887</c:v>
                </c:pt>
                <c:pt idx="2">
                  <c:v>2165149</c:v>
                </c:pt>
                <c:pt idx="3">
                  <c:v>2270931</c:v>
                </c:pt>
                <c:pt idx="4">
                  <c:v>2361714</c:v>
                </c:pt>
                <c:pt idx="5">
                  <c:v>2350804</c:v>
                </c:pt>
                <c:pt idx="6">
                  <c:v>2469404</c:v>
                </c:pt>
                <c:pt idx="7">
                  <c:v>2552470</c:v>
                </c:pt>
                <c:pt idx="8">
                  <c:v>2602301</c:v>
                </c:pt>
                <c:pt idx="9">
                  <c:v>2484228</c:v>
                </c:pt>
                <c:pt idx="10">
                  <c:v>2305598</c:v>
                </c:pt>
                <c:pt idx="11">
                  <c:v>2204896</c:v>
                </c:pt>
                <c:pt idx="12">
                  <c:v>2141558</c:v>
                </c:pt>
                <c:pt idx="13">
                  <c:v>2105200</c:v>
                </c:pt>
                <c:pt idx="14">
                  <c:v>2083652</c:v>
                </c:pt>
                <c:pt idx="15">
                  <c:v>2063124</c:v>
                </c:pt>
                <c:pt idx="16">
                  <c:v>2318614</c:v>
                </c:pt>
                <c:pt idx="17">
                  <c:v>2321048</c:v>
                </c:pt>
                <c:pt idx="18">
                  <c:v>2326954</c:v>
                </c:pt>
                <c:pt idx="19">
                  <c:v>2257829</c:v>
                </c:pt>
                <c:pt idx="20">
                  <c:v>2260757</c:v>
                </c:pt>
                <c:pt idx="21">
                  <c:v>2210129</c:v>
                </c:pt>
                <c:pt idx="22">
                  <c:v>2184795</c:v>
                </c:pt>
                <c:pt idx="23">
                  <c:v>2149105</c:v>
                </c:pt>
                <c:pt idx="24">
                  <c:v>2112230</c:v>
                </c:pt>
                <c:pt idx="25">
                  <c:v>2059631</c:v>
                </c:pt>
                <c:pt idx="26">
                  <c:v>2039631</c:v>
                </c:pt>
                <c:pt idx="27">
                  <c:v>1987171</c:v>
                </c:pt>
                <c:pt idx="28">
                  <c:v>1968032</c:v>
                </c:pt>
                <c:pt idx="29">
                  <c:v>1878956</c:v>
                </c:pt>
                <c:pt idx="30">
                  <c:v>1797278</c:v>
                </c:pt>
                <c:pt idx="31">
                  <c:v>1729984</c:v>
                </c:pt>
                <c:pt idx="32">
                  <c:v>1686171</c:v>
                </c:pt>
                <c:pt idx="33">
                  <c:v>1664553</c:v>
                </c:pt>
                <c:pt idx="34">
                  <c:v>1635369</c:v>
                </c:pt>
                <c:pt idx="35">
                  <c:v>1629895</c:v>
                </c:pt>
                <c:pt idx="36">
                  <c:v>1621366</c:v>
                </c:pt>
                <c:pt idx="37">
                  <c:v>1632229</c:v>
                </c:pt>
                <c:pt idx="38">
                  <c:v>1596634</c:v>
                </c:pt>
                <c:pt idx="39">
                  <c:v>1599430</c:v>
                </c:pt>
                <c:pt idx="40">
                  <c:v>1567138</c:v>
                </c:pt>
                <c:pt idx="41">
                  <c:v>1533396</c:v>
                </c:pt>
                <c:pt idx="42">
                  <c:v>1509409</c:v>
                </c:pt>
                <c:pt idx="43">
                  <c:v>1570179</c:v>
                </c:pt>
              </c:numCache>
            </c:numRef>
          </c:val>
          <c:smooth val="0"/>
          <c:extLst>
            <c:ext xmlns:c16="http://schemas.microsoft.com/office/drawing/2014/chart" uri="{C3380CC4-5D6E-409C-BE32-E72D297353CC}">
              <c16:uniqueId val="{00000000-AFB7-554E-BEDA-B1C0037A4104}"/>
            </c:ext>
          </c:extLst>
        </c:ser>
        <c:ser>
          <c:idx val="1"/>
          <c:order val="1"/>
          <c:tx>
            <c:strRef>
              <c:f>Sheet1!$C$1</c:f>
              <c:strCache>
                <c:ptCount val="1"/>
                <c:pt idx="0">
                  <c:v>S Corporations</c:v>
                </c:pt>
              </c:strCache>
            </c:strRef>
          </c:tx>
          <c:spPr>
            <a:ln w="28575" cap="rnd">
              <a:solidFill>
                <a:schemeClr val="accent2">
                  <a:lumMod val="60000"/>
                  <a:lumOff val="4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Sheet1!$C$2:$C$45</c:f>
            </c:numRef>
          </c:val>
          <c:smooth val="0"/>
          <c:extLst>
            <c:ext xmlns:c16="http://schemas.microsoft.com/office/drawing/2014/chart" uri="{C3380CC4-5D6E-409C-BE32-E72D297353CC}">
              <c16:uniqueId val="{00000001-AFB7-554E-BEDA-B1C0037A4104}"/>
            </c:ext>
          </c:extLst>
        </c:ser>
        <c:ser>
          <c:idx val="2"/>
          <c:order val="2"/>
          <c:tx>
            <c:strRef>
              <c:f>Sheet1!$D$1</c:f>
              <c:strCache>
                <c:ptCount val="1"/>
                <c:pt idx="0">
                  <c:v>Partnerships</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Sheet1!$D$2:$D$45</c:f>
            </c:numRef>
          </c:val>
          <c:smooth val="0"/>
          <c:extLst>
            <c:ext xmlns:c16="http://schemas.microsoft.com/office/drawing/2014/chart" uri="{C3380CC4-5D6E-409C-BE32-E72D297353CC}">
              <c16:uniqueId val="{00000002-AFB7-554E-BEDA-B1C0037A4104}"/>
            </c:ext>
          </c:extLst>
        </c:ser>
        <c:ser>
          <c:idx val="3"/>
          <c:order val="3"/>
          <c:tx>
            <c:strRef>
              <c:f>Sheet1!$E$1</c:f>
              <c:strCache>
                <c:ptCount val="1"/>
                <c:pt idx="0">
                  <c:v>Pass-Through</c:v>
                </c:pt>
              </c:strCache>
            </c:strRef>
          </c:tx>
          <c:spPr>
            <a:ln w="28575" cap="rnd">
              <a:solidFill>
                <a:schemeClr val="accent3">
                  <a:lumMod val="50000"/>
                  <a:lumOff val="50000"/>
                </a:schemeClr>
              </a:solidFill>
              <a:round/>
            </a:ln>
            <a:effectLst/>
          </c:spPr>
          <c:marker>
            <c:symbol val="none"/>
          </c:marker>
          <c:cat>
            <c:numRef>
              <c:f>Sheet1!$A$2:$A$45</c:f>
              <c:numCache>
                <c:formatCode>General</c:formatCode>
                <c:ptCount val="44"/>
                <c:pt idx="0">
                  <c:v>1978</c:v>
                </c:pt>
                <c:pt idx="1">
                  <c:v>1979</c:v>
                </c:pt>
                <c:pt idx="2">
                  <c:v>1980</c:v>
                </c:pt>
                <c:pt idx="3">
                  <c:v>1981</c:v>
                </c:pt>
                <c:pt idx="4">
                  <c:v>1982</c:v>
                </c:pt>
                <c:pt idx="5">
                  <c:v>1983</c:v>
                </c:pt>
                <c:pt idx="6">
                  <c:v>1984</c:v>
                </c:pt>
                <c:pt idx="7">
                  <c:v>1985</c:v>
                </c:pt>
                <c:pt idx="8">
                  <c:v>1986</c:v>
                </c:pt>
                <c:pt idx="9">
                  <c:v>1987</c:v>
                </c:pt>
                <c:pt idx="10">
                  <c:v>1988</c:v>
                </c:pt>
                <c:pt idx="11">
                  <c:v>1989</c:v>
                </c:pt>
                <c:pt idx="12">
                  <c:v>1990</c:v>
                </c:pt>
                <c:pt idx="13">
                  <c:v>1991</c:v>
                </c:pt>
                <c:pt idx="14">
                  <c:v>1992</c:v>
                </c:pt>
                <c:pt idx="15">
                  <c:v>1993</c:v>
                </c:pt>
                <c:pt idx="16">
                  <c:v>1994</c:v>
                </c:pt>
                <c:pt idx="17">
                  <c:v>1995</c:v>
                </c:pt>
                <c:pt idx="18">
                  <c:v>1996</c:v>
                </c:pt>
                <c:pt idx="19">
                  <c:v>1997</c:v>
                </c:pt>
                <c:pt idx="20">
                  <c:v>1998</c:v>
                </c:pt>
                <c:pt idx="21">
                  <c:v>1999</c:v>
                </c:pt>
                <c:pt idx="22">
                  <c:v>2000</c:v>
                </c:pt>
                <c:pt idx="23">
                  <c:v>2001</c:v>
                </c:pt>
                <c:pt idx="24">
                  <c:v>2002</c:v>
                </c:pt>
                <c:pt idx="25">
                  <c:v>2003</c:v>
                </c:pt>
                <c:pt idx="26">
                  <c:v>2004</c:v>
                </c:pt>
                <c:pt idx="27">
                  <c:v>2005</c:v>
                </c:pt>
                <c:pt idx="28">
                  <c:v>2006</c:v>
                </c:pt>
                <c:pt idx="29">
                  <c:v>2007</c:v>
                </c:pt>
                <c:pt idx="30">
                  <c:v>2008</c:v>
                </c:pt>
                <c:pt idx="31">
                  <c:v>2009</c:v>
                </c:pt>
                <c:pt idx="32">
                  <c:v>2010</c:v>
                </c:pt>
                <c:pt idx="33">
                  <c:v>2011</c:v>
                </c:pt>
                <c:pt idx="34">
                  <c:v>2012</c:v>
                </c:pt>
                <c:pt idx="35">
                  <c:v>2013</c:v>
                </c:pt>
                <c:pt idx="36">
                  <c:v>2014</c:v>
                </c:pt>
                <c:pt idx="37">
                  <c:v>2015</c:v>
                </c:pt>
                <c:pt idx="38">
                  <c:v>2016</c:v>
                </c:pt>
                <c:pt idx="39">
                  <c:v>2017</c:v>
                </c:pt>
                <c:pt idx="40">
                  <c:v>2018</c:v>
                </c:pt>
                <c:pt idx="41">
                  <c:v>2019</c:v>
                </c:pt>
                <c:pt idx="42">
                  <c:v>2020</c:v>
                </c:pt>
                <c:pt idx="43">
                  <c:v>2021</c:v>
                </c:pt>
              </c:numCache>
            </c:numRef>
          </c:cat>
          <c:val>
            <c:numRef>
              <c:f>Sheet1!$E$2:$E$45</c:f>
              <c:numCache>
                <c:formatCode>#,##0</c:formatCode>
                <c:ptCount val="44"/>
                <c:pt idx="0">
                  <c:v>1712836</c:v>
                </c:pt>
                <c:pt idx="1">
                  <c:v>1814500</c:v>
                </c:pt>
                <c:pt idx="2">
                  <c:v>1925043</c:v>
                </c:pt>
                <c:pt idx="3">
                  <c:v>2001991</c:v>
                </c:pt>
                <c:pt idx="4">
                  <c:v>2078431</c:v>
                </c:pt>
                <c:pt idx="5">
                  <c:v>2189806</c:v>
                </c:pt>
                <c:pt idx="6">
                  <c:v>2344920</c:v>
                </c:pt>
                <c:pt idx="7">
                  <c:v>2438352</c:v>
                </c:pt>
                <c:pt idx="8">
                  <c:v>2529166</c:v>
                </c:pt>
                <c:pt idx="9">
                  <c:v>2775940</c:v>
                </c:pt>
                <c:pt idx="10">
                  <c:v>2911436</c:v>
                </c:pt>
                <c:pt idx="11">
                  <c:v>3058131</c:v>
                </c:pt>
                <c:pt idx="12">
                  <c:v>3128621</c:v>
                </c:pt>
                <c:pt idx="13">
                  <c:v>3212272</c:v>
                </c:pt>
                <c:pt idx="14">
                  <c:v>3270123</c:v>
                </c:pt>
                <c:pt idx="15">
                  <c:v>3369072</c:v>
                </c:pt>
                <c:pt idx="16">
                  <c:v>3517717</c:v>
                </c:pt>
                <c:pt idx="17">
                  <c:v>3734019</c:v>
                </c:pt>
                <c:pt idx="18">
                  <c:v>3958672</c:v>
                </c:pt>
                <c:pt idx="19">
                  <c:v>4210881</c:v>
                </c:pt>
                <c:pt idx="20">
                  <c:v>4443429</c:v>
                </c:pt>
                <c:pt idx="21">
                  <c:v>4662694</c:v>
                </c:pt>
                <c:pt idx="22">
                  <c:v>4917978</c:v>
                </c:pt>
                <c:pt idx="23">
                  <c:v>5118603</c:v>
                </c:pt>
                <c:pt idx="24">
                  <c:v>5396546</c:v>
                </c:pt>
                <c:pt idx="25">
                  <c:v>5716981</c:v>
                </c:pt>
                <c:pt idx="26">
                  <c:v>6065211</c:v>
                </c:pt>
                <c:pt idx="27">
                  <c:v>6447711</c:v>
                </c:pt>
                <c:pt idx="28">
                  <c:v>6819882</c:v>
                </c:pt>
                <c:pt idx="29">
                  <c:v>7086227</c:v>
                </c:pt>
                <c:pt idx="30">
                  <c:v>7195949</c:v>
                </c:pt>
                <c:pt idx="31">
                  <c:v>7263290</c:v>
                </c:pt>
                <c:pt idx="32">
                  <c:v>7376035</c:v>
                </c:pt>
                <c:pt idx="33">
                  <c:v>7443749</c:v>
                </c:pt>
                <c:pt idx="34">
                  <c:v>7594013</c:v>
                </c:pt>
                <c:pt idx="35">
                  <c:v>7718608</c:v>
                </c:pt>
                <c:pt idx="36">
                  <c:v>7991380</c:v>
                </c:pt>
                <c:pt idx="37">
                  <c:v>8202523</c:v>
                </c:pt>
                <c:pt idx="38">
                  <c:v>8355159</c:v>
                </c:pt>
                <c:pt idx="39">
                  <c:v>8631019</c:v>
                </c:pt>
                <c:pt idx="40">
                  <c:v>8885196</c:v>
                </c:pt>
                <c:pt idx="41">
                  <c:v>8761821</c:v>
                </c:pt>
                <c:pt idx="42">
                  <c:v>9173412</c:v>
                </c:pt>
                <c:pt idx="43">
                  <c:v>9588136</c:v>
                </c:pt>
              </c:numCache>
            </c:numRef>
          </c:val>
          <c:smooth val="0"/>
          <c:extLst>
            <c:ext xmlns:c16="http://schemas.microsoft.com/office/drawing/2014/chart" uri="{C3380CC4-5D6E-409C-BE32-E72D297353CC}">
              <c16:uniqueId val="{00000000-422B-6447-92B3-D21BEC8B9EAF}"/>
            </c:ext>
          </c:extLst>
        </c:ser>
        <c:dLbls>
          <c:showLegendKey val="0"/>
          <c:showVal val="0"/>
          <c:showCatName val="0"/>
          <c:showSerName val="0"/>
          <c:showPercent val="0"/>
          <c:showBubbleSize val="0"/>
        </c:dLbls>
        <c:smooth val="0"/>
        <c:axId val="814092864"/>
        <c:axId val="814111376"/>
      </c:lineChart>
      <c:catAx>
        <c:axId val="814092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111376"/>
        <c:crosses val="autoZero"/>
        <c:auto val="1"/>
        <c:lblAlgn val="ctr"/>
        <c:lblOffset val="100"/>
        <c:noMultiLvlLbl val="0"/>
      </c:catAx>
      <c:valAx>
        <c:axId val="814111376"/>
        <c:scaling>
          <c:orientation val="minMax"/>
        </c:scaling>
        <c:delete val="0"/>
        <c:axPos val="r"/>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low"/>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14092864"/>
        <c:crosses val="max"/>
        <c:crossBetween val="between"/>
      </c:valAx>
      <c:spPr>
        <a:noFill/>
        <a:ln>
          <a:noFill/>
        </a:ln>
        <a:effectLst/>
      </c:spPr>
    </c:plotArea>
    <c:legend>
      <c:legendPos val="r"/>
      <c:layout>
        <c:manualLayout>
          <c:xMode val="edge"/>
          <c:yMode val="edge"/>
          <c:x val="0.86412132605045999"/>
          <c:y val="0.42206561848420415"/>
          <c:w val="0.12686966494053109"/>
          <c:h val="0.2235334157627931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
        <p:nvSpPr>
          <p:cNvPr id="5" name="TextBox 4">
            <a:extLst>
              <a:ext uri="{FF2B5EF4-FFF2-40B4-BE49-F238E27FC236}">
                <a16:creationId xmlns:a16="http://schemas.microsoft.com/office/drawing/2014/main" id="{75D09194-847F-BEB4-1ACD-8BF1425C0667}"/>
              </a:ext>
            </a:extLst>
          </p:cNvPr>
          <p:cNvSpPr txBox="1"/>
          <p:nvPr userDrawn="1"/>
        </p:nvSpPr>
        <p:spPr>
          <a:xfrm>
            <a:off x="431180" y="6631259"/>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Introduction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BE3666E3-A548-80F4-F7A8-7DA31FD7DE07}"/>
              </a:ext>
            </a:extLst>
          </p:cNvPr>
          <p:cNvSpPr txBox="1"/>
          <p:nvPr userDrawn="1"/>
        </p:nvSpPr>
        <p:spPr>
          <a:xfrm>
            <a:off x="512956" y="6601522"/>
            <a:ext cx="184731" cy="477054"/>
          </a:xfrm>
          <a:prstGeom prst="rect">
            <a:avLst/>
          </a:prstGeom>
          <a:noFill/>
        </p:spPr>
        <p:txBody>
          <a:bodyPr wrap="none" rtlCol="0">
            <a:spAutoFit/>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PSH_Intro_25</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br>
              <a:rPr lang="en-US" dirty="0"/>
            </a:br>
            <a:r>
              <a:rPr lang="en-US" i="1" dirty="0"/>
              <a:t>Introduction</a:t>
            </a:r>
            <a:endParaRPr lang="en-US" dirty="0"/>
          </a:p>
        </p:txBody>
      </p:sp>
      <p:sp>
        <p:nvSpPr>
          <p:cNvPr id="3" name="Subtitle 2"/>
          <p:cNvSpPr>
            <a:spLocks noGrp="1"/>
          </p:cNvSpPr>
          <p:nvPr>
            <p:ph type="subTitle" idx="1"/>
          </p:nvPr>
        </p:nvSpPr>
        <p:spPr>
          <a:xfrm>
            <a:off x="1134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3AF76141-CA2F-B073-06BC-65D7420D29AC}"/>
              </a:ext>
            </a:extLst>
          </p:cNvPr>
          <p:cNvGraphicFramePr>
            <a:graphicFrameLocks noGrp="1"/>
          </p:cNvGraphicFramePr>
          <p:nvPr>
            <p:ph idx="1"/>
            <p:extLst>
              <p:ext uri="{D42A27DB-BD31-4B8C-83A1-F6EECF244321}">
                <p14:modId xmlns:p14="http://schemas.microsoft.com/office/powerpoint/2010/main" val="3488019435"/>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80E06F4D-4010-8E55-5C1F-4F192063DF5B}"/>
              </a:ext>
            </a:extLst>
          </p:cNvPr>
          <p:cNvSpPr>
            <a:spLocks noGrp="1"/>
          </p:cNvSpPr>
          <p:nvPr>
            <p:ph type="title"/>
          </p:nvPr>
        </p:nvSpPr>
        <p:spPr/>
        <p:txBody>
          <a:bodyPr/>
          <a:lstStyle/>
          <a:p>
            <a:r>
              <a:rPr lang="en-US" dirty="0"/>
              <a:t>Different Business Returns</a:t>
            </a:r>
          </a:p>
        </p:txBody>
      </p:sp>
      <p:sp>
        <p:nvSpPr>
          <p:cNvPr id="4" name="Slide Number Placeholder 3">
            <a:extLst>
              <a:ext uri="{FF2B5EF4-FFF2-40B4-BE49-F238E27FC236}">
                <a16:creationId xmlns:a16="http://schemas.microsoft.com/office/drawing/2014/main" id="{B429BA83-3B3D-C2D8-493E-CDF286042762}"/>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a:extLst>
              <a:ext uri="{FF2B5EF4-FFF2-40B4-BE49-F238E27FC236}">
                <a16:creationId xmlns:a16="http://schemas.microsoft.com/office/drawing/2014/main" id="{7AC7FEBF-AADC-3774-D681-9C79E3CB2237}"/>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26DA8EBA-E72D-0428-1CC5-C4CBCCFD6612}"/>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140966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86E32-6D23-3F08-87B3-074455DF8091}"/>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F8476BBC-DF29-2F65-A3F5-B0198B672DD8}"/>
              </a:ext>
            </a:extLst>
          </p:cNvPr>
          <p:cNvGraphicFramePr>
            <a:graphicFrameLocks noGrp="1"/>
          </p:cNvGraphicFramePr>
          <p:nvPr>
            <p:ph idx="1"/>
            <p:extLst>
              <p:ext uri="{D42A27DB-BD31-4B8C-83A1-F6EECF244321}">
                <p14:modId xmlns:p14="http://schemas.microsoft.com/office/powerpoint/2010/main" val="1552869809"/>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C2D2E72B-14D0-A94B-2E26-652A9EC424BB}"/>
              </a:ext>
            </a:extLst>
          </p:cNvPr>
          <p:cNvSpPr>
            <a:spLocks noGrp="1"/>
          </p:cNvSpPr>
          <p:nvPr>
            <p:ph type="title"/>
          </p:nvPr>
        </p:nvSpPr>
        <p:spPr/>
        <p:txBody>
          <a:bodyPr/>
          <a:lstStyle/>
          <a:p>
            <a:r>
              <a:rPr lang="en-US" dirty="0"/>
              <a:t>Business Tax Returns by Type</a:t>
            </a:r>
          </a:p>
        </p:txBody>
      </p:sp>
      <p:sp>
        <p:nvSpPr>
          <p:cNvPr id="4" name="Slide Number Placeholder 3">
            <a:extLst>
              <a:ext uri="{FF2B5EF4-FFF2-40B4-BE49-F238E27FC236}">
                <a16:creationId xmlns:a16="http://schemas.microsoft.com/office/drawing/2014/main" id="{C7DEDB17-5531-C559-768E-553A5F28C907}"/>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11B7F5BD-DCF8-5DBE-0A40-2FA84D14773F}"/>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81160557-D36F-4857-CB36-1B6DBBE63307}"/>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3521991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FB5B3-EE93-4626-D342-0AABAE3A5186}"/>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5A1CD362-A857-2F58-3047-9E5B9AE0DB5B}"/>
              </a:ext>
            </a:extLst>
          </p:cNvPr>
          <p:cNvGraphicFramePr>
            <a:graphicFrameLocks noGrp="1"/>
          </p:cNvGraphicFramePr>
          <p:nvPr>
            <p:ph idx="1"/>
            <p:extLst>
              <p:ext uri="{D42A27DB-BD31-4B8C-83A1-F6EECF244321}">
                <p14:modId xmlns:p14="http://schemas.microsoft.com/office/powerpoint/2010/main" val="3745309671"/>
              </p:ext>
            </p:extLst>
          </p:nvPr>
        </p:nvGraphicFramePr>
        <p:xfrm>
          <a:off x="381554" y="533400"/>
          <a:ext cx="8458200" cy="5562599"/>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020B68F-181A-FE09-CC02-4DE79B1ECF06}"/>
              </a:ext>
            </a:extLst>
          </p:cNvPr>
          <p:cNvSpPr>
            <a:spLocks noGrp="1"/>
          </p:cNvSpPr>
          <p:nvPr>
            <p:ph type="title"/>
          </p:nvPr>
        </p:nvSpPr>
        <p:spPr/>
        <p:txBody>
          <a:bodyPr/>
          <a:lstStyle/>
          <a:p>
            <a:r>
              <a:rPr lang="pt-BR" b="1" dirty="0" err="1">
                <a:ea typeface="ＭＳ Ｐゴシック" charset="0"/>
                <a:cs typeface="ＭＳ Ｐゴシック" charset="0"/>
              </a:rPr>
              <a:t>Pass-through</a:t>
            </a:r>
            <a:r>
              <a:rPr lang="pt-BR" b="1" dirty="0">
                <a:ea typeface="ＭＳ Ｐゴシック" charset="0"/>
                <a:cs typeface="ＭＳ Ｐゴシック" charset="0"/>
              </a:rPr>
              <a:t> vs. C Corporation </a:t>
            </a:r>
            <a:r>
              <a:rPr lang="pt-BR" b="1" dirty="0" err="1">
                <a:ea typeface="ＭＳ Ｐゴシック" charset="0"/>
                <a:cs typeface="ＭＳ Ｐゴシック" charset="0"/>
              </a:rPr>
              <a:t>Returns</a:t>
            </a:r>
            <a:endParaRPr lang="en-US" dirty="0"/>
          </a:p>
        </p:txBody>
      </p:sp>
      <p:sp>
        <p:nvSpPr>
          <p:cNvPr id="4" name="Slide Number Placeholder 3">
            <a:extLst>
              <a:ext uri="{FF2B5EF4-FFF2-40B4-BE49-F238E27FC236}">
                <a16:creationId xmlns:a16="http://schemas.microsoft.com/office/drawing/2014/main" id="{BB39A007-555D-B9E6-CB18-8CF4FAF92372}"/>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1B258E27-A496-B2E6-A536-67A1FEE0C83C}"/>
              </a:ext>
            </a:extLst>
          </p:cNvPr>
          <p:cNvSpPr>
            <a:spLocks noGrp="1"/>
          </p:cNvSpPr>
          <p:nvPr>
            <p:ph type="ftr" sz="quarter" idx="11"/>
          </p:nvPr>
        </p:nvSpPr>
        <p:spPr/>
        <p:txBody>
          <a:bodyPr/>
          <a:lstStyle/>
          <a:p>
            <a:pPr>
              <a:defRPr/>
            </a:pPr>
            <a:r>
              <a:rPr lang="en-US"/>
              <a:t>Introduction</a:t>
            </a:r>
            <a:endParaRPr lang="en-US" dirty="0"/>
          </a:p>
        </p:txBody>
      </p:sp>
      <p:sp>
        <p:nvSpPr>
          <p:cNvPr id="7" name="TextBox 6">
            <a:extLst>
              <a:ext uri="{FF2B5EF4-FFF2-40B4-BE49-F238E27FC236}">
                <a16:creationId xmlns:a16="http://schemas.microsoft.com/office/drawing/2014/main" id="{46412F47-E751-E657-1D7C-553B5E92A2A6}"/>
              </a:ext>
            </a:extLst>
          </p:cNvPr>
          <p:cNvSpPr txBox="1"/>
          <p:nvPr/>
        </p:nvSpPr>
        <p:spPr>
          <a:xfrm>
            <a:off x="7643899" y="6186913"/>
            <a:ext cx="712054" cy="215444"/>
          </a:xfrm>
          <a:prstGeom prst="rect">
            <a:avLst/>
          </a:prstGeom>
          <a:noFill/>
        </p:spPr>
        <p:txBody>
          <a:bodyPr wrap="none" rtlCol="0">
            <a:spAutoFit/>
          </a:bodyPr>
          <a:lstStyle/>
          <a:p>
            <a:r>
              <a:rPr lang="en-US" sz="800" dirty="0"/>
              <a:t>JCT 26-24</a:t>
            </a:r>
          </a:p>
        </p:txBody>
      </p:sp>
    </p:spTree>
    <p:extLst>
      <p:ext uri="{BB962C8B-B14F-4D97-AF65-F5344CB8AC3E}">
        <p14:creationId xmlns:p14="http://schemas.microsoft.com/office/powerpoint/2010/main" val="2304996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6" name="Picture 5" descr="A close-up of a tax form&#10;&#10;Description automatically generated">
            <a:extLst>
              <a:ext uri="{FF2B5EF4-FFF2-40B4-BE49-F238E27FC236}">
                <a16:creationId xmlns:a16="http://schemas.microsoft.com/office/drawing/2014/main" id="{5ACC47A4-9FAD-B9FD-FF39-02E09E23D544}"/>
              </a:ext>
            </a:extLst>
          </p:cNvPr>
          <p:cNvPicPr>
            <a:picLocks noChangeAspect="1"/>
          </p:cNvPicPr>
          <p:nvPr/>
        </p:nvPicPr>
        <p:blipFill>
          <a:blip r:embed="rId2"/>
          <a:stretch>
            <a:fillRect/>
          </a:stretch>
        </p:blipFill>
        <p:spPr>
          <a:xfrm>
            <a:off x="539496" y="844382"/>
            <a:ext cx="8302752" cy="5417690"/>
          </a:xfrm>
          <a:prstGeom prst="rect">
            <a:avLst/>
          </a:prstGeom>
        </p:spPr>
      </p:pic>
      <p:sp>
        <p:nvSpPr>
          <p:cNvPr id="7" name="Oval 6">
            <a:extLst>
              <a:ext uri="{FF2B5EF4-FFF2-40B4-BE49-F238E27FC236}">
                <a16:creationId xmlns:a16="http://schemas.microsoft.com/office/drawing/2014/main" id="{FED266CA-DCF4-1F11-2E5E-075D73710715}"/>
              </a:ext>
            </a:extLst>
          </p:cNvPr>
          <p:cNvSpPr/>
          <p:nvPr/>
        </p:nvSpPr>
        <p:spPr>
          <a:xfrm>
            <a:off x="304800" y="2667000"/>
            <a:ext cx="8686800" cy="88622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A graph with a line and a blue line&#10;&#10;Description automatically generated">
            <a:extLst>
              <a:ext uri="{FF2B5EF4-FFF2-40B4-BE49-F238E27FC236}">
                <a16:creationId xmlns:a16="http://schemas.microsoft.com/office/drawing/2014/main" id="{FA31417C-0797-523D-F3F9-1E07A258CCFE}"/>
              </a:ext>
            </a:extLst>
          </p:cNvPr>
          <p:cNvPicPr>
            <a:picLocks noGrp="1" noChangeAspect="1"/>
          </p:cNvPicPr>
          <p:nvPr>
            <p:ph idx="1"/>
          </p:nvPr>
        </p:nvPicPr>
        <p:blipFill>
          <a:blip r:embed="rId3"/>
          <a:stretch>
            <a:fillRect/>
          </a:stretch>
        </p:blipFill>
        <p:spPr>
          <a:xfrm>
            <a:off x="384048" y="651669"/>
            <a:ext cx="8458200" cy="5575300"/>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2023, </a:t>
            </a:r>
            <a:r>
              <a:rPr lang="en-US" sz="1000" i="1" dirty="0">
                <a:latin typeface="Calibri" charset="0"/>
                <a:ea typeface="Calibri" charset="0"/>
                <a:cs typeface="Calibri" charset="0"/>
              </a:rPr>
              <a:t>Partnership Returns, 2021</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A document with numbers and text&#10;&#10;Description automatically generated">
            <a:extLst>
              <a:ext uri="{FF2B5EF4-FFF2-40B4-BE49-F238E27FC236}">
                <a16:creationId xmlns:a16="http://schemas.microsoft.com/office/drawing/2014/main" id="{D6EA1077-5984-739A-67C4-ABBDAF5CAB14}"/>
              </a:ext>
            </a:extLst>
          </p:cNvPr>
          <p:cNvPicPr>
            <a:picLocks noChangeAspect="1"/>
          </p:cNvPicPr>
          <p:nvPr/>
        </p:nvPicPr>
        <p:blipFill>
          <a:blip r:embed="rId2"/>
          <a:stretch>
            <a:fillRect/>
          </a:stretch>
        </p:blipFill>
        <p:spPr>
          <a:xfrm>
            <a:off x="384048" y="733371"/>
            <a:ext cx="7772400" cy="5462896"/>
          </a:xfrm>
          <a:prstGeom prst="rect">
            <a:avLst/>
          </a:prstGeom>
        </p:spPr>
      </p:pic>
      <p:cxnSp>
        <p:nvCxnSpPr>
          <p:cNvPr id="12" name="Straight Arrow Connector 11">
            <a:extLst>
              <a:ext uri="{FF2B5EF4-FFF2-40B4-BE49-F238E27FC236}">
                <a16:creationId xmlns:a16="http://schemas.microsoft.com/office/drawing/2014/main" id="{C1A23D53-45B3-BEAE-B4AD-B8229AD38720}"/>
              </a:ext>
            </a:extLst>
          </p:cNvPr>
          <p:cNvCxnSpPr/>
          <p:nvPr/>
        </p:nvCxnSpPr>
        <p:spPr>
          <a:xfrm>
            <a:off x="3657600" y="2133600"/>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6DDA828-CE68-EB3F-F57C-4A927A7F983D}"/>
              </a:ext>
            </a:extLst>
          </p:cNvPr>
          <p:cNvCxnSpPr/>
          <p:nvPr/>
        </p:nvCxnSpPr>
        <p:spPr>
          <a:xfrm>
            <a:off x="3644660" y="3477757"/>
            <a:ext cx="1600200" cy="762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ed. 2020)</a:t>
            </a:r>
          </a:p>
          <a:p>
            <a:pPr lvl="1"/>
            <a:r>
              <a:rPr lang="en-US" sz="1800" dirty="0"/>
              <a:t>Cunningham &amp; Cunningham, </a:t>
            </a:r>
            <a:r>
              <a:rPr lang="en-US" sz="1800" i="1" dirty="0"/>
              <a:t>Logic Problems </a:t>
            </a:r>
            <a:r>
              <a:rPr lang="en-US" sz="1800" dirty="0"/>
              <a:t>(2020)</a:t>
            </a:r>
          </a:p>
          <a:p>
            <a:pPr lvl="1"/>
            <a:r>
              <a:rPr lang="en-US" sz="1800" dirty="0"/>
              <a:t>Code &amp; Regs</a:t>
            </a:r>
          </a:p>
          <a:p>
            <a:pPr lvl="2"/>
            <a:r>
              <a:rPr lang="en-US" sz="1800" dirty="0"/>
              <a:t>I like </a:t>
            </a:r>
            <a:r>
              <a:rPr lang="en-US" sz="1800" i="1" dirty="0"/>
              <a:t>CCH, Selected Sections 2024-2025</a:t>
            </a:r>
            <a:r>
              <a:rPr lang="en-US" sz="1800" dirty="0"/>
              <a:t>, but West or Foundation are also good.  Any relatively recent version (2-3 years old) is fine</a:t>
            </a:r>
          </a:p>
          <a:p>
            <a:pPr lvl="2"/>
            <a:r>
              <a:rPr lang="en-US" sz="1800" dirty="0"/>
              <a:t>Fantastic free database of federal tax materials:  </a:t>
            </a:r>
            <a:r>
              <a:rPr lang="en-US" sz="1800" dirty="0">
                <a:hlinkClick r:id="rId4"/>
              </a:rPr>
              <a:t>Tax Analysts </a:t>
            </a:r>
            <a:endParaRPr lang="en-US" sz="1800" dirty="0"/>
          </a:p>
          <a:p>
            <a:r>
              <a:rPr lang="en-US" sz="2400" dirty="0"/>
              <a:t>Exam: </a:t>
            </a:r>
          </a:p>
          <a:p>
            <a:pPr lvl="1"/>
            <a:r>
              <a:rPr lang="en-US" sz="2100" dirty="0"/>
              <a:t>Yes</a:t>
            </a:r>
          </a:p>
          <a:p>
            <a:pPr lvl="1"/>
            <a:r>
              <a:rPr lang="en-US" sz="2100" dirty="0"/>
              <a:t>Type = Short answer</a:t>
            </a:r>
          </a:p>
          <a:p>
            <a:r>
              <a:rPr lang="en-US" sz="2400" dirty="0"/>
              <a:t>Recording: Yes, but: </a:t>
            </a:r>
            <a:r>
              <a:rPr lang="en-US" sz="2400" b="1" i="1" dirty="0"/>
              <a:t>a</a:t>
            </a:r>
            <a:r>
              <a:rPr lang="en-US" sz="2400" b="1" i="1" dirty="0">
                <a:ea typeface="ＭＳ Ｐゴシック" charset="0"/>
              </a:rPr>
              <a:t>ll class recordings are the property of instructor, and students may not download or capture the recording in any manner, share the recording, or use it for non-class purposes. </a:t>
            </a:r>
          </a:p>
          <a:p>
            <a:pPr lvl="1"/>
            <a:endParaRPr lang="en-US" sz="2100" dirty="0"/>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b="1"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b="1"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b="1"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ES only if it changes in a meaningful way (excluding income tax effects) TP’s economic position </a:t>
            </a:r>
            <a:r>
              <a:rPr lang="en-US" sz="2000" b="1" dirty="0">
                <a:ea typeface="ＭＳ Ｐゴシック" charset="0"/>
                <a:cs typeface="ＭＳ Ｐゴシック" charset="0"/>
              </a:rPr>
              <a:t>and</a:t>
            </a:r>
            <a:r>
              <a:rPr lang="en-US" sz="2000" dirty="0">
                <a:ea typeface="ＭＳ Ｐゴシック" charset="0"/>
                <a:cs typeface="ＭＳ Ｐゴシック" charset="0"/>
              </a:rPr>
              <a:t> TP has substantial purpose (excluding income tax effects) for entering </a:t>
            </a:r>
            <a:r>
              <a:rPr lang="en-US" sz="2000">
                <a:ea typeface="ＭＳ Ｐゴシック" charset="0"/>
                <a:cs typeface="ＭＳ Ｐゴシック" charset="0"/>
              </a:rPr>
              <a:t>into the transaction</a:t>
            </a:r>
            <a:endParaRPr lang="en-US" sz="2000" dirty="0">
              <a:ea typeface="ＭＳ Ｐゴシック" charset="0"/>
              <a:cs typeface="ＭＳ Ｐゴシック" charset="0"/>
            </a:endParaRP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0F2BB2-D4AE-E0B7-9BBF-9948A631C327}"/>
              </a:ext>
            </a:extLst>
          </p:cNvPr>
          <p:cNvSpPr>
            <a:spLocks noGrp="1"/>
          </p:cNvSpPr>
          <p:nvPr>
            <p:ph idx="1"/>
          </p:nvPr>
        </p:nvSpPr>
        <p:spPr/>
        <p:txBody>
          <a:bodyPr>
            <a:normAutofit/>
          </a:bodyPr>
          <a:lstStyle/>
          <a:p>
            <a:r>
              <a:rPr lang="en-US" sz="2000" b="1" dirty="0"/>
              <a:t>Question: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partner contributes property worth 100,000 and an adjusted basis of 30,000 to </a:t>
            </a:r>
            <a:r>
              <a:rPr lang="en-US" sz="2000" kern="100">
                <a:effectLst/>
                <a:latin typeface="Calibri" panose="020F0502020204030204" pitchFamily="34" charset="0"/>
                <a:ea typeface="Calibri" panose="020F0502020204030204" pitchFamily="34" charset="0"/>
                <a:cs typeface="Times New Roman" panose="02020603050405020304" pitchFamily="18" charset="0"/>
              </a:rPr>
              <a:t>a partnership that </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is subject to a 20,000 liability.  What are the amounts in the partner's capital account and </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tax capital account</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#1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also known as the tax basis capital account, is used for tax purposes. It is based on the adjusted basis of the property contributed, adjusted for the liability assumed.  Adjusted Tax Basis = Tax Basis + Liability Assumed. The amount in the partner's tax capital account would be $50,000.</a:t>
            </a:r>
          </a:p>
          <a:p>
            <a:pPr lvl="1"/>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AI #2 Answer: </a:t>
            </a:r>
          </a:p>
          <a:p>
            <a:pPr lvl="1"/>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tax capital account is credited for the adjusted basis of the contributed property, $30,000. The tax capital account is debited for the liability assumed by the partnership, $20,000 so the tax capital account amount is $30,000 - $20,000 = $10,000</a:t>
            </a:r>
          </a:p>
          <a:p>
            <a:endParaRPr lang="en-US" b="1" dirty="0"/>
          </a:p>
        </p:txBody>
      </p:sp>
      <p:sp>
        <p:nvSpPr>
          <p:cNvPr id="3" name="Title 2">
            <a:extLst>
              <a:ext uri="{FF2B5EF4-FFF2-40B4-BE49-F238E27FC236}">
                <a16:creationId xmlns:a16="http://schemas.microsoft.com/office/drawing/2014/main" id="{462FDE85-DED9-13CD-4D73-364DA0352DEA}"/>
              </a:ext>
            </a:extLst>
          </p:cNvPr>
          <p:cNvSpPr>
            <a:spLocks noGrp="1"/>
          </p:cNvSpPr>
          <p:nvPr>
            <p:ph type="title"/>
          </p:nvPr>
        </p:nvSpPr>
        <p:spPr/>
        <p:txBody>
          <a:bodyPr/>
          <a:lstStyle/>
          <a:p>
            <a:r>
              <a:rPr lang="en-US" sz="2000" dirty="0"/>
              <a:t>AI and Tax</a:t>
            </a:r>
          </a:p>
        </p:txBody>
      </p:sp>
      <p:sp>
        <p:nvSpPr>
          <p:cNvPr id="4" name="Slide Number Placeholder 3">
            <a:extLst>
              <a:ext uri="{FF2B5EF4-FFF2-40B4-BE49-F238E27FC236}">
                <a16:creationId xmlns:a16="http://schemas.microsoft.com/office/drawing/2014/main" id="{E1749842-BD3E-E382-A755-B5FB897458E8}"/>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1E03C2E-11D2-7C4D-8F2C-A69492A20935}"/>
              </a:ext>
            </a:extLst>
          </p:cNvPr>
          <p:cNvSpPr>
            <a:spLocks noGrp="1"/>
          </p:cNvSpPr>
          <p:nvPr>
            <p:ph type="ftr" sz="quarter" idx="11"/>
          </p:nvPr>
        </p:nvSpPr>
        <p:spPr/>
        <p:txBody>
          <a:bodyPr/>
          <a:lstStyle/>
          <a:p>
            <a:pPr>
              <a:defRPr/>
            </a:pPr>
            <a:r>
              <a:rPr lang="en-US"/>
              <a:t>Introduction</a:t>
            </a:r>
            <a:endParaRPr lang="en-US" dirty="0"/>
          </a:p>
        </p:txBody>
      </p:sp>
      <p:cxnSp>
        <p:nvCxnSpPr>
          <p:cNvPr id="7" name="Straight Arrow Connector 6">
            <a:extLst>
              <a:ext uri="{FF2B5EF4-FFF2-40B4-BE49-F238E27FC236}">
                <a16:creationId xmlns:a16="http://schemas.microsoft.com/office/drawing/2014/main" id="{4C5CD424-7D27-C341-8127-127A3CA238AC}"/>
              </a:ext>
            </a:extLst>
          </p:cNvPr>
          <p:cNvCxnSpPr>
            <a:cxnSpLocks/>
          </p:cNvCxnSpPr>
          <p:nvPr/>
        </p:nvCxnSpPr>
        <p:spPr>
          <a:xfrm flipH="1" flipV="1">
            <a:off x="2819400" y="3804596"/>
            <a:ext cx="1981200" cy="28513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252263F-B3E2-22E1-30AA-6A65E7344A4D}"/>
              </a:ext>
            </a:extLst>
          </p:cNvPr>
          <p:cNvCxnSpPr>
            <a:cxnSpLocks/>
          </p:cNvCxnSpPr>
          <p:nvPr/>
        </p:nvCxnSpPr>
        <p:spPr>
          <a:xfrm flipH="1">
            <a:off x="3810000" y="4089731"/>
            <a:ext cx="990600" cy="17776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D1D6B872-9E13-E6E9-82ED-7C4340FDD09A}"/>
              </a:ext>
            </a:extLst>
          </p:cNvPr>
          <p:cNvSpPr/>
          <p:nvPr/>
        </p:nvSpPr>
        <p:spPr>
          <a:xfrm>
            <a:off x="4876800" y="3804596"/>
            <a:ext cx="3349752" cy="5388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ln w="0"/>
                <a:solidFill>
                  <a:schemeClr val="tx2"/>
                </a:solidFill>
                <a:effectLst>
                  <a:outerShdw blurRad="38100" dist="19050" dir="2700000" algn="tl" rotWithShape="0">
                    <a:schemeClr val="dk1">
                      <a:alpha val="40000"/>
                    </a:schemeClr>
                  </a:outerShdw>
                </a:effectLst>
                <a:latin typeface="Calibri" panose="020F0502020204030204" pitchFamily="34" charset="0"/>
                <a:cs typeface="Calibri" panose="020F0502020204030204" pitchFamily="34" charset="0"/>
              </a:rPr>
              <a:t>Which is correct?</a:t>
            </a:r>
            <a:endParaRPr lang="en-US" sz="18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274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&amp; Regs,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a:t>
            </a:r>
            <a:r>
              <a:rPr lang="en-US" sz="1600" dirty="0">
                <a:highlight>
                  <a:srgbClr val="FFFF00"/>
                </a:highlight>
              </a:rPr>
              <a:t>before January 1, 2022</a:t>
            </a:r>
            <a:r>
              <a:rPr lang="en-US" sz="1600" dirty="0"/>
              <a:t>,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Mem.</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5444"/>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60791"/>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a:lnSpc>
                <a:spcPct val="80000"/>
              </a:lnSpc>
              <a:tabLst>
                <a:tab pos="914400" algn="l"/>
              </a:tabLst>
            </a:pPr>
            <a:r>
              <a:rPr lang="en-US" sz="1800" b="1" dirty="0">
                <a:solidFill>
                  <a:srgbClr val="FF0000"/>
                </a:solidFill>
                <a:ea typeface="ＭＳ Ｐゴシック" charset="0"/>
              </a:rPr>
              <a:t>Subchapter K:  Partners and Partnerships [</a:t>
            </a:r>
            <a:r>
              <a:rPr lang="en-US" sz="1800" b="1" dirty="0">
                <a:solidFill>
                  <a:srgbClr val="FF0000"/>
                </a:solidFill>
              </a:rPr>
              <a:t>§§</a:t>
            </a:r>
            <a:r>
              <a:rPr lang="en-US" sz="1800" b="1" dirty="0">
                <a:solidFill>
                  <a:srgbClr val="FF0000"/>
                </a:solidFill>
                <a:ea typeface="ＭＳ Ｐゴシック" charset="0"/>
              </a:rPr>
              <a:t>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800" b="1" dirty="0">
                <a:ea typeface="ＭＳ Ｐゴシック"/>
                <a:cs typeface="ＭＳ Ｐゴシック"/>
              </a:rPr>
              <a:t>Entities</a:t>
            </a:r>
            <a:endParaRPr lang="en-US" sz="2800" dirty="0">
              <a:ea typeface="ＭＳ Ｐゴシック"/>
              <a:cs typeface="ＭＳ Ｐゴシック"/>
            </a:endParaRPr>
          </a:p>
          <a:p>
            <a:pPr lvl="1" eaLnBrk="1" hangingPunct="1">
              <a:buFont typeface="Wingdings" pitchFamily="2" charset="2"/>
              <a:buChar char="Ø"/>
              <a:defRPr/>
            </a:pPr>
            <a:r>
              <a:rPr lang="en-US" sz="2000" dirty="0">
                <a:ea typeface="ＭＳ Ｐゴシック"/>
              </a:rPr>
              <a:t>Corporations: S and C</a:t>
            </a:r>
          </a:p>
          <a:p>
            <a:pPr lvl="1" eaLnBrk="1" hangingPunct="1">
              <a:buFont typeface="Wingdings" pitchFamily="2" charset="2"/>
              <a:buChar char="Ø"/>
              <a:defRPr/>
            </a:pPr>
            <a:r>
              <a:rPr lang="en-US" sz="2000" b="1" i="1" dirty="0">
                <a:ea typeface="ＭＳ Ｐゴシック"/>
              </a:rPr>
              <a:t>Partnerships, including LLCs, GPs, LPs, LLPs, and LLLPs</a:t>
            </a:r>
          </a:p>
          <a:p>
            <a:pPr lvl="1" eaLnBrk="1" hangingPunct="1">
              <a:buFont typeface="Wingdings" pitchFamily="2" charset="2"/>
              <a:buChar char="Ø"/>
              <a:defRPr/>
            </a:pPr>
            <a:r>
              <a:rPr lang="en-US" sz="2000" dirty="0">
                <a:ea typeface="ＭＳ Ｐゴシック"/>
              </a:rPr>
              <a:t>Special Taxpayers (entities and owners)</a:t>
            </a:r>
          </a:p>
          <a:p>
            <a:pPr lvl="2">
              <a:buFont typeface="Wingdings" pitchFamily="2" charset="2"/>
              <a:buChar char="Ø"/>
              <a:defRPr/>
            </a:pPr>
            <a:r>
              <a:rPr lang="en-US" sz="2000" dirty="0">
                <a:ea typeface="ＭＳ Ｐゴシック"/>
              </a:rPr>
              <a:t>Foreigners (nonresident aliens and foreign corporations)</a:t>
            </a:r>
          </a:p>
          <a:p>
            <a:pPr lvl="2">
              <a:buFont typeface="Wingdings" pitchFamily="2" charset="2"/>
              <a:buChar char="Ø"/>
              <a:defRPr/>
            </a:pPr>
            <a:r>
              <a:rPr lang="en-US" sz="2000" dirty="0">
                <a:ea typeface="ＭＳ Ｐゴシック"/>
              </a:rPr>
              <a:t>Tax-exempt (charities, non-profits)</a:t>
            </a:r>
          </a:p>
          <a:p>
            <a:pPr lvl="2">
              <a:buFont typeface="Wingdings" pitchFamily="2" charset="2"/>
              <a:buChar char="Ø"/>
              <a:defRPr/>
            </a:pPr>
            <a:r>
              <a:rPr lang="en-US" sz="2000" dirty="0">
                <a:ea typeface="ＭＳ Ｐゴシック"/>
              </a:rPr>
              <a:t>RICs (mutual funds and ETFs) and REITs</a:t>
            </a:r>
          </a:p>
          <a:p>
            <a:pPr lvl="2">
              <a:buFont typeface="Wingdings" pitchFamily="2" charset="2"/>
              <a:buChar char="Ø"/>
              <a:defRPr/>
            </a:pPr>
            <a:r>
              <a:rPr lang="en-US" sz="2000" dirty="0">
                <a:ea typeface="ＭＳ Ｐゴシック"/>
              </a:rPr>
              <a:t>Trusts</a:t>
            </a:r>
          </a:p>
          <a:p>
            <a:pPr lvl="2" eaLnBrk="1" hangingPunct="1">
              <a:buFont typeface="Symbol" pitchFamily="18" charset="2"/>
              <a:buChar char="Þ"/>
              <a:defRPr/>
            </a:pPr>
            <a:endParaRPr lang="en-US" sz="2000" dirty="0">
              <a:ea typeface="ＭＳ Ｐゴシック"/>
            </a:endParaRPr>
          </a:p>
          <a:p>
            <a:pPr marL="0" indent="0" eaLnBrk="1" hangingPunct="1">
              <a:buNone/>
              <a:defRPr/>
            </a:pPr>
            <a:endParaRPr lang="en-US" sz="2800" dirty="0">
              <a:ea typeface="ＭＳ Ｐゴシック"/>
              <a:cs typeface="ＭＳ Ｐゴシック"/>
            </a:endParaRPr>
          </a:p>
          <a:p>
            <a:pPr eaLnBrk="1" hangingPunct="1">
              <a:defRPr/>
            </a:pPr>
            <a:r>
              <a:rPr lang="en-US" sz="2800" b="1" dirty="0">
                <a:ea typeface="ＭＳ Ｐゴシック"/>
                <a:cs typeface="ＭＳ Ｐゴシック"/>
              </a:rPr>
              <a:t>Taxation</a:t>
            </a:r>
            <a:endParaRPr lang="en-US" sz="2800" dirty="0">
              <a:ea typeface="ＭＳ Ｐゴシック"/>
              <a:cs typeface="ＭＳ Ｐゴシック"/>
            </a:endParaRPr>
          </a:p>
          <a:p>
            <a:pPr lvl="1" eaLnBrk="1" hangingPunct="1">
              <a:buFont typeface="Wingdings" pitchFamily="2" charset="2"/>
              <a:buChar char="Ø"/>
              <a:defRPr/>
            </a:pPr>
            <a:r>
              <a:rPr lang="en-US" sz="2000" b="1" u="sng" dirty="0">
                <a:ea typeface="ＭＳ Ｐゴシック"/>
              </a:rPr>
              <a:t>Federal</a:t>
            </a:r>
            <a:r>
              <a:rPr lang="en-US" sz="2000" u="sng" dirty="0">
                <a:ea typeface="ＭＳ Ｐゴシック"/>
              </a:rPr>
              <a:t> </a:t>
            </a:r>
            <a:r>
              <a:rPr lang="en-US" sz="2000" dirty="0">
                <a:ea typeface="ＭＳ Ｐゴシック"/>
              </a:rPr>
              <a:t>and State </a:t>
            </a:r>
            <a:r>
              <a:rPr lang="en-US" sz="2000" b="1" dirty="0">
                <a:ea typeface="ＭＳ Ｐゴシック"/>
              </a:rPr>
              <a:t>Income Taxes</a:t>
            </a:r>
          </a:p>
          <a:p>
            <a:pPr lvl="1" eaLnBrk="1" hangingPunct="1">
              <a:buFont typeface="Wingdings" pitchFamily="2" charset="2"/>
              <a:buChar char="Ø"/>
              <a:defRPr/>
            </a:pPr>
            <a:r>
              <a:rPr lang="en-US" sz="2000" dirty="0">
                <a:ea typeface="ＭＳ Ｐゴシック"/>
              </a:rPr>
              <a:t>Franchise Taxes (Ex. Del: 75&lt;x&lt;180K)</a:t>
            </a:r>
          </a:p>
          <a:p>
            <a:pPr lvl="1" eaLnBrk="1" hangingPunct="1">
              <a:buFont typeface="Wingdings" pitchFamily="2" charset="2"/>
              <a:buChar char="Ø"/>
              <a:defRPr/>
            </a:pPr>
            <a:r>
              <a:rPr lang="en-US" sz="20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18751</TotalTime>
  <Words>1705</Words>
  <Application>Microsoft Macintosh PowerPoint</Application>
  <PresentationFormat>On-screen Show (4:3)</PresentationFormat>
  <Paragraphs>233</Paragraphs>
  <Slides>22</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ＭＳ Ｐゴシック</vt: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 Introduction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Business Tax Returns by Type</vt:lpstr>
      <vt:lpstr>Pass-through vs. C Corporation Returns</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lpstr>AI and Tax</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282</cp:revision>
  <dcterms:created xsi:type="dcterms:W3CDTF">2010-08-09T13:06:30Z</dcterms:created>
  <dcterms:modified xsi:type="dcterms:W3CDTF">2025-01-01T12:55:28Z</dcterms:modified>
</cp:coreProperties>
</file>