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1"/>
  </p:sldMasterIdLst>
  <p:notesMasterIdLst>
    <p:notesMasterId r:id="rId13"/>
  </p:notesMasterIdLst>
  <p:handoutMasterIdLst>
    <p:handoutMasterId r:id="rId14"/>
  </p:handoutMasterIdLst>
  <p:sldIdLst>
    <p:sldId id="360" r:id="rId2"/>
    <p:sldId id="354" r:id="rId3"/>
    <p:sldId id="301" r:id="rId4"/>
    <p:sldId id="322" r:id="rId5"/>
    <p:sldId id="327" r:id="rId6"/>
    <p:sldId id="325" r:id="rId7"/>
    <p:sldId id="355" r:id="rId8"/>
    <p:sldId id="356" r:id="rId9"/>
    <p:sldId id="357" r:id="rId10"/>
    <p:sldId id="358" r:id="rId11"/>
    <p:sldId id="359" r:id="rId12"/>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Arial" charset="0"/>
        <a:ea typeface="+mn-ea"/>
        <a:cs typeface="+mn-cs"/>
      </a:defRPr>
    </a:lvl1pPr>
    <a:lvl2pPr marL="457200" algn="l" rtl="0" eaLnBrk="0" fontAlgn="base" hangingPunct="0">
      <a:spcBef>
        <a:spcPct val="0"/>
      </a:spcBef>
      <a:spcAft>
        <a:spcPct val="0"/>
      </a:spcAft>
      <a:defRPr sz="1600" kern="1200">
        <a:solidFill>
          <a:schemeClr val="tx1"/>
        </a:solidFill>
        <a:latin typeface="Arial" charset="0"/>
        <a:ea typeface="+mn-ea"/>
        <a:cs typeface="+mn-cs"/>
      </a:defRPr>
    </a:lvl2pPr>
    <a:lvl3pPr marL="914400" algn="l" rtl="0" eaLnBrk="0" fontAlgn="base" hangingPunct="0">
      <a:spcBef>
        <a:spcPct val="0"/>
      </a:spcBef>
      <a:spcAft>
        <a:spcPct val="0"/>
      </a:spcAft>
      <a:defRPr sz="1600" kern="1200">
        <a:solidFill>
          <a:schemeClr val="tx1"/>
        </a:solidFill>
        <a:latin typeface="Arial" charset="0"/>
        <a:ea typeface="+mn-ea"/>
        <a:cs typeface="+mn-cs"/>
      </a:defRPr>
    </a:lvl3pPr>
    <a:lvl4pPr marL="1371600" algn="l" rtl="0" eaLnBrk="0" fontAlgn="base" hangingPunct="0">
      <a:spcBef>
        <a:spcPct val="0"/>
      </a:spcBef>
      <a:spcAft>
        <a:spcPct val="0"/>
      </a:spcAft>
      <a:defRPr sz="1600" kern="1200">
        <a:solidFill>
          <a:schemeClr val="tx1"/>
        </a:solidFill>
        <a:latin typeface="Arial" charset="0"/>
        <a:ea typeface="+mn-ea"/>
        <a:cs typeface="+mn-cs"/>
      </a:defRPr>
    </a:lvl4pPr>
    <a:lvl5pPr marL="1828800" algn="l" rtl="0" eaLnBrk="0" fontAlgn="base" hangingPunct="0">
      <a:spcBef>
        <a:spcPct val="0"/>
      </a:spcBef>
      <a:spcAft>
        <a:spcPct val="0"/>
      </a:spcAft>
      <a:defRPr sz="1600" kern="1200">
        <a:solidFill>
          <a:schemeClr val="tx1"/>
        </a:solidFill>
        <a:latin typeface="Arial" charset="0"/>
        <a:ea typeface="+mn-ea"/>
        <a:cs typeface="+mn-cs"/>
      </a:defRPr>
    </a:lvl5pPr>
    <a:lvl6pPr marL="2286000" algn="l" defTabSz="457200" rtl="0" eaLnBrk="1" latinLnBrk="0" hangingPunct="1">
      <a:defRPr sz="1600" kern="1200">
        <a:solidFill>
          <a:schemeClr val="tx1"/>
        </a:solidFill>
        <a:latin typeface="Arial" charset="0"/>
        <a:ea typeface="+mn-ea"/>
        <a:cs typeface="+mn-cs"/>
      </a:defRPr>
    </a:lvl6pPr>
    <a:lvl7pPr marL="2743200" algn="l" defTabSz="457200" rtl="0" eaLnBrk="1" latinLnBrk="0" hangingPunct="1">
      <a:defRPr sz="1600" kern="1200">
        <a:solidFill>
          <a:schemeClr val="tx1"/>
        </a:solidFill>
        <a:latin typeface="Arial" charset="0"/>
        <a:ea typeface="+mn-ea"/>
        <a:cs typeface="+mn-cs"/>
      </a:defRPr>
    </a:lvl7pPr>
    <a:lvl8pPr marL="3200400" algn="l" defTabSz="457200" rtl="0" eaLnBrk="1" latinLnBrk="0" hangingPunct="1">
      <a:defRPr sz="1600" kern="1200">
        <a:solidFill>
          <a:schemeClr val="tx1"/>
        </a:solidFill>
        <a:latin typeface="Arial" charset="0"/>
        <a:ea typeface="+mn-ea"/>
        <a:cs typeface="+mn-cs"/>
      </a:defRPr>
    </a:lvl8pPr>
    <a:lvl9pPr marL="3657600" algn="l" defTabSz="4572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81A4B0-B3D7-F84D-88B5-EA1A521C2927}" v="365" dt="2023-09-24T21:01:09.3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71"/>
    <p:restoredTop sz="94681"/>
  </p:normalViewPr>
  <p:slideViewPr>
    <p:cSldViewPr>
      <p:cViewPr varScale="1">
        <p:scale>
          <a:sx n="111" d="100"/>
          <a:sy n="111" d="100"/>
        </p:scale>
        <p:origin x="200" y="4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9D81A4B0-B3D7-F84D-88B5-EA1A521C2927}"/>
    <pc:docChg chg="custSel addSld delSld modSld modMainMaster">
      <pc:chgData name="Jeffrey M. Colon" userId="615143b1-cdee-493d-9a9d-1565ce8666d9" providerId="ADAL" clId="{9D81A4B0-B3D7-F84D-88B5-EA1A521C2927}" dt="2023-09-24T21:01:09.318" v="419" actId="20577"/>
      <pc:docMkLst>
        <pc:docMk/>
      </pc:docMkLst>
      <pc:sldChg chg="modSp mod modAnim">
        <pc:chgData name="Jeffrey M. Colon" userId="615143b1-cdee-493d-9a9d-1565ce8666d9" providerId="ADAL" clId="{9D81A4B0-B3D7-F84D-88B5-EA1A521C2927}" dt="2023-09-24T17:28:49.444" v="108" actId="20577"/>
        <pc:sldMkLst>
          <pc:docMk/>
          <pc:sldMk cId="0" sldId="322"/>
        </pc:sldMkLst>
        <pc:spChg chg="mod">
          <ac:chgData name="Jeffrey M. Colon" userId="615143b1-cdee-493d-9a9d-1565ce8666d9" providerId="ADAL" clId="{9D81A4B0-B3D7-F84D-88B5-EA1A521C2927}" dt="2023-09-24T17:28:49.444" v="108" actId="20577"/>
          <ac:spMkLst>
            <pc:docMk/>
            <pc:sldMk cId="0" sldId="322"/>
            <ac:spMk id="19461" creationId="{00000000-0000-0000-0000-000000000000}"/>
          </ac:spMkLst>
        </pc:spChg>
      </pc:sldChg>
      <pc:sldChg chg="modSp">
        <pc:chgData name="Jeffrey M. Colon" userId="615143b1-cdee-493d-9a9d-1565ce8666d9" providerId="ADAL" clId="{9D81A4B0-B3D7-F84D-88B5-EA1A521C2927}" dt="2023-09-24T17:29:36.324" v="117" actId="20577"/>
        <pc:sldMkLst>
          <pc:docMk/>
          <pc:sldMk cId="0" sldId="325"/>
        </pc:sldMkLst>
        <pc:spChg chg="mod">
          <ac:chgData name="Jeffrey M. Colon" userId="615143b1-cdee-493d-9a9d-1565ce8666d9" providerId="ADAL" clId="{9D81A4B0-B3D7-F84D-88B5-EA1A521C2927}" dt="2023-09-24T17:29:36.324" v="117" actId="20577"/>
          <ac:spMkLst>
            <pc:docMk/>
            <pc:sldMk cId="0" sldId="325"/>
            <ac:spMk id="25605" creationId="{00000000-0000-0000-0000-000000000000}"/>
          </ac:spMkLst>
        </pc:spChg>
      </pc:sldChg>
      <pc:sldChg chg="modSp">
        <pc:chgData name="Jeffrey M. Colon" userId="615143b1-cdee-493d-9a9d-1565ce8666d9" providerId="ADAL" clId="{9D81A4B0-B3D7-F84D-88B5-EA1A521C2927}" dt="2023-09-24T17:28:59.947" v="109" actId="20577"/>
        <pc:sldMkLst>
          <pc:docMk/>
          <pc:sldMk cId="0" sldId="327"/>
        </pc:sldMkLst>
        <pc:spChg chg="mod">
          <ac:chgData name="Jeffrey M. Colon" userId="615143b1-cdee-493d-9a9d-1565ce8666d9" providerId="ADAL" clId="{9D81A4B0-B3D7-F84D-88B5-EA1A521C2927}" dt="2023-09-24T17:28:59.947" v="109" actId="20577"/>
          <ac:spMkLst>
            <pc:docMk/>
            <pc:sldMk cId="0" sldId="327"/>
            <ac:spMk id="23557" creationId="{00000000-0000-0000-0000-000000000000}"/>
          </ac:spMkLst>
        </pc:spChg>
      </pc:sldChg>
      <pc:sldChg chg="modSp modAnim">
        <pc:chgData name="Jeffrey M. Colon" userId="615143b1-cdee-493d-9a9d-1565ce8666d9" providerId="ADAL" clId="{9D81A4B0-B3D7-F84D-88B5-EA1A521C2927}" dt="2023-09-24T21:01:09.318" v="419" actId="20577"/>
        <pc:sldMkLst>
          <pc:docMk/>
          <pc:sldMk cId="0" sldId="354"/>
        </pc:sldMkLst>
        <pc:spChg chg="mod">
          <ac:chgData name="Jeffrey M. Colon" userId="615143b1-cdee-493d-9a9d-1565ce8666d9" providerId="ADAL" clId="{9D81A4B0-B3D7-F84D-88B5-EA1A521C2927}" dt="2023-09-24T21:01:09.318" v="419" actId="20577"/>
          <ac:spMkLst>
            <pc:docMk/>
            <pc:sldMk cId="0" sldId="354"/>
            <ac:spMk id="16388" creationId="{00000000-0000-0000-0000-000000000000}"/>
          </ac:spMkLst>
        </pc:spChg>
      </pc:sldChg>
      <pc:sldChg chg="modSp mod">
        <pc:chgData name="Jeffrey M. Colon" userId="615143b1-cdee-493d-9a9d-1565ce8666d9" providerId="ADAL" clId="{9D81A4B0-B3D7-F84D-88B5-EA1A521C2927}" dt="2023-09-24T17:31:31.929" v="125" actId="20577"/>
        <pc:sldMkLst>
          <pc:docMk/>
          <pc:sldMk cId="0" sldId="355"/>
        </pc:sldMkLst>
        <pc:spChg chg="mod">
          <ac:chgData name="Jeffrey M. Colon" userId="615143b1-cdee-493d-9a9d-1565ce8666d9" providerId="ADAL" clId="{9D81A4B0-B3D7-F84D-88B5-EA1A521C2927}" dt="2023-09-24T17:31:31.929" v="125" actId="20577"/>
          <ac:spMkLst>
            <pc:docMk/>
            <pc:sldMk cId="0" sldId="355"/>
            <ac:spMk id="3" creationId="{00000000-0000-0000-0000-000000000000}"/>
          </ac:spMkLst>
        </pc:spChg>
      </pc:sldChg>
      <pc:sldChg chg="modSp add mod">
        <pc:chgData name="Jeffrey M. Colon" userId="615143b1-cdee-493d-9a9d-1565ce8666d9" providerId="ADAL" clId="{9D81A4B0-B3D7-F84D-88B5-EA1A521C2927}" dt="2023-09-24T17:25:08.204" v="46" actId="20577"/>
        <pc:sldMkLst>
          <pc:docMk/>
          <pc:sldMk cId="2629831558" sldId="360"/>
        </pc:sldMkLst>
        <pc:spChg chg="mod">
          <ac:chgData name="Jeffrey M. Colon" userId="615143b1-cdee-493d-9a9d-1565ce8666d9" providerId="ADAL" clId="{9D81A4B0-B3D7-F84D-88B5-EA1A521C2927}" dt="2023-09-24T17:25:08.204" v="46" actId="20577"/>
          <ac:spMkLst>
            <pc:docMk/>
            <pc:sldMk cId="2629831558" sldId="360"/>
            <ac:spMk id="2" creationId="{ED1BA1A4-78F6-A165-AADF-7B4A1AE9E2EE}"/>
          </ac:spMkLst>
        </pc:spChg>
        <pc:spChg chg="mod">
          <ac:chgData name="Jeffrey M. Colon" userId="615143b1-cdee-493d-9a9d-1565ce8666d9" providerId="ADAL" clId="{9D81A4B0-B3D7-F84D-88B5-EA1A521C2927}" dt="2023-09-24T17:18:33.342" v="40" actId="20577"/>
          <ac:spMkLst>
            <pc:docMk/>
            <pc:sldMk cId="2629831558" sldId="360"/>
            <ac:spMk id="4" creationId="{80AF725E-2602-C57E-993A-122320B7D38C}"/>
          </ac:spMkLst>
        </pc:spChg>
      </pc:sldChg>
      <pc:sldChg chg="addSp delSp modSp new del">
        <pc:chgData name="Jeffrey M. Colon" userId="615143b1-cdee-493d-9a9d-1565ce8666d9" providerId="ADAL" clId="{9D81A4B0-B3D7-F84D-88B5-EA1A521C2927}" dt="2023-09-24T17:18:56.291" v="45" actId="2696"/>
        <pc:sldMkLst>
          <pc:docMk/>
          <pc:sldMk cId="2451837284" sldId="361"/>
        </pc:sldMkLst>
        <pc:spChg chg="add del mod">
          <ac:chgData name="Jeffrey M. Colon" userId="615143b1-cdee-493d-9a9d-1565ce8666d9" providerId="ADAL" clId="{9D81A4B0-B3D7-F84D-88B5-EA1A521C2927}" dt="2023-09-24T17:18:12.501" v="3"/>
          <ac:spMkLst>
            <pc:docMk/>
            <pc:sldMk cId="2451837284" sldId="361"/>
            <ac:spMk id="4" creationId="{D12F1C3D-8F67-B20D-E8FB-7A4129642AF1}"/>
          </ac:spMkLst>
        </pc:spChg>
        <pc:spChg chg="add del mod">
          <ac:chgData name="Jeffrey M. Colon" userId="615143b1-cdee-493d-9a9d-1565ce8666d9" providerId="ADAL" clId="{9D81A4B0-B3D7-F84D-88B5-EA1A521C2927}" dt="2023-09-24T17:18:12.501" v="3"/>
          <ac:spMkLst>
            <pc:docMk/>
            <pc:sldMk cId="2451837284" sldId="361"/>
            <ac:spMk id="5" creationId="{77C0BF61-C372-90CB-775A-71B1DB8A3C47}"/>
          </ac:spMkLst>
        </pc:spChg>
      </pc:sldChg>
      <pc:sldMasterChg chg="modSp mod">
        <pc:chgData name="Jeffrey M. Colon" userId="615143b1-cdee-493d-9a9d-1565ce8666d9" providerId="ADAL" clId="{9D81A4B0-B3D7-F84D-88B5-EA1A521C2927}" dt="2023-09-24T17:18:48.882" v="44" actId="20577"/>
        <pc:sldMasterMkLst>
          <pc:docMk/>
          <pc:sldMasterMk cId="3647752670" sldId="2147483663"/>
        </pc:sldMasterMkLst>
        <pc:spChg chg="mod">
          <ac:chgData name="Jeffrey M. Colon" userId="615143b1-cdee-493d-9a9d-1565ce8666d9" providerId="ADAL" clId="{9D81A4B0-B3D7-F84D-88B5-EA1A521C2927}" dt="2023-09-24T17:18:48.882" v="44" actId="20577"/>
          <ac:spMkLst>
            <pc:docMk/>
            <pc:sldMasterMk cId="3647752670" sldId="2147483663"/>
            <ac:spMk id="9" creationId="{00000000-0000-0000-0000-000000000000}"/>
          </ac:spMkLst>
        </pc:spChg>
      </pc:sldMasterChg>
    </pc:docChg>
  </pc:docChgLst>
  <pc:docChgLst>
    <pc:chgData name="Jeffrey M. Colon" userId="615143b1-cdee-493d-9a9d-1565ce8666d9" providerId="ADAL" clId="{CDB14898-D8F7-764B-B22E-BD1D10195634}"/>
    <pc:docChg chg="custSel modSld">
      <pc:chgData name="Jeffrey M. Colon" userId="615143b1-cdee-493d-9a9d-1565ce8666d9" providerId="ADAL" clId="{CDB14898-D8F7-764B-B22E-BD1D10195634}" dt="2021-03-08T19:47:43.603" v="94" actId="113"/>
      <pc:docMkLst>
        <pc:docMk/>
      </pc:docMkLst>
      <pc:sldChg chg="modSp">
        <pc:chgData name="Jeffrey M. Colon" userId="615143b1-cdee-493d-9a9d-1565ce8666d9" providerId="ADAL" clId="{CDB14898-D8F7-764B-B22E-BD1D10195634}" dt="2021-03-08T19:07:56.104" v="48" actId="20577"/>
        <pc:sldMkLst>
          <pc:docMk/>
          <pc:sldMk cId="0" sldId="322"/>
        </pc:sldMkLst>
        <pc:spChg chg="mod">
          <ac:chgData name="Jeffrey M. Colon" userId="615143b1-cdee-493d-9a9d-1565ce8666d9" providerId="ADAL" clId="{CDB14898-D8F7-764B-B22E-BD1D10195634}" dt="2021-03-08T19:07:56.104" v="48" actId="20577"/>
          <ac:spMkLst>
            <pc:docMk/>
            <pc:sldMk cId="0" sldId="322"/>
            <ac:spMk id="19461" creationId="{00000000-0000-0000-0000-000000000000}"/>
          </ac:spMkLst>
        </pc:spChg>
      </pc:sldChg>
      <pc:sldChg chg="modSp">
        <pc:chgData name="Jeffrey M. Colon" userId="615143b1-cdee-493d-9a9d-1565ce8666d9" providerId="ADAL" clId="{CDB14898-D8F7-764B-B22E-BD1D10195634}" dt="2021-03-08T19:08:07.297" v="52" actId="20577"/>
        <pc:sldMkLst>
          <pc:docMk/>
          <pc:sldMk cId="0" sldId="327"/>
        </pc:sldMkLst>
        <pc:spChg chg="mod">
          <ac:chgData name="Jeffrey M. Colon" userId="615143b1-cdee-493d-9a9d-1565ce8666d9" providerId="ADAL" clId="{CDB14898-D8F7-764B-B22E-BD1D10195634}" dt="2021-03-08T19:08:07.297" v="52" actId="20577"/>
          <ac:spMkLst>
            <pc:docMk/>
            <pc:sldMk cId="0" sldId="327"/>
            <ac:spMk id="23557" creationId="{00000000-0000-0000-0000-000000000000}"/>
          </ac:spMkLst>
        </pc:spChg>
      </pc:sldChg>
      <pc:sldChg chg="modSp mod">
        <pc:chgData name="Jeffrey M. Colon" userId="615143b1-cdee-493d-9a9d-1565ce8666d9" providerId="ADAL" clId="{CDB14898-D8F7-764B-B22E-BD1D10195634}" dt="2021-03-08T19:47:43.603" v="94" actId="113"/>
        <pc:sldMkLst>
          <pc:docMk/>
          <pc:sldMk cId="0" sldId="355"/>
        </pc:sldMkLst>
        <pc:spChg chg="mod">
          <ac:chgData name="Jeffrey M. Colon" userId="615143b1-cdee-493d-9a9d-1565ce8666d9" providerId="ADAL" clId="{CDB14898-D8F7-764B-B22E-BD1D10195634}" dt="2021-03-08T19:47:43.603" v="94" actId="113"/>
          <ac:spMkLst>
            <pc:docMk/>
            <pc:sldMk cId="0" sldId="355"/>
            <ac:spMk id="3" creationId="{00000000-0000-0000-0000-000000000000}"/>
          </ac:spMkLst>
        </pc:spChg>
      </pc:sldChg>
    </pc:docChg>
  </pc:docChgLst>
  <pc:docChgLst>
    <pc:chgData name="Jeffrey M. Colon" userId="615143b1-cdee-493d-9a9d-1565ce8666d9" providerId="ADAL" clId="{59560CF3-FA9B-5640-A682-B8FBF8524D25}"/>
    <pc:docChg chg="modSld modMainMaster">
      <pc:chgData name="Jeffrey M. Colon" userId="615143b1-cdee-493d-9a9d-1565ce8666d9" providerId="ADAL" clId="{59560CF3-FA9B-5640-A682-B8FBF8524D25}" dt="2022-09-30T15:07:44.833" v="8" actId="113"/>
      <pc:docMkLst>
        <pc:docMk/>
      </pc:docMkLst>
      <pc:sldChg chg="modSp">
        <pc:chgData name="Jeffrey M. Colon" userId="615143b1-cdee-493d-9a9d-1565ce8666d9" providerId="ADAL" clId="{59560CF3-FA9B-5640-A682-B8FBF8524D25}" dt="2022-09-30T15:07:44.833" v="8" actId="113"/>
        <pc:sldMkLst>
          <pc:docMk/>
          <pc:sldMk cId="0" sldId="327"/>
        </pc:sldMkLst>
        <pc:spChg chg="mod">
          <ac:chgData name="Jeffrey M. Colon" userId="615143b1-cdee-493d-9a9d-1565ce8666d9" providerId="ADAL" clId="{59560CF3-FA9B-5640-A682-B8FBF8524D25}" dt="2022-09-30T15:07:44.833" v="8" actId="113"/>
          <ac:spMkLst>
            <pc:docMk/>
            <pc:sldMk cId="0" sldId="327"/>
            <ac:spMk id="23557" creationId="{00000000-0000-0000-0000-000000000000}"/>
          </ac:spMkLst>
        </pc:spChg>
      </pc:sldChg>
      <pc:sldMasterChg chg="modSp mod">
        <pc:chgData name="Jeffrey M. Colon" userId="615143b1-cdee-493d-9a9d-1565ce8666d9" providerId="ADAL" clId="{59560CF3-FA9B-5640-A682-B8FBF8524D25}" dt="2022-09-30T14:50:05.303" v="4" actId="20577"/>
        <pc:sldMasterMkLst>
          <pc:docMk/>
          <pc:sldMasterMk cId="3647752670" sldId="2147483663"/>
        </pc:sldMasterMkLst>
        <pc:spChg chg="mod">
          <ac:chgData name="Jeffrey M. Colon" userId="615143b1-cdee-493d-9a9d-1565ce8666d9" providerId="ADAL" clId="{59560CF3-FA9B-5640-A682-B8FBF8524D25}" dt="2022-09-30T14:50:05.303" v="4" actId="20577"/>
          <ac:spMkLst>
            <pc:docMk/>
            <pc:sldMasterMk cId="3647752670" sldId="2147483663"/>
            <ac:spMk id="9"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atin typeface="Gill Sans" pitchFamily="84" charset="0"/>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atin typeface="Gill Sans" pitchFamily="84" charset="0"/>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ill Sans" pitchFamily="84" charset="0"/>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ill Sans" charset="0"/>
              </a:defRPr>
            </a:lvl1pPr>
          </a:lstStyle>
          <a:p>
            <a:pPr>
              <a:defRPr/>
            </a:pPr>
            <a:fld id="{6E429C6B-38A6-FB4F-A0AA-04F5A106480C}" type="slidenum">
              <a:rPr lang="en-US"/>
              <a:pPr>
                <a:defRPr/>
              </a:pPr>
              <a:t>‹#›</a:t>
            </a:fld>
            <a:endParaRPr lang="en-US"/>
          </a:p>
        </p:txBody>
      </p:sp>
    </p:spTree>
    <p:extLst>
      <p:ext uri="{BB962C8B-B14F-4D97-AF65-F5344CB8AC3E}">
        <p14:creationId xmlns:p14="http://schemas.microsoft.com/office/powerpoint/2010/main" val="13519102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84" charset="0"/>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84" charset="0"/>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84" charset="0"/>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charset="0"/>
              </a:defRPr>
            </a:lvl1pPr>
          </a:lstStyle>
          <a:p>
            <a:pPr>
              <a:defRPr/>
            </a:pPr>
            <a:fld id="{97AE55C8-360C-934D-8CC2-46784FBD684F}" type="slidenum">
              <a:rPr lang="en-US"/>
              <a:pPr>
                <a:defRPr/>
              </a:pPr>
              <a:t>‹#›</a:t>
            </a:fld>
            <a:endParaRPr lang="en-US"/>
          </a:p>
        </p:txBody>
      </p:sp>
    </p:spTree>
    <p:extLst>
      <p:ext uri="{BB962C8B-B14F-4D97-AF65-F5344CB8AC3E}">
        <p14:creationId xmlns:p14="http://schemas.microsoft.com/office/powerpoint/2010/main" val="26413016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84"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5ADC4C83-9588-0E40-AA11-78C8823B044A}" type="slidenum">
              <a:rPr lang="en-US"/>
              <a:pPr/>
              <a:t>3</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2100741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EE1C0BE-DEB6-E249-854A-01F4E1424E6A}" type="slidenum">
              <a:rPr lang="en-US"/>
              <a:pPr/>
              <a:t>4</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387481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7A008ED3-2C20-F447-B7EA-C91DD041DDE7}" type="slidenum">
              <a:rPr lang="en-US"/>
              <a:pPr/>
              <a:t>5</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dirty="0">
              <a:latin typeface="Times" charset="0"/>
            </a:endParaRPr>
          </a:p>
        </p:txBody>
      </p:sp>
    </p:spTree>
    <p:extLst>
      <p:ext uri="{BB962C8B-B14F-4D97-AF65-F5344CB8AC3E}">
        <p14:creationId xmlns:p14="http://schemas.microsoft.com/office/powerpoint/2010/main" val="1228245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E554A6DA-D1B9-294C-996A-0057366ECA0E}" type="slidenum">
              <a:rPr lang="en-US"/>
              <a:pPr/>
              <a:t>6</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504009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7AE55C8-360C-934D-8CC2-46784FBD684F}" type="slidenum">
              <a:rPr lang="en-US" smtClean="0"/>
              <a:pPr>
                <a:defRPr/>
              </a:pPr>
              <a:t>9</a:t>
            </a:fld>
            <a:endParaRPr lang="en-US"/>
          </a:p>
        </p:txBody>
      </p:sp>
    </p:spTree>
    <p:extLst>
      <p:ext uri="{BB962C8B-B14F-4D97-AF65-F5344CB8AC3E}">
        <p14:creationId xmlns:p14="http://schemas.microsoft.com/office/powerpoint/2010/main" val="440890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NR Deductions</a:t>
            </a:r>
            <a:endParaRPr lang="en-US" dirty="0"/>
          </a:p>
        </p:txBody>
      </p:sp>
    </p:spTree>
    <p:extLst>
      <p:ext uri="{BB962C8B-B14F-4D97-AF65-F5344CB8AC3E}">
        <p14:creationId xmlns:p14="http://schemas.microsoft.com/office/powerpoint/2010/main" val="236199792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4098755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4234913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4263629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NR Deductions</a:t>
            </a:r>
            <a:endParaRPr lang="en-US" dirty="0"/>
          </a:p>
        </p:txBody>
      </p:sp>
    </p:spTree>
    <p:extLst>
      <p:ext uri="{BB962C8B-B14F-4D97-AF65-F5344CB8AC3E}">
        <p14:creationId xmlns:p14="http://schemas.microsoft.com/office/powerpoint/2010/main" val="2452433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2407823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2565915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1385294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2901379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8909110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3394959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NR Deductions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9689583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3373651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6441713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19068709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9142886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39316194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29269468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19307507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41932703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27372503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195871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dirty="0"/>
              <a:t>Click to edit Master title style</a:t>
            </a:r>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NR Deductions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33447472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37441159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3518092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11047826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35987117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499266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34452926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26394295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7838923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41945479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281226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37884772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366672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40409904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25326527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17784272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30188143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154972018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11932861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21355643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41669819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4149568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33719029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352809632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16628727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11495017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259290778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9355270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NR Deductions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40409809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NR Deductions</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41743001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Choice of Entity</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891004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415240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SzPct val="75000"/>
              <a:buFont typeface="Wingdings 2" pitchFamily="18" charset="2"/>
              <a:buChar char=""/>
              <a:defRPr sz="1200"/>
            </a:lvl1pPr>
            <a:lvl2pPr marL="342900" indent="-171450">
              <a:buClr>
                <a:schemeClr val="accent1"/>
              </a:buClr>
              <a:buSzPct val="75000"/>
              <a:buFont typeface="Wingdings" panose="05000000000000000000" pitchFamily="2" charset="2"/>
              <a:buChar char="Ø"/>
              <a:defRPr lang="en-US" sz="1200" kern="1200" dirty="0" smtClean="0">
                <a:solidFill>
                  <a:schemeClr val="tx1"/>
                </a:solidFill>
                <a:latin typeface="+mn-lt"/>
                <a:ea typeface="+mn-ea"/>
                <a:cs typeface="Arial" pitchFamily="34" charset="0"/>
              </a:defRPr>
            </a:lvl2pPr>
            <a:lvl3pPr marL="514350" indent="-171450">
              <a:buClr>
                <a:schemeClr val="accent1"/>
              </a:buClr>
              <a:buSzPct val="75000"/>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NR Deductions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242359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NR Deductions</a:t>
            </a:r>
          </a:p>
        </p:txBody>
      </p:sp>
    </p:spTree>
    <p:extLst>
      <p:ext uri="{BB962C8B-B14F-4D97-AF65-F5344CB8AC3E}">
        <p14:creationId xmlns:p14="http://schemas.microsoft.com/office/powerpoint/2010/main" val="2566939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NR Deductions</a:t>
            </a:r>
          </a:p>
        </p:txBody>
      </p:sp>
    </p:spTree>
    <p:extLst>
      <p:ext uri="{BB962C8B-B14F-4D97-AF65-F5344CB8AC3E}">
        <p14:creationId xmlns:p14="http://schemas.microsoft.com/office/powerpoint/2010/main" val="936064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b="1" smtClean="0">
                <a:solidFill>
                  <a:srgbClr val="898989"/>
                </a:solidFill>
                <a:latin typeface="+mn-lt"/>
                <a:ea typeface="+mn-ea"/>
              </a:defRPr>
            </a:lvl1pPr>
          </a:lstStyle>
          <a:p>
            <a:pPr>
              <a:defRPr/>
            </a:pPr>
            <a:r>
              <a:rPr lang="en-US" dirty="0"/>
              <a:t>NR Deductions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aseline="0" dirty="0">
                <a:latin typeface="+mn-lt"/>
              </a:rPr>
              <a:t>PSH_NRDeductions_23</a:t>
            </a:r>
          </a:p>
        </p:txBody>
      </p:sp>
    </p:spTree>
    <p:extLst>
      <p:ext uri="{BB962C8B-B14F-4D97-AF65-F5344CB8AC3E}">
        <p14:creationId xmlns:p14="http://schemas.microsoft.com/office/powerpoint/2010/main" val="364775267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 id="2147483720" r:id="rId57"/>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Excel_Worksheet8.xlsx"/><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Excel_Worksheet9.xlsx"/><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 Id="rId6" Type="http://schemas.openxmlformats.org/officeDocument/2006/relationships/package" Target="../embeddings/Microsoft_Excel_Worksheet3.xlsx"/><Relationship Id="rId5" Type="http://schemas.openxmlformats.org/officeDocument/2006/relationships/image" Target="../media/image3.emf"/><Relationship Id="rId4" Type="http://schemas.openxmlformats.org/officeDocument/2006/relationships/package" Target="../embeddings/Microsoft_Excel_Worksheet2.xlsx"/></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package" Target="../embeddings/Microsoft_Excel_Worksheet4.xlsx"/><Relationship Id="rId7" Type="http://schemas.openxmlformats.org/officeDocument/2006/relationships/package" Target="../embeddings/Microsoft_Excel_Worksheet6.xlsx"/><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package" Target="../embeddings/Microsoft_Excel_Worksheet5.xlsx"/><Relationship Id="rId10" Type="http://schemas.openxmlformats.org/officeDocument/2006/relationships/image" Target="../media/image8.png"/><Relationship Id="rId4" Type="http://schemas.openxmlformats.org/officeDocument/2006/relationships/image" Target="../media/image5.emf"/><Relationship Id="rId9" Type="http://schemas.openxmlformats.org/officeDocument/2006/relationships/package" Target="../embeddings/Microsoft_Excel_Worksheet7.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A1A4-78F6-A165-AADF-7B4A1AE9E2EE}"/>
              </a:ext>
            </a:extLst>
          </p:cNvPr>
          <p:cNvSpPr>
            <a:spLocks noGrp="1"/>
          </p:cNvSpPr>
          <p:nvPr>
            <p:ph type="ctrTitle"/>
          </p:nvPr>
        </p:nvSpPr>
        <p:spPr>
          <a:xfrm>
            <a:off x="76200" y="1122363"/>
            <a:ext cx="8915400" cy="2387600"/>
          </a:xfrm>
        </p:spPr>
        <p:txBody>
          <a:bodyPr/>
          <a:lstStyle/>
          <a:p>
            <a:r>
              <a:rPr lang="en-US" dirty="0"/>
              <a:t>Partnership Taxation:</a:t>
            </a:r>
            <a:br>
              <a:rPr lang="en-US" dirty="0"/>
            </a:br>
            <a:r>
              <a:rPr lang="en-US" sz="4000" i="1" dirty="0"/>
              <a:t>Nonrecourse Deductions</a:t>
            </a:r>
            <a:endParaRPr lang="en-US" dirty="0"/>
          </a:p>
        </p:txBody>
      </p:sp>
      <p:sp>
        <p:nvSpPr>
          <p:cNvPr id="3" name="Subtitle 2">
            <a:extLst>
              <a:ext uri="{FF2B5EF4-FFF2-40B4-BE49-F238E27FC236}">
                <a16:creationId xmlns:a16="http://schemas.microsoft.com/office/drawing/2014/main" id="{9D62D6D3-EB9D-640E-E310-25089FF08357}"/>
              </a:ext>
            </a:extLst>
          </p:cNvPr>
          <p:cNvSpPr>
            <a:spLocks noGrp="1"/>
          </p:cNvSpPr>
          <p:nvPr>
            <p:ph type="subTitle" idx="1"/>
          </p:nvPr>
        </p:nvSpPr>
        <p:spPr/>
        <p:txBody>
          <a:bodyPr/>
          <a:lstStyle/>
          <a:p>
            <a:r>
              <a:rPr lang="en-US" sz="1800" b="1" dirty="0"/>
              <a:t>Prof. Colon</a:t>
            </a:r>
          </a:p>
          <a:p>
            <a:r>
              <a:rPr lang="en-US" sz="1800" b="1" dirty="0"/>
              <a:t>Fall 2023</a:t>
            </a:r>
          </a:p>
          <a:p>
            <a:endParaRPr lang="en-US" dirty="0"/>
          </a:p>
        </p:txBody>
      </p:sp>
      <p:sp>
        <p:nvSpPr>
          <p:cNvPr id="4" name="Footer Placeholder 3">
            <a:extLst>
              <a:ext uri="{FF2B5EF4-FFF2-40B4-BE49-F238E27FC236}">
                <a16:creationId xmlns:a16="http://schemas.microsoft.com/office/drawing/2014/main" id="{80AF725E-2602-C57E-993A-122320B7D38C}"/>
              </a:ext>
            </a:extLst>
          </p:cNvPr>
          <p:cNvSpPr>
            <a:spLocks noGrp="1"/>
          </p:cNvSpPr>
          <p:nvPr>
            <p:ph type="ftr" sz="quarter" idx="11"/>
          </p:nvPr>
        </p:nvSpPr>
        <p:spPr/>
        <p:txBody>
          <a:bodyPr/>
          <a:lstStyle/>
          <a:p>
            <a:pPr>
              <a:defRPr/>
            </a:pPr>
            <a:r>
              <a:rPr lang="en-US" dirty="0"/>
              <a:t>NR Deductions</a:t>
            </a:r>
          </a:p>
        </p:txBody>
      </p:sp>
      <p:sp>
        <p:nvSpPr>
          <p:cNvPr id="5" name="Slide Number Placeholder 4">
            <a:extLst>
              <a:ext uri="{FF2B5EF4-FFF2-40B4-BE49-F238E27FC236}">
                <a16:creationId xmlns:a16="http://schemas.microsoft.com/office/drawing/2014/main" id="{5356697D-8F8F-88C0-4164-F615DDEDD6F9}"/>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2629831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  </a:t>
            </a:r>
          </a:p>
        </p:txBody>
      </p:sp>
      <p:sp>
        <p:nvSpPr>
          <p:cNvPr id="2" name="Title 1"/>
          <p:cNvSpPr>
            <a:spLocks noGrp="1"/>
          </p:cNvSpPr>
          <p:nvPr>
            <p:ph type="title"/>
          </p:nvPr>
        </p:nvSpPr>
        <p:spPr/>
        <p:txBody>
          <a:bodyPr/>
          <a:lstStyle/>
          <a:p>
            <a:r>
              <a:rPr lang="en-US" b="1" dirty="0"/>
              <a:t>NR Deductions:  Example</a:t>
            </a:r>
          </a:p>
        </p:txBody>
      </p:sp>
      <p:sp>
        <p:nvSpPr>
          <p:cNvPr id="5" name="Slide Number Placeholder 4"/>
          <p:cNvSpPr>
            <a:spLocks noGrp="1"/>
          </p:cNvSpPr>
          <p:nvPr>
            <p:ph type="sldNum" sz="quarter" idx="10"/>
          </p:nvPr>
        </p:nvSpPr>
        <p:spPr/>
        <p:txBody>
          <a:bodyPr/>
          <a:lstStyle/>
          <a:p>
            <a:pPr>
              <a:defRPr/>
            </a:pPr>
            <a:fld id="{72DE3607-C0B5-E041-9475-6FBFC6E44BE2}" type="slidenum">
              <a:rPr lang="en-US" smtClean="0"/>
              <a:pPr>
                <a:defRPr/>
              </a:pPr>
              <a:t>10</a:t>
            </a:fld>
            <a:endParaRPr lang="en-US" dirty="0"/>
          </a:p>
        </p:txBody>
      </p:sp>
      <p:sp>
        <p:nvSpPr>
          <p:cNvPr id="4" name="Footer Placeholder 3"/>
          <p:cNvSpPr>
            <a:spLocks noGrp="1"/>
          </p:cNvSpPr>
          <p:nvPr>
            <p:ph type="ftr" sz="quarter" idx="11"/>
          </p:nvPr>
        </p:nvSpPr>
        <p:spPr/>
        <p:txBody>
          <a:bodyPr/>
          <a:lstStyle/>
          <a:p>
            <a:pPr>
              <a:defRPr/>
            </a:pPr>
            <a:r>
              <a:rPr lang="en-US"/>
              <a:t>NR Deductions</a:t>
            </a:r>
          </a:p>
        </p:txBody>
      </p:sp>
      <p:graphicFrame>
        <p:nvGraphicFramePr>
          <p:cNvPr id="29698" name="Object 2"/>
          <p:cNvGraphicFramePr>
            <a:graphicFrameLocks noChangeAspect="1"/>
          </p:cNvGraphicFramePr>
          <p:nvPr>
            <p:extLst>
              <p:ext uri="{D42A27DB-BD31-4B8C-83A1-F6EECF244321}">
                <p14:modId xmlns:p14="http://schemas.microsoft.com/office/powerpoint/2010/main" val="548717974"/>
              </p:ext>
            </p:extLst>
          </p:nvPr>
        </p:nvGraphicFramePr>
        <p:xfrm>
          <a:off x="685800" y="1584325"/>
          <a:ext cx="7239000" cy="2960688"/>
        </p:xfrm>
        <a:graphic>
          <a:graphicData uri="http://schemas.openxmlformats.org/presentationml/2006/ole">
            <mc:AlternateContent xmlns:mc="http://schemas.openxmlformats.org/markup-compatibility/2006">
              <mc:Choice xmlns:v="urn:schemas-microsoft-com:vml" Requires="v">
                <p:oleObj name="Worksheet" r:id="rId2" imgW="3352800" imgH="2222500" progId="Excel.Sheet.12">
                  <p:embed/>
                </p:oleObj>
              </mc:Choice>
              <mc:Fallback>
                <p:oleObj name="Worksheet" r:id="rId2" imgW="3352800" imgH="2222500" progId="Excel.Sheet.12">
                  <p:embed/>
                  <p:pic>
                    <p:nvPicPr>
                      <p:cNvPr id="29698" name="Object 2"/>
                      <p:cNvPicPr>
                        <a:picLocks noChangeAspect="1" noChangeArrowheads="1"/>
                      </p:cNvPicPr>
                      <p:nvPr/>
                    </p:nvPicPr>
                    <p:blipFill>
                      <a:blip r:embed="rId3"/>
                      <a:srcRect/>
                      <a:stretch>
                        <a:fillRect/>
                      </a:stretch>
                    </p:blipFill>
                    <p:spPr bwMode="auto">
                      <a:xfrm>
                        <a:off x="685800" y="1584325"/>
                        <a:ext cx="7239000" cy="2960688"/>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  </a:t>
            </a:r>
          </a:p>
        </p:txBody>
      </p:sp>
      <p:sp>
        <p:nvSpPr>
          <p:cNvPr id="2" name="Title 1"/>
          <p:cNvSpPr>
            <a:spLocks noGrp="1"/>
          </p:cNvSpPr>
          <p:nvPr>
            <p:ph type="title"/>
          </p:nvPr>
        </p:nvSpPr>
        <p:spPr/>
        <p:txBody>
          <a:bodyPr/>
          <a:lstStyle/>
          <a:p>
            <a:r>
              <a:rPr lang="en-US" b="1" dirty="0"/>
              <a:t>NR Deductions:  Example</a:t>
            </a:r>
            <a:endParaRPr lang="en-US" dirty="0"/>
          </a:p>
        </p:txBody>
      </p:sp>
      <p:sp>
        <p:nvSpPr>
          <p:cNvPr id="5" name="Slide Number Placeholder 4"/>
          <p:cNvSpPr>
            <a:spLocks noGrp="1"/>
          </p:cNvSpPr>
          <p:nvPr>
            <p:ph type="sldNum" sz="quarter" idx="10"/>
          </p:nvPr>
        </p:nvSpPr>
        <p:spPr/>
        <p:txBody>
          <a:bodyPr/>
          <a:lstStyle/>
          <a:p>
            <a:pPr>
              <a:defRPr/>
            </a:pPr>
            <a:fld id="{72DE3607-C0B5-E041-9475-6FBFC6E44BE2}" type="slidenum">
              <a:rPr lang="en-US" smtClean="0"/>
              <a:pPr>
                <a:defRPr/>
              </a:pPr>
              <a:t>11</a:t>
            </a:fld>
            <a:endParaRPr lang="en-US" dirty="0"/>
          </a:p>
        </p:txBody>
      </p:sp>
      <p:sp>
        <p:nvSpPr>
          <p:cNvPr id="4" name="Footer Placeholder 3"/>
          <p:cNvSpPr>
            <a:spLocks noGrp="1"/>
          </p:cNvSpPr>
          <p:nvPr>
            <p:ph type="ftr" sz="quarter" idx="11"/>
          </p:nvPr>
        </p:nvSpPr>
        <p:spPr/>
        <p:txBody>
          <a:bodyPr/>
          <a:lstStyle/>
          <a:p>
            <a:pPr>
              <a:defRPr/>
            </a:pPr>
            <a:r>
              <a:rPr lang="en-US"/>
              <a:t>NR Deductions</a:t>
            </a:r>
          </a:p>
        </p:txBody>
      </p:sp>
      <p:graphicFrame>
        <p:nvGraphicFramePr>
          <p:cNvPr id="7" name="Object 6"/>
          <p:cNvGraphicFramePr>
            <a:graphicFrameLocks noChangeAspect="1"/>
          </p:cNvGraphicFramePr>
          <p:nvPr>
            <p:extLst>
              <p:ext uri="{D42A27DB-BD31-4B8C-83A1-F6EECF244321}">
                <p14:modId xmlns:p14="http://schemas.microsoft.com/office/powerpoint/2010/main" val="1365676637"/>
              </p:ext>
            </p:extLst>
          </p:nvPr>
        </p:nvGraphicFramePr>
        <p:xfrm>
          <a:off x="704850" y="658813"/>
          <a:ext cx="8126413" cy="5540375"/>
        </p:xfrm>
        <a:graphic>
          <a:graphicData uri="http://schemas.openxmlformats.org/presentationml/2006/ole">
            <mc:AlternateContent xmlns:mc="http://schemas.openxmlformats.org/markup-compatibility/2006">
              <mc:Choice xmlns:v="urn:schemas-microsoft-com:vml" Requires="v">
                <p:oleObj name="Worksheet" r:id="rId2" imgW="4699000" imgH="3403600" progId="Excel.Sheet.12">
                  <p:embed/>
                </p:oleObj>
              </mc:Choice>
              <mc:Fallback>
                <p:oleObj name="Worksheet" r:id="rId2" imgW="4699000" imgH="3403600" progId="Excel.Sheet.12">
                  <p:embed/>
                  <p:pic>
                    <p:nvPicPr>
                      <p:cNvPr id="7" name="Object 6"/>
                      <p:cNvPicPr/>
                      <p:nvPr/>
                    </p:nvPicPr>
                    <p:blipFill>
                      <a:blip r:embed="rId3"/>
                      <a:stretch>
                        <a:fillRect/>
                      </a:stretch>
                    </p:blipFill>
                    <p:spPr>
                      <a:xfrm>
                        <a:off x="704850" y="658813"/>
                        <a:ext cx="8126413" cy="5540375"/>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Content Placeholder 2"/>
          <p:cNvSpPr>
            <a:spLocks noGrp="1"/>
          </p:cNvSpPr>
          <p:nvPr>
            <p:ph idx="1"/>
          </p:nvPr>
        </p:nvSpPr>
        <p:spPr/>
        <p:txBody>
          <a:bodyPr/>
          <a:lstStyle/>
          <a:p>
            <a:pPr algn="just"/>
            <a:r>
              <a:rPr lang="en-US" sz="2000" dirty="0"/>
              <a:t>A and B form AB GP to build and operate building with 100% financing.  All PSH items are allocated 60-40.  Assume the building rental income equals all other expenses except for annual depreciation of 100.  At the end of Y4, the AB balance sheet is as follows:</a:t>
            </a:r>
            <a:r>
              <a:rPr lang="en-US" sz="2400" dirty="0"/>
              <a:t> </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endParaRPr lang="en-US" sz="1800" dirty="0"/>
          </a:p>
          <a:p>
            <a:pPr algn="just"/>
            <a:r>
              <a:rPr lang="en-US" sz="1800" dirty="0"/>
              <a:t>If mortgage was recourse and the building was transferred to the lender by deed in lieu of foreclosure at the end of Y4, what are the tax consequences if the property was worth its book value? </a:t>
            </a:r>
          </a:p>
          <a:p>
            <a:pPr algn="just"/>
            <a:r>
              <a:rPr lang="en-US" sz="1800" dirty="0"/>
              <a:t>If the mortgage was nonrecourse, what are the tax consequences if the property was worth its </a:t>
            </a:r>
            <a:r>
              <a:rPr lang="en-US" sz="1800"/>
              <a:t>book value?</a:t>
            </a:r>
            <a:r>
              <a:rPr lang="en-US" sz="2400"/>
              <a:t>   </a:t>
            </a:r>
            <a:endParaRPr lang="en-US" sz="2400" dirty="0"/>
          </a:p>
        </p:txBody>
      </p:sp>
      <p:sp>
        <p:nvSpPr>
          <p:cNvPr id="16387" name="Title 1"/>
          <p:cNvSpPr>
            <a:spLocks noGrp="1"/>
          </p:cNvSpPr>
          <p:nvPr>
            <p:ph type="title"/>
          </p:nvPr>
        </p:nvSpPr>
        <p:spPr/>
        <p:txBody>
          <a:bodyPr/>
          <a:lstStyle/>
          <a:p>
            <a:r>
              <a:rPr lang="en-US" b="1" i="1" dirty="0"/>
              <a:t>CIR v. Tufts</a:t>
            </a:r>
          </a:p>
        </p:txBody>
      </p:sp>
      <p:sp>
        <p:nvSpPr>
          <p:cNvPr id="16390" name="Slide Number Placeholder 4"/>
          <p:cNvSpPr>
            <a:spLocks noGrp="1"/>
          </p:cNvSpPr>
          <p:nvPr>
            <p:ph type="sldNum" sz="quarter" idx="10"/>
          </p:nvPr>
        </p:nvSpPr>
        <p:spPr>
          <a:noFill/>
        </p:spPr>
        <p:txBody>
          <a:bodyPr/>
          <a:lstStyle/>
          <a:p>
            <a:fld id="{24F41692-DE99-0741-A830-5A0383C7604E}" type="slidenum">
              <a:rPr lang="en-US" smtClean="0"/>
              <a:pPr/>
              <a:t>2</a:t>
            </a:fld>
            <a:endParaRPr lang="en-US"/>
          </a:p>
        </p:txBody>
      </p:sp>
      <p:sp>
        <p:nvSpPr>
          <p:cNvPr id="16389" name="Footer Placeholder 3"/>
          <p:cNvSpPr>
            <a:spLocks noGrp="1"/>
          </p:cNvSpPr>
          <p:nvPr>
            <p:ph type="ftr" sz="quarter" idx="11"/>
          </p:nvPr>
        </p:nvSpPr>
        <p:spPr>
          <a:noFill/>
        </p:spPr>
        <p:txBody>
          <a:bodyPr/>
          <a:lstStyle/>
          <a:p>
            <a:r>
              <a:rPr lang="en-US"/>
              <a:t>NR Deductions</a:t>
            </a:r>
          </a:p>
        </p:txBody>
      </p:sp>
      <p:graphicFrame>
        <p:nvGraphicFramePr>
          <p:cNvPr id="16386" name="Object 2"/>
          <p:cNvGraphicFramePr>
            <a:graphicFrameLocks noChangeAspect="1"/>
          </p:cNvGraphicFramePr>
          <p:nvPr>
            <p:extLst>
              <p:ext uri="{D42A27DB-BD31-4B8C-83A1-F6EECF244321}">
                <p14:modId xmlns:p14="http://schemas.microsoft.com/office/powerpoint/2010/main" val="345181515"/>
              </p:ext>
            </p:extLst>
          </p:nvPr>
        </p:nvGraphicFramePr>
        <p:xfrm>
          <a:off x="1295400" y="2133600"/>
          <a:ext cx="6096000" cy="2139950"/>
        </p:xfrm>
        <a:graphic>
          <a:graphicData uri="http://schemas.openxmlformats.org/presentationml/2006/ole">
            <mc:AlternateContent xmlns:mc="http://schemas.openxmlformats.org/markup-compatibility/2006">
              <mc:Choice xmlns:v="urn:schemas-microsoft-com:vml" Requires="v">
                <p:oleObj name="Worksheet" r:id="rId2" imgW="4521200" imgH="1536700" progId="Excel.Sheet.12">
                  <p:embed/>
                </p:oleObj>
              </mc:Choice>
              <mc:Fallback>
                <p:oleObj name="Worksheet" r:id="rId2" imgW="4521200" imgH="1536700" progId="Excel.Sheet.12">
                  <p:embed/>
                  <p:pic>
                    <p:nvPicPr>
                      <p:cNvPr id="1638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133600"/>
                        <a:ext cx="6096000" cy="2139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8">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p:txBody>
          <a:bodyPr/>
          <a:lstStyle/>
          <a:p>
            <a:pPr eaLnBrk="1" hangingPunct="1"/>
            <a:r>
              <a:rPr lang="en-US" sz="2400" dirty="0"/>
              <a:t>PSH must satisfy the SEE safe harbor or alternate test for economic effect, including CA adjustments;</a:t>
            </a:r>
          </a:p>
          <a:p>
            <a:pPr eaLnBrk="1" hangingPunct="1"/>
            <a:r>
              <a:rPr lang="en-US" sz="2400" dirty="0"/>
              <a:t>NR deductions have to be allocated “in a manner that is reasonably consistent with allocations that have SEE of some other significant PSH item attributable to the property securing the NR liabilities;” </a:t>
            </a:r>
            <a:r>
              <a:rPr lang="en-US" sz="2400" i="1" dirty="0"/>
              <a:t>and</a:t>
            </a:r>
            <a:r>
              <a:rPr lang="en-US" sz="2400" dirty="0"/>
              <a:t> </a:t>
            </a:r>
          </a:p>
          <a:p>
            <a:pPr eaLnBrk="1" hangingPunct="1"/>
            <a:r>
              <a:rPr lang="en-US" sz="2400" dirty="0"/>
              <a:t>The PSH agreement must contain a “minimum gain chargeback” provision. Reg. §1.704-2(e).</a:t>
            </a:r>
          </a:p>
          <a:p>
            <a:pPr lvl="1" eaLnBrk="1" hangingPunct="1"/>
            <a:r>
              <a:rPr lang="en-US" sz="2000" dirty="0"/>
              <a:t>The Ps who have been allocated NR deductions must be allocated (charged back) a corresponding amount of gain when the PSH sells the property</a:t>
            </a:r>
          </a:p>
          <a:p>
            <a:pPr eaLnBrk="1" hangingPunct="1"/>
            <a:endParaRPr lang="en-US" sz="2000" dirty="0"/>
          </a:p>
        </p:txBody>
      </p:sp>
      <p:sp>
        <p:nvSpPr>
          <p:cNvPr id="120834" name="Rectangle 2"/>
          <p:cNvSpPr>
            <a:spLocks noGrp="1" noChangeArrowheads="1"/>
          </p:cNvSpPr>
          <p:nvPr>
            <p:ph type="title"/>
          </p:nvPr>
        </p:nvSpPr>
        <p:spPr/>
        <p:txBody>
          <a:bodyPr/>
          <a:lstStyle/>
          <a:p>
            <a:pPr eaLnBrk="1" hangingPunct="1"/>
            <a:r>
              <a:rPr lang="en-US" sz="2000" b="1" dirty="0"/>
              <a:t>Allocation of NR Deductions:  Safe Harbor</a:t>
            </a:r>
            <a:endParaRPr lang="en-US" sz="2000" dirty="0"/>
          </a:p>
        </p:txBody>
      </p:sp>
      <p:sp>
        <p:nvSpPr>
          <p:cNvPr id="17411" name="Slide Number Placeholder 4"/>
          <p:cNvSpPr>
            <a:spLocks noGrp="1"/>
          </p:cNvSpPr>
          <p:nvPr>
            <p:ph type="sldNum" sz="quarter" idx="10"/>
          </p:nvPr>
        </p:nvSpPr>
        <p:spPr>
          <a:noFill/>
        </p:spPr>
        <p:txBody>
          <a:bodyPr/>
          <a:lstStyle/>
          <a:p>
            <a:fld id="{73D3E466-3EC2-1A43-8C6C-D0F951F4C9BF}" type="slidenum">
              <a:rPr lang="en-US"/>
              <a:pPr/>
              <a:t>3</a:t>
            </a:fld>
            <a:endParaRPr lang="en-US"/>
          </a:p>
        </p:txBody>
      </p:sp>
      <p:sp>
        <p:nvSpPr>
          <p:cNvPr id="17410" name="Footer Placeholder 3"/>
          <p:cNvSpPr>
            <a:spLocks noGrp="1"/>
          </p:cNvSpPr>
          <p:nvPr>
            <p:ph type="ftr" sz="quarter" idx="11"/>
          </p:nvPr>
        </p:nvSpPr>
        <p:spPr>
          <a:noFill/>
        </p:spPr>
        <p:txBody>
          <a:bodyPr/>
          <a:lstStyle/>
          <a:p>
            <a:r>
              <a:rPr lang="en-US"/>
              <a:t>NR Deductions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8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083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083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083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0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bldLvl="2" autoUpdateAnimBg="0"/>
      <p:bldP spid="12083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Grp="1" noChangeArrowheads="1"/>
          </p:cNvSpPr>
          <p:nvPr>
            <p:ph idx="1"/>
          </p:nvPr>
        </p:nvSpPr>
        <p:spPr/>
        <p:txBody>
          <a:bodyPr>
            <a:normAutofit fontScale="92500"/>
          </a:bodyPr>
          <a:lstStyle/>
          <a:p>
            <a:r>
              <a:rPr lang="en-US" sz="2400" b="1" i="1" dirty="0"/>
              <a:t>PSH Minimum Gain (PMG)</a:t>
            </a:r>
            <a:r>
              <a:rPr lang="en-US" sz="2400" b="1" dirty="0"/>
              <a:t>:  </a:t>
            </a:r>
            <a:r>
              <a:rPr lang="en-US" sz="2400" dirty="0"/>
              <a:t>Gain PSH would realize (using </a:t>
            </a:r>
            <a:r>
              <a:rPr lang="en-US" sz="2400" u="sng" dirty="0"/>
              <a:t>book value</a:t>
            </a:r>
            <a:r>
              <a:rPr lang="en-US" sz="2400" dirty="0"/>
              <a:t>) if property subject to NR liability was disposed of for the amount of the liability (and no other consideration).  Reg. §1.704-2(d)(1).</a:t>
            </a:r>
          </a:p>
          <a:p>
            <a:pPr lvl="1" algn="just" eaLnBrk="1" hangingPunct="1"/>
            <a:r>
              <a:rPr lang="en-US" sz="2200" dirty="0"/>
              <a:t>Excess of loan amount over AB (or book value if different from AB)  </a:t>
            </a:r>
          </a:p>
          <a:p>
            <a:pPr algn="just" eaLnBrk="1" hangingPunct="1"/>
            <a:endParaRPr lang="en-US" sz="2400" b="1" i="1" dirty="0"/>
          </a:p>
          <a:p>
            <a:pPr algn="just" eaLnBrk="1" hangingPunct="1"/>
            <a:r>
              <a:rPr lang="en-US" sz="2400" b="1" i="1" dirty="0"/>
              <a:t>NR Deductions</a:t>
            </a:r>
            <a:r>
              <a:rPr lang="en-US" sz="2400" dirty="0"/>
              <a:t>:  Amount of yearly net </a:t>
            </a:r>
            <a:r>
              <a:rPr lang="en-US" sz="2400" i="1" dirty="0"/>
              <a:t>increase</a:t>
            </a:r>
            <a:r>
              <a:rPr lang="en-US" sz="2400" dirty="0"/>
              <a:t> in PMG, </a:t>
            </a:r>
            <a:r>
              <a:rPr lang="en-US" sz="2400" i="1" dirty="0"/>
              <a:t>reduced</a:t>
            </a:r>
            <a:r>
              <a:rPr lang="en-US" sz="2400" dirty="0"/>
              <a:t> by the distributions made during the year of the proceeds of NR liabilities allocable to an increase in PMG (</a:t>
            </a:r>
            <a:r>
              <a:rPr lang="en-US" sz="2400" i="1" dirty="0"/>
              <a:t>nonrecourse distributions)</a:t>
            </a:r>
            <a:r>
              <a:rPr lang="en-US" sz="2400" dirty="0"/>
              <a:t>.  </a:t>
            </a:r>
          </a:p>
          <a:p>
            <a:pPr lvl="1" algn="just" eaLnBrk="1" hangingPunct="1"/>
            <a:r>
              <a:rPr lang="en-US" sz="2200" dirty="0"/>
              <a:t>NR Deductions consist of:</a:t>
            </a:r>
          </a:p>
          <a:p>
            <a:pPr marL="804863" lvl="2" indent="-227013" algn="just" eaLnBrk="1" hangingPunct="1"/>
            <a:r>
              <a:rPr lang="en-US" sz="2200" b="1" dirty="0"/>
              <a:t>Depreciation</a:t>
            </a:r>
          </a:p>
          <a:p>
            <a:pPr marL="804863" lvl="2" indent="-227013"/>
            <a:r>
              <a:rPr lang="en-US" sz="2200" dirty="0"/>
              <a:t>Pro-rata share of other PSH losses, deductions and §705(a)(2)(B) expenditures</a:t>
            </a:r>
          </a:p>
          <a:p>
            <a:pPr marL="804863" lvl="2" indent="-227013"/>
            <a:r>
              <a:rPr lang="en-US" sz="2200" dirty="0"/>
              <a:t>Excess NR deductions are carried over to the following year. Reg. §1.704-2(c). </a:t>
            </a:r>
          </a:p>
          <a:p>
            <a:pPr algn="just" eaLnBrk="1" hangingPunct="1"/>
            <a:r>
              <a:rPr lang="en-US" sz="2400" dirty="0"/>
              <a:t>If there is no secondary financing, there will be sufficient depreciation deductions.</a:t>
            </a:r>
          </a:p>
        </p:txBody>
      </p:sp>
      <p:sp>
        <p:nvSpPr>
          <p:cNvPr id="19460" name="Rectangle 2"/>
          <p:cNvSpPr>
            <a:spLocks noGrp="1" noChangeArrowheads="1"/>
          </p:cNvSpPr>
          <p:nvPr>
            <p:ph type="title"/>
          </p:nvPr>
        </p:nvSpPr>
        <p:spPr/>
        <p:txBody>
          <a:bodyPr/>
          <a:lstStyle/>
          <a:p>
            <a:pPr eaLnBrk="1" hangingPunct="1"/>
            <a:r>
              <a:rPr lang="en-US" b="1" dirty="0"/>
              <a:t>NR Deductions: Definitions</a:t>
            </a:r>
            <a:endParaRPr lang="en-US" dirty="0"/>
          </a:p>
        </p:txBody>
      </p:sp>
      <p:sp>
        <p:nvSpPr>
          <p:cNvPr id="19459" name="Slide Number Placeholder 4"/>
          <p:cNvSpPr>
            <a:spLocks noGrp="1"/>
          </p:cNvSpPr>
          <p:nvPr>
            <p:ph type="sldNum" sz="quarter" idx="10"/>
          </p:nvPr>
        </p:nvSpPr>
        <p:spPr>
          <a:noFill/>
        </p:spPr>
        <p:txBody>
          <a:bodyPr/>
          <a:lstStyle/>
          <a:p>
            <a:fld id="{5C505087-E6EF-D049-BFCC-ABE06B46610F}" type="slidenum">
              <a:rPr lang="en-US"/>
              <a:pPr/>
              <a:t>4</a:t>
            </a:fld>
            <a:endParaRPr lang="en-US"/>
          </a:p>
        </p:txBody>
      </p:sp>
      <p:sp>
        <p:nvSpPr>
          <p:cNvPr id="19458" name="Footer Placeholder 3"/>
          <p:cNvSpPr>
            <a:spLocks noGrp="1"/>
          </p:cNvSpPr>
          <p:nvPr>
            <p:ph type="ftr" sz="quarter" idx="11"/>
          </p:nvPr>
        </p:nvSpPr>
        <p:spPr>
          <a:noFill/>
        </p:spPr>
        <p:txBody>
          <a:bodyPr/>
          <a:lstStyle/>
          <a:p>
            <a:r>
              <a:rPr lang="en-US"/>
              <a:t>NR Deductions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6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6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6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6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46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46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idx="1"/>
          </p:nvPr>
        </p:nvSpPr>
        <p:spPr/>
        <p:txBody>
          <a:bodyPr/>
          <a:lstStyle/>
          <a:p>
            <a:pPr eaLnBrk="1" hangingPunct="1"/>
            <a:r>
              <a:rPr lang="en-US" sz="2400" dirty="0"/>
              <a:t>A P’s share of PMG at the end of any PSH year equals:</a:t>
            </a:r>
          </a:p>
          <a:p>
            <a:pPr marL="520700" lvl="1" indent="-228600" eaLnBrk="1" hangingPunct="1"/>
            <a:r>
              <a:rPr lang="en-US" sz="2000" dirty="0"/>
              <a:t>(1) </a:t>
            </a:r>
            <a:r>
              <a:rPr lang="en-US" sz="2000" b="1" dirty="0"/>
              <a:t>NR deductions </a:t>
            </a:r>
            <a:r>
              <a:rPr lang="en-US" sz="2000" dirty="0"/>
              <a:t>allocated to him (and to any predecessor), </a:t>
            </a:r>
            <a:r>
              <a:rPr lang="en-US" sz="2000" i="1" dirty="0"/>
              <a:t>plus</a:t>
            </a:r>
          </a:p>
          <a:p>
            <a:pPr marL="520700" lvl="1" indent="-228600" eaLnBrk="1" hangingPunct="1"/>
            <a:r>
              <a:rPr lang="en-US" sz="2000" dirty="0"/>
              <a:t>(2) </a:t>
            </a:r>
            <a:r>
              <a:rPr lang="en-US" sz="2000" b="1" dirty="0"/>
              <a:t>NR distributions </a:t>
            </a:r>
            <a:r>
              <a:rPr lang="en-US" sz="2000" dirty="0"/>
              <a:t>made to him, </a:t>
            </a:r>
            <a:r>
              <a:rPr lang="en-US" sz="2000" i="1" dirty="0"/>
              <a:t>minus</a:t>
            </a:r>
          </a:p>
          <a:p>
            <a:pPr marL="520700" lvl="1" indent="-228600" eaLnBrk="1" hangingPunct="1"/>
            <a:r>
              <a:rPr lang="en-US" sz="2000" dirty="0"/>
              <a:t>(3) the P’s share of </a:t>
            </a:r>
            <a:r>
              <a:rPr lang="en-US" sz="2000" b="1" dirty="0"/>
              <a:t>net </a:t>
            </a:r>
            <a:r>
              <a:rPr lang="en-US" sz="2000" b="1" i="1" dirty="0"/>
              <a:t>decreases</a:t>
            </a:r>
            <a:r>
              <a:rPr lang="en-US" sz="2000" b="1" dirty="0"/>
              <a:t> in PMG</a:t>
            </a:r>
            <a:r>
              <a:rPr lang="en-US" sz="2000" dirty="0"/>
              <a:t>, </a:t>
            </a:r>
            <a:r>
              <a:rPr lang="en-US" sz="2000" i="1" dirty="0"/>
              <a:t>minus</a:t>
            </a:r>
          </a:p>
          <a:p>
            <a:pPr marL="520700" lvl="1" indent="-228600" eaLnBrk="1" hangingPunct="1"/>
            <a:r>
              <a:rPr lang="en-US" sz="2000" dirty="0"/>
              <a:t>(4) the P’s share of </a:t>
            </a:r>
            <a:r>
              <a:rPr lang="en-US" sz="2000" b="1" dirty="0"/>
              <a:t>decreases in PMG resulting from revaluations. </a:t>
            </a:r>
          </a:p>
          <a:p>
            <a:pPr marL="292100" lvl="1" indent="0" eaLnBrk="1" hangingPunct="1">
              <a:buNone/>
            </a:pPr>
            <a:endParaRPr lang="en-US" sz="2000" b="1" dirty="0"/>
          </a:p>
          <a:p>
            <a:pPr marL="230188" indent="-223838"/>
            <a:r>
              <a:rPr lang="en-US" sz="2400" dirty="0"/>
              <a:t>A P’s share of PMG is added to the amount of any deficit balance in the P’s CA that the P is obligated to restore.</a:t>
            </a:r>
          </a:p>
          <a:p>
            <a:pPr marL="806450" lvl="1" eaLnBrk="1" hangingPunct="1"/>
            <a:r>
              <a:rPr lang="en-US" sz="2000" dirty="0"/>
              <a:t>Thus, a CA can go negative at least to the extent of PMG </a:t>
            </a:r>
          </a:p>
          <a:p>
            <a:pPr marL="806450" lvl="1" eaLnBrk="1" hangingPunct="1"/>
            <a:endParaRPr lang="en-US" sz="2000" dirty="0"/>
          </a:p>
          <a:p>
            <a:pPr marL="230188" indent="-223838"/>
            <a:r>
              <a:rPr lang="en-US" sz="2400" dirty="0"/>
              <a:t>The PSH must keep track each P’s share of PSH PMG. Reg. §1.704-2(g)(1)(</a:t>
            </a:r>
            <a:r>
              <a:rPr lang="en-US" sz="2400" dirty="0" err="1"/>
              <a:t>i</a:t>
            </a:r>
            <a:r>
              <a:rPr lang="en-US" sz="2400" dirty="0"/>
              <a:t>) and (ii).</a:t>
            </a:r>
          </a:p>
          <a:p>
            <a:pPr eaLnBrk="1" hangingPunct="1"/>
            <a:endParaRPr lang="en-US" dirty="0"/>
          </a:p>
          <a:p>
            <a:pPr lvl="1" algn="ctr" eaLnBrk="1" hangingPunct="1">
              <a:buNone/>
            </a:pPr>
            <a:endParaRPr lang="en-US" b="1" u="sng" dirty="0"/>
          </a:p>
        </p:txBody>
      </p:sp>
      <p:sp>
        <p:nvSpPr>
          <p:cNvPr id="23556" name="Rectangle 2"/>
          <p:cNvSpPr>
            <a:spLocks noGrp="1" noChangeArrowheads="1"/>
          </p:cNvSpPr>
          <p:nvPr>
            <p:ph type="title"/>
          </p:nvPr>
        </p:nvSpPr>
        <p:spPr/>
        <p:txBody>
          <a:bodyPr/>
          <a:lstStyle/>
          <a:p>
            <a:pPr eaLnBrk="1" hangingPunct="1"/>
            <a:r>
              <a:rPr lang="en-US" b="1" dirty="0"/>
              <a:t>P’s Share of PMG</a:t>
            </a:r>
            <a:endParaRPr lang="en-US" dirty="0"/>
          </a:p>
        </p:txBody>
      </p:sp>
      <p:sp>
        <p:nvSpPr>
          <p:cNvPr id="23555" name="Slide Number Placeholder 4"/>
          <p:cNvSpPr>
            <a:spLocks noGrp="1"/>
          </p:cNvSpPr>
          <p:nvPr>
            <p:ph type="sldNum" sz="quarter" idx="10"/>
          </p:nvPr>
        </p:nvSpPr>
        <p:spPr>
          <a:noFill/>
        </p:spPr>
        <p:txBody>
          <a:bodyPr/>
          <a:lstStyle/>
          <a:p>
            <a:fld id="{D3E8090C-C074-6E48-B49B-9462F2A21F7C}" type="slidenum">
              <a:rPr lang="en-US"/>
              <a:pPr/>
              <a:t>5</a:t>
            </a:fld>
            <a:endParaRPr lang="en-US"/>
          </a:p>
        </p:txBody>
      </p:sp>
      <p:sp>
        <p:nvSpPr>
          <p:cNvPr id="23554" name="Footer Placeholder 3"/>
          <p:cNvSpPr>
            <a:spLocks noGrp="1"/>
          </p:cNvSpPr>
          <p:nvPr>
            <p:ph type="ftr" sz="quarter" idx="11"/>
          </p:nvPr>
        </p:nvSpPr>
        <p:spPr>
          <a:noFill/>
        </p:spPr>
        <p:txBody>
          <a:bodyPr/>
          <a:lstStyle/>
          <a:p>
            <a:r>
              <a:rPr lang="en-US"/>
              <a:t>NR Deductions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5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55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55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idx="1"/>
          </p:nvPr>
        </p:nvSpPr>
        <p:spPr/>
        <p:txBody>
          <a:bodyPr>
            <a:normAutofit/>
          </a:bodyPr>
          <a:lstStyle/>
          <a:p>
            <a:pPr eaLnBrk="1" hangingPunct="1"/>
            <a:r>
              <a:rPr lang="en-US" sz="2400" dirty="0"/>
              <a:t>If there is a </a:t>
            </a:r>
            <a:r>
              <a:rPr lang="en-US" sz="2400" i="1" dirty="0"/>
              <a:t>decrease</a:t>
            </a:r>
            <a:r>
              <a:rPr lang="en-US" sz="2400" dirty="0"/>
              <a:t> in PMG, each P must be allocated items of PSH income and gain equal to that P’s share of the net decrease in PMG. Reg. §1.704-2(f)(1).</a:t>
            </a:r>
          </a:p>
          <a:p>
            <a:pPr lvl="1"/>
            <a:r>
              <a:rPr lang="en-US" sz="2000" dirty="0"/>
              <a:t>Any MGCB consists first of gains from disposition of property subject to NR liability and then a pro rata portion of other income and gain.  Any excess carries over. Reg. §1.704-2(f)(6)</a:t>
            </a:r>
          </a:p>
          <a:p>
            <a:pPr eaLnBrk="1" hangingPunct="1"/>
            <a:endParaRPr lang="en-US" dirty="0"/>
          </a:p>
          <a:p>
            <a:pPr eaLnBrk="1" hangingPunct="1"/>
            <a:r>
              <a:rPr lang="en-US" sz="2400" dirty="0"/>
              <a:t>Exceptions:</a:t>
            </a:r>
          </a:p>
          <a:p>
            <a:pPr lvl="1" eaLnBrk="1" hangingPunct="1"/>
            <a:r>
              <a:rPr lang="en-US" sz="2000" dirty="0"/>
              <a:t>NR debt recharacterized as </a:t>
            </a:r>
            <a:r>
              <a:rPr lang="en-US" sz="2000" i="1" dirty="0"/>
              <a:t>Partner nonrecourse debt</a:t>
            </a:r>
          </a:p>
          <a:p>
            <a:pPr lvl="1" eaLnBrk="1" hangingPunct="1"/>
            <a:r>
              <a:rPr lang="en-US" sz="2000" dirty="0"/>
              <a:t>Capital contributions that are used to repay the NR liability or used to increase the basis of the property subject to the NR liability</a:t>
            </a:r>
          </a:p>
          <a:p>
            <a:pPr lvl="1" eaLnBrk="1" hangingPunct="1"/>
            <a:r>
              <a:rPr lang="en-US" sz="2000" dirty="0"/>
              <a:t>Revaluations</a:t>
            </a:r>
          </a:p>
          <a:p>
            <a:pPr lvl="1" eaLnBrk="1" hangingPunct="1"/>
            <a:r>
              <a:rPr lang="en-US" sz="2000" dirty="0"/>
              <a:t>Waiver.  Reg. §1.704-2(f)(2)-(4); -2(d)(4).  </a:t>
            </a:r>
          </a:p>
          <a:p>
            <a:pPr marL="457200" lvl="1" indent="0" eaLnBrk="1" hangingPunct="1">
              <a:buNone/>
            </a:pPr>
            <a:endParaRPr lang="en-US" dirty="0"/>
          </a:p>
        </p:txBody>
      </p:sp>
      <p:sp>
        <p:nvSpPr>
          <p:cNvPr id="25604" name="Rectangle 2"/>
          <p:cNvSpPr>
            <a:spLocks noGrp="1" noChangeArrowheads="1"/>
          </p:cNvSpPr>
          <p:nvPr>
            <p:ph type="title"/>
          </p:nvPr>
        </p:nvSpPr>
        <p:spPr/>
        <p:txBody>
          <a:bodyPr/>
          <a:lstStyle/>
          <a:p>
            <a:pPr eaLnBrk="1" hangingPunct="1"/>
            <a:r>
              <a:rPr lang="en-US" b="1" dirty="0"/>
              <a:t>Minimum Gain Chargeback</a:t>
            </a:r>
          </a:p>
        </p:txBody>
      </p:sp>
      <p:sp>
        <p:nvSpPr>
          <p:cNvPr id="25603" name="Slide Number Placeholder 4"/>
          <p:cNvSpPr>
            <a:spLocks noGrp="1"/>
          </p:cNvSpPr>
          <p:nvPr>
            <p:ph type="sldNum" sz="quarter" idx="10"/>
          </p:nvPr>
        </p:nvSpPr>
        <p:spPr>
          <a:noFill/>
        </p:spPr>
        <p:txBody>
          <a:bodyPr/>
          <a:lstStyle/>
          <a:p>
            <a:fld id="{0B9D539D-557F-AD41-89D9-75713A3092C4}" type="slidenum">
              <a:rPr lang="en-US"/>
              <a:pPr/>
              <a:t>6</a:t>
            </a:fld>
            <a:endParaRPr lang="en-US"/>
          </a:p>
        </p:txBody>
      </p:sp>
      <p:sp>
        <p:nvSpPr>
          <p:cNvPr id="25602" name="Footer Placeholder 3"/>
          <p:cNvSpPr>
            <a:spLocks noGrp="1"/>
          </p:cNvSpPr>
          <p:nvPr>
            <p:ph type="ftr" sz="quarter" idx="11"/>
          </p:nvPr>
        </p:nvSpPr>
        <p:spPr>
          <a:noFill/>
        </p:spPr>
        <p:txBody>
          <a:bodyPr/>
          <a:lstStyle/>
          <a:p>
            <a:r>
              <a:rPr lang="en-US"/>
              <a:t>NR Deductions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0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60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US" sz="2200" dirty="0"/>
              <a:t>G &amp; L form GL, a limited PSH, with G contributing 40 and L 360.  GL borrows on a nonrecourse basis 1,600 and purchases a building for 2,000.</a:t>
            </a:r>
          </a:p>
          <a:p>
            <a:pPr algn="just"/>
            <a:r>
              <a:rPr lang="en-US" sz="2200" dirty="0"/>
              <a:t>GL contains a MGCB provision</a:t>
            </a:r>
          </a:p>
          <a:p>
            <a:pPr algn="just"/>
            <a:r>
              <a:rPr lang="en-US" sz="2200" b="1" dirty="0"/>
              <a:t>Allocations and Distributions</a:t>
            </a:r>
          </a:p>
          <a:p>
            <a:pPr lvl="1"/>
            <a:r>
              <a:rPr lang="en-US" sz="2050" dirty="0"/>
              <a:t>All l</a:t>
            </a:r>
            <a:r>
              <a:rPr lang="en-US" sz="2050" b="1" dirty="0"/>
              <a:t>osses</a:t>
            </a:r>
            <a:r>
              <a:rPr lang="en-US" sz="2050" dirty="0"/>
              <a:t>, including NR deductions, allocated </a:t>
            </a:r>
            <a:r>
              <a:rPr lang="en-US" sz="2050" b="1" dirty="0"/>
              <a:t>90-10 </a:t>
            </a:r>
            <a:r>
              <a:rPr lang="en-US" sz="2050" dirty="0"/>
              <a:t>to L and G; all i</a:t>
            </a:r>
            <a:r>
              <a:rPr lang="en-US" sz="2050" b="1" dirty="0"/>
              <a:t>ncome </a:t>
            </a:r>
            <a:r>
              <a:rPr lang="en-US" sz="2050" dirty="0"/>
              <a:t>allocated </a:t>
            </a:r>
            <a:r>
              <a:rPr lang="en-US" sz="2050" b="1" dirty="0"/>
              <a:t>90-10</a:t>
            </a:r>
            <a:r>
              <a:rPr lang="en-US" sz="2050" dirty="0"/>
              <a:t> until income allocations equal previous loss allocations; </a:t>
            </a:r>
            <a:r>
              <a:rPr lang="en-US" sz="2050" b="1" dirty="0"/>
              <a:t>thereafter</a:t>
            </a:r>
            <a:r>
              <a:rPr lang="en-US" sz="2050" dirty="0"/>
              <a:t> all items allocated </a:t>
            </a:r>
            <a:r>
              <a:rPr lang="en-US" sz="2050" b="1" dirty="0"/>
              <a:t>50-50</a:t>
            </a:r>
            <a:r>
              <a:rPr lang="en-US" sz="2050" dirty="0"/>
              <a:t>; </a:t>
            </a:r>
          </a:p>
          <a:p>
            <a:pPr lvl="1"/>
            <a:r>
              <a:rPr lang="en-US" sz="2050" b="1" dirty="0"/>
              <a:t>Non-liquidating cash distributions </a:t>
            </a:r>
            <a:r>
              <a:rPr lang="en-US" sz="2050" dirty="0"/>
              <a:t>distributed </a:t>
            </a:r>
            <a:r>
              <a:rPr lang="en-US" sz="2050" b="1" dirty="0"/>
              <a:t>90-10</a:t>
            </a:r>
            <a:r>
              <a:rPr lang="en-US" sz="2050" dirty="0"/>
              <a:t> until </a:t>
            </a:r>
            <a:r>
              <a:rPr lang="en-US" sz="2050" b="1" dirty="0"/>
              <a:t>Capital Contributions </a:t>
            </a:r>
            <a:r>
              <a:rPr lang="en-US" sz="2050" dirty="0"/>
              <a:t>restored, thereafter </a:t>
            </a:r>
            <a:r>
              <a:rPr lang="en-US" sz="2050" b="1" dirty="0"/>
              <a:t>50-50 </a:t>
            </a:r>
          </a:p>
          <a:p>
            <a:pPr algn="just"/>
            <a:r>
              <a:rPr lang="en-US" sz="2200" dirty="0"/>
              <a:t>GL satisfies the alternate test for economic effect (G has DRO, L doesn’t, but there is a QIO)</a:t>
            </a:r>
          </a:p>
          <a:p>
            <a:pPr algn="just"/>
            <a:r>
              <a:rPr lang="en-US" sz="2200" dirty="0"/>
              <a:t>Assume that the PSH breaks even except for annual depreciation of 400.</a:t>
            </a:r>
          </a:p>
          <a:p>
            <a:pPr lvl="1"/>
            <a:r>
              <a:rPr lang="en-US" sz="2200" dirty="0"/>
              <a:t>[1] Compute each P’s CA and share of PMG for Y1-4 assuming GL sells the property on Jan. 1 of Y4 for 2,400 (assume no depreciation adjustment for Y4)</a:t>
            </a:r>
          </a:p>
          <a:p>
            <a:pPr lvl="1"/>
            <a:r>
              <a:rPr lang="en-US" sz="2000" dirty="0"/>
              <a:t>[2] Assume that instead of selling the building, GL borrows another 500 (nonrecourse) securing it with a 2</a:t>
            </a:r>
            <a:r>
              <a:rPr lang="en-US" sz="2000" baseline="30000" dirty="0"/>
              <a:t>nd</a:t>
            </a:r>
            <a:r>
              <a:rPr lang="en-US" sz="2000" dirty="0"/>
              <a:t> mortgage on the property and distributes the 500.  What are the Ps’ CAs and share of PMG at the end of Y4?</a:t>
            </a:r>
          </a:p>
        </p:txBody>
      </p:sp>
      <p:sp>
        <p:nvSpPr>
          <p:cNvPr id="2" name="Title 1"/>
          <p:cNvSpPr>
            <a:spLocks noGrp="1"/>
          </p:cNvSpPr>
          <p:nvPr>
            <p:ph type="title"/>
          </p:nvPr>
        </p:nvSpPr>
        <p:spPr/>
        <p:txBody>
          <a:bodyPr/>
          <a:lstStyle/>
          <a:p>
            <a:r>
              <a:rPr lang="en-US" b="1" dirty="0"/>
              <a:t>NR Deductions:  Example</a:t>
            </a:r>
          </a:p>
        </p:txBody>
      </p:sp>
      <p:sp>
        <p:nvSpPr>
          <p:cNvPr id="5" name="Slide Number Placeholder 4"/>
          <p:cNvSpPr>
            <a:spLocks noGrp="1"/>
          </p:cNvSpPr>
          <p:nvPr>
            <p:ph type="sldNum" sz="quarter" idx="10"/>
          </p:nvPr>
        </p:nvSpPr>
        <p:spPr/>
        <p:txBody>
          <a:bodyPr/>
          <a:lstStyle/>
          <a:p>
            <a:pPr>
              <a:defRPr/>
            </a:pPr>
            <a:fld id="{72DE3607-C0B5-E041-9475-6FBFC6E44BE2}" type="slidenum">
              <a:rPr lang="en-US" smtClean="0"/>
              <a:pPr>
                <a:defRPr/>
              </a:pPr>
              <a:t>7</a:t>
            </a:fld>
            <a:endParaRPr lang="en-US" dirty="0"/>
          </a:p>
        </p:txBody>
      </p:sp>
      <p:sp>
        <p:nvSpPr>
          <p:cNvPr id="4" name="Footer Placeholder 3"/>
          <p:cNvSpPr>
            <a:spLocks noGrp="1"/>
          </p:cNvSpPr>
          <p:nvPr>
            <p:ph type="ftr" sz="quarter" idx="11"/>
          </p:nvPr>
        </p:nvSpPr>
        <p:spPr/>
        <p:txBody>
          <a:bodyPr/>
          <a:lstStyle/>
          <a:p>
            <a:pPr>
              <a:defRPr/>
            </a:pPr>
            <a:r>
              <a:rPr lang="en-US"/>
              <a:t>NR Deductions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 </a:t>
            </a:r>
          </a:p>
        </p:txBody>
      </p:sp>
      <p:sp>
        <p:nvSpPr>
          <p:cNvPr id="2" name="Title 1"/>
          <p:cNvSpPr>
            <a:spLocks noGrp="1"/>
          </p:cNvSpPr>
          <p:nvPr>
            <p:ph type="title"/>
          </p:nvPr>
        </p:nvSpPr>
        <p:spPr/>
        <p:txBody>
          <a:bodyPr/>
          <a:lstStyle/>
          <a:p>
            <a:r>
              <a:rPr lang="en-US" b="1" dirty="0"/>
              <a:t>NR Deductions:  Example</a:t>
            </a:r>
            <a:endParaRPr lang="en-US" dirty="0"/>
          </a:p>
        </p:txBody>
      </p:sp>
      <p:sp>
        <p:nvSpPr>
          <p:cNvPr id="5" name="Slide Number Placeholder 4"/>
          <p:cNvSpPr>
            <a:spLocks noGrp="1"/>
          </p:cNvSpPr>
          <p:nvPr>
            <p:ph type="sldNum" sz="quarter" idx="10"/>
          </p:nvPr>
        </p:nvSpPr>
        <p:spPr/>
        <p:txBody>
          <a:bodyPr/>
          <a:lstStyle/>
          <a:p>
            <a:pPr>
              <a:defRPr/>
            </a:pPr>
            <a:fld id="{72DE3607-C0B5-E041-9475-6FBFC6E44BE2}" type="slidenum">
              <a:rPr lang="en-US" smtClean="0"/>
              <a:pPr>
                <a:defRPr/>
              </a:pPr>
              <a:t>8</a:t>
            </a:fld>
            <a:endParaRPr lang="en-US" dirty="0"/>
          </a:p>
        </p:txBody>
      </p:sp>
      <p:sp>
        <p:nvSpPr>
          <p:cNvPr id="4" name="Footer Placeholder 3"/>
          <p:cNvSpPr>
            <a:spLocks noGrp="1"/>
          </p:cNvSpPr>
          <p:nvPr>
            <p:ph type="ftr" sz="quarter" idx="11"/>
          </p:nvPr>
        </p:nvSpPr>
        <p:spPr/>
        <p:txBody>
          <a:bodyPr/>
          <a:lstStyle/>
          <a:p>
            <a:pPr>
              <a:defRPr/>
            </a:pPr>
            <a:r>
              <a:rPr lang="en-US"/>
              <a:t>NR Deductions</a:t>
            </a:r>
          </a:p>
        </p:txBody>
      </p:sp>
      <p:graphicFrame>
        <p:nvGraphicFramePr>
          <p:cNvPr id="27650" name="Object 2"/>
          <p:cNvGraphicFramePr>
            <a:graphicFrameLocks noChangeAspect="1"/>
          </p:cNvGraphicFramePr>
          <p:nvPr>
            <p:extLst>
              <p:ext uri="{D42A27DB-BD31-4B8C-83A1-F6EECF244321}">
                <p14:modId xmlns:p14="http://schemas.microsoft.com/office/powerpoint/2010/main" val="1852345342"/>
              </p:ext>
            </p:extLst>
          </p:nvPr>
        </p:nvGraphicFramePr>
        <p:xfrm>
          <a:off x="457200" y="1676400"/>
          <a:ext cx="5181600" cy="1600200"/>
        </p:xfrm>
        <a:graphic>
          <a:graphicData uri="http://schemas.openxmlformats.org/presentationml/2006/ole">
            <mc:AlternateContent xmlns:mc="http://schemas.openxmlformats.org/markup-compatibility/2006">
              <mc:Choice xmlns:v="urn:schemas-microsoft-com:vml" Requires="v">
                <p:oleObj name="Worksheet" r:id="rId2" imgW="4521200" imgH="1219200" progId="Excel.Sheet.12">
                  <p:embed/>
                </p:oleObj>
              </mc:Choice>
              <mc:Fallback>
                <p:oleObj name="Worksheet" r:id="rId2" imgW="4521200" imgH="1219200" progId="Excel.Sheet.12">
                  <p:embed/>
                  <p:pic>
                    <p:nvPicPr>
                      <p:cNvPr id="276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5181600" cy="1600200"/>
                      </a:xfrm>
                      <a:prstGeom prst="rect">
                        <a:avLst/>
                      </a:prstGeom>
                      <a:noFill/>
                      <a:ln>
                        <a:noFill/>
                      </a:ln>
                    </p:spPr>
                  </p:pic>
                </p:oleObj>
              </mc:Fallback>
            </mc:AlternateContent>
          </a:graphicData>
        </a:graphic>
      </p:graphicFrame>
      <p:sp>
        <p:nvSpPr>
          <p:cNvPr id="9" name="TextBox 8"/>
          <p:cNvSpPr txBox="1"/>
          <p:nvPr/>
        </p:nvSpPr>
        <p:spPr>
          <a:xfrm>
            <a:off x="1371600" y="1066800"/>
            <a:ext cx="2362200" cy="369332"/>
          </a:xfrm>
          <a:prstGeom prst="rect">
            <a:avLst/>
          </a:prstGeom>
          <a:noFill/>
          <a:ln>
            <a:solidFill>
              <a:schemeClr val="tx1"/>
            </a:solidFill>
          </a:ln>
        </p:spPr>
        <p:txBody>
          <a:bodyPr wrap="square" rtlCol="0">
            <a:spAutoFit/>
          </a:bodyPr>
          <a:lstStyle/>
          <a:p>
            <a:pPr algn="ctr"/>
            <a:r>
              <a:rPr lang="en-US" sz="1800" b="1" dirty="0">
                <a:latin typeface="Calibri"/>
              </a:rPr>
              <a:t>BS at Formation</a:t>
            </a:r>
          </a:p>
        </p:txBody>
      </p:sp>
      <p:sp>
        <p:nvSpPr>
          <p:cNvPr id="10" name="TextBox 9"/>
          <p:cNvSpPr txBox="1"/>
          <p:nvPr/>
        </p:nvSpPr>
        <p:spPr>
          <a:xfrm>
            <a:off x="1143000" y="3505200"/>
            <a:ext cx="2362200" cy="369332"/>
          </a:xfrm>
          <a:prstGeom prst="rect">
            <a:avLst/>
          </a:prstGeom>
          <a:noFill/>
          <a:ln>
            <a:solidFill>
              <a:schemeClr val="tx1"/>
            </a:solidFill>
          </a:ln>
        </p:spPr>
        <p:txBody>
          <a:bodyPr wrap="square" rtlCol="0">
            <a:spAutoFit/>
          </a:bodyPr>
          <a:lstStyle/>
          <a:p>
            <a:pPr algn="ctr"/>
            <a:r>
              <a:rPr lang="en-US" sz="1800" b="1" dirty="0">
                <a:latin typeface="Calibri"/>
              </a:rPr>
              <a:t>BS at the End of Y1</a:t>
            </a:r>
          </a:p>
        </p:txBody>
      </p:sp>
      <p:graphicFrame>
        <p:nvGraphicFramePr>
          <p:cNvPr id="27651" name="Object 3"/>
          <p:cNvGraphicFramePr>
            <a:graphicFrameLocks noChangeAspect="1"/>
          </p:cNvGraphicFramePr>
          <p:nvPr>
            <p:extLst>
              <p:ext uri="{D42A27DB-BD31-4B8C-83A1-F6EECF244321}">
                <p14:modId xmlns:p14="http://schemas.microsoft.com/office/powerpoint/2010/main" val="443943233"/>
              </p:ext>
            </p:extLst>
          </p:nvPr>
        </p:nvGraphicFramePr>
        <p:xfrm>
          <a:off x="304800" y="4343400"/>
          <a:ext cx="5049837" cy="1600200"/>
        </p:xfrm>
        <a:graphic>
          <a:graphicData uri="http://schemas.openxmlformats.org/presentationml/2006/ole">
            <mc:AlternateContent xmlns:mc="http://schemas.openxmlformats.org/markup-compatibility/2006">
              <mc:Choice xmlns:v="urn:schemas-microsoft-com:vml" Requires="v">
                <p:oleObj name="Worksheet" r:id="rId4" imgW="4673600" imgH="1206500" progId="Excel.Sheet.12">
                  <p:embed/>
                </p:oleObj>
              </mc:Choice>
              <mc:Fallback>
                <p:oleObj name="Worksheet" r:id="rId4" imgW="4673600" imgH="1206500" progId="Excel.Sheet.12">
                  <p:embed/>
                  <p:pic>
                    <p:nvPicPr>
                      <p:cNvPr id="27651" name="Object 3"/>
                      <p:cNvPicPr>
                        <a:picLocks noChangeAspect="1" noChangeArrowheads="1"/>
                      </p:cNvPicPr>
                      <p:nvPr/>
                    </p:nvPicPr>
                    <p:blipFill>
                      <a:blip r:embed="rId5"/>
                      <a:srcRect/>
                      <a:stretch>
                        <a:fillRect/>
                      </a:stretch>
                    </p:blipFill>
                    <p:spPr bwMode="auto">
                      <a:xfrm>
                        <a:off x="304800" y="4343400"/>
                        <a:ext cx="5049837" cy="1600200"/>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168593197"/>
              </p:ext>
            </p:extLst>
          </p:nvPr>
        </p:nvGraphicFramePr>
        <p:xfrm>
          <a:off x="5867401" y="4227513"/>
          <a:ext cx="3124200" cy="1525587"/>
        </p:xfrm>
        <a:graphic>
          <a:graphicData uri="http://schemas.openxmlformats.org/presentationml/2006/ole">
            <mc:AlternateContent xmlns:mc="http://schemas.openxmlformats.org/markup-compatibility/2006">
              <mc:Choice xmlns:v="urn:schemas-microsoft-com:vml" Requires="v">
                <p:oleObj name="Worksheet" r:id="rId6" imgW="3327400" imgH="850900" progId="Excel.Sheet.12">
                  <p:embed/>
                </p:oleObj>
              </mc:Choice>
              <mc:Fallback>
                <p:oleObj name="Worksheet" r:id="rId6" imgW="3327400" imgH="850900" progId="Excel.Sheet.12">
                  <p:embed/>
                  <p:pic>
                    <p:nvPicPr>
                      <p:cNvPr id="8" name="Object 7"/>
                      <p:cNvPicPr/>
                      <p:nvPr/>
                    </p:nvPicPr>
                    <p:blipFill>
                      <a:blip r:embed="rId7"/>
                      <a:stretch>
                        <a:fillRect/>
                      </a:stretch>
                    </p:blipFill>
                    <p:spPr>
                      <a:xfrm>
                        <a:off x="5867401" y="4227513"/>
                        <a:ext cx="3124200" cy="1525587"/>
                      </a:xfrm>
                      <a:prstGeom prst="rect">
                        <a:avLst/>
                      </a:prstGeom>
                    </p:spPr>
                  </p:pic>
                </p:oleObj>
              </mc:Fallback>
            </mc:AlternateContent>
          </a:graphicData>
        </a:graphic>
      </p:graphicFrame>
      <p:cxnSp>
        <p:nvCxnSpPr>
          <p:cNvPr id="12" name="Straight Connector 11"/>
          <p:cNvCxnSpPr/>
          <p:nvPr/>
        </p:nvCxnSpPr>
        <p:spPr bwMode="auto">
          <a:xfrm>
            <a:off x="5715000" y="4191000"/>
            <a:ext cx="0" cy="19050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  </a:t>
            </a:r>
          </a:p>
        </p:txBody>
      </p:sp>
      <p:sp>
        <p:nvSpPr>
          <p:cNvPr id="2" name="Title 1"/>
          <p:cNvSpPr>
            <a:spLocks noGrp="1"/>
          </p:cNvSpPr>
          <p:nvPr>
            <p:ph type="title"/>
          </p:nvPr>
        </p:nvSpPr>
        <p:spPr/>
        <p:txBody>
          <a:bodyPr/>
          <a:lstStyle/>
          <a:p>
            <a:r>
              <a:rPr lang="en-US" b="1" dirty="0"/>
              <a:t>NR Deductions:  Example</a:t>
            </a:r>
            <a:endParaRPr lang="en-US" dirty="0"/>
          </a:p>
        </p:txBody>
      </p:sp>
      <p:sp>
        <p:nvSpPr>
          <p:cNvPr id="5" name="Slide Number Placeholder 4"/>
          <p:cNvSpPr>
            <a:spLocks noGrp="1"/>
          </p:cNvSpPr>
          <p:nvPr>
            <p:ph type="sldNum" sz="quarter" idx="10"/>
          </p:nvPr>
        </p:nvSpPr>
        <p:spPr/>
        <p:txBody>
          <a:bodyPr/>
          <a:lstStyle/>
          <a:p>
            <a:pPr>
              <a:defRPr/>
            </a:pPr>
            <a:fld id="{72DE3607-C0B5-E041-9475-6FBFC6E44BE2}" type="slidenum">
              <a:rPr lang="en-US" smtClean="0"/>
              <a:pPr>
                <a:defRPr/>
              </a:pPr>
              <a:t>9</a:t>
            </a:fld>
            <a:endParaRPr lang="en-US" dirty="0"/>
          </a:p>
        </p:txBody>
      </p:sp>
      <p:sp>
        <p:nvSpPr>
          <p:cNvPr id="4" name="Footer Placeholder 3"/>
          <p:cNvSpPr>
            <a:spLocks noGrp="1"/>
          </p:cNvSpPr>
          <p:nvPr>
            <p:ph type="ftr" sz="quarter" idx="11"/>
          </p:nvPr>
        </p:nvSpPr>
        <p:spPr/>
        <p:txBody>
          <a:bodyPr/>
          <a:lstStyle/>
          <a:p>
            <a:pPr>
              <a:defRPr/>
            </a:pPr>
            <a:r>
              <a:rPr lang="en-US"/>
              <a:t>NR Deductions</a:t>
            </a:r>
          </a:p>
        </p:txBody>
      </p:sp>
      <p:sp>
        <p:nvSpPr>
          <p:cNvPr id="6" name="TextBox 5"/>
          <p:cNvSpPr txBox="1"/>
          <p:nvPr/>
        </p:nvSpPr>
        <p:spPr>
          <a:xfrm>
            <a:off x="914400" y="1143000"/>
            <a:ext cx="2362200" cy="369332"/>
          </a:xfrm>
          <a:prstGeom prst="rect">
            <a:avLst/>
          </a:prstGeom>
          <a:noFill/>
          <a:ln>
            <a:solidFill>
              <a:schemeClr val="tx1"/>
            </a:solidFill>
          </a:ln>
        </p:spPr>
        <p:txBody>
          <a:bodyPr wrap="square" rtlCol="0">
            <a:spAutoFit/>
          </a:bodyPr>
          <a:lstStyle/>
          <a:p>
            <a:pPr algn="ctr"/>
            <a:r>
              <a:rPr lang="en-US" sz="1800" b="1" dirty="0">
                <a:latin typeface="Calibri"/>
              </a:rPr>
              <a:t>BS at the End of Y2</a:t>
            </a:r>
          </a:p>
        </p:txBody>
      </p:sp>
      <p:graphicFrame>
        <p:nvGraphicFramePr>
          <p:cNvPr id="28674" name="Object 2"/>
          <p:cNvGraphicFramePr>
            <a:graphicFrameLocks noChangeAspect="1"/>
          </p:cNvGraphicFramePr>
          <p:nvPr>
            <p:extLst>
              <p:ext uri="{D42A27DB-BD31-4B8C-83A1-F6EECF244321}">
                <p14:modId xmlns:p14="http://schemas.microsoft.com/office/powerpoint/2010/main" val="2823154279"/>
              </p:ext>
            </p:extLst>
          </p:nvPr>
        </p:nvGraphicFramePr>
        <p:xfrm>
          <a:off x="228600" y="1752600"/>
          <a:ext cx="3886200" cy="1371600"/>
        </p:xfrm>
        <a:graphic>
          <a:graphicData uri="http://schemas.openxmlformats.org/presentationml/2006/ole">
            <mc:AlternateContent xmlns:mc="http://schemas.openxmlformats.org/markup-compatibility/2006">
              <mc:Choice xmlns:v="urn:schemas-microsoft-com:vml" Requires="v">
                <p:oleObj name="Worksheet" r:id="rId3" imgW="5245100" imgH="1231900" progId="Excel.Sheet.12">
                  <p:embed/>
                </p:oleObj>
              </mc:Choice>
              <mc:Fallback>
                <p:oleObj name="Worksheet" r:id="rId3" imgW="5245100" imgH="1231900" progId="Excel.Sheet.12">
                  <p:embed/>
                  <p:pic>
                    <p:nvPicPr>
                      <p:cNvPr id="28674" name="Object 2"/>
                      <p:cNvPicPr>
                        <a:picLocks noChangeAspect="1" noChangeArrowheads="1"/>
                      </p:cNvPicPr>
                      <p:nvPr/>
                    </p:nvPicPr>
                    <p:blipFill>
                      <a:blip r:embed="rId4"/>
                      <a:srcRect/>
                      <a:stretch>
                        <a:fillRect/>
                      </a:stretch>
                    </p:blipFill>
                    <p:spPr bwMode="auto">
                      <a:xfrm>
                        <a:off x="228600" y="1752600"/>
                        <a:ext cx="3886200" cy="1371600"/>
                      </a:xfrm>
                      <a:prstGeom prst="rect">
                        <a:avLst/>
                      </a:prstGeom>
                      <a:noFill/>
                      <a:ln>
                        <a:noFill/>
                      </a:ln>
                    </p:spPr>
                  </p:pic>
                </p:oleObj>
              </mc:Fallback>
            </mc:AlternateContent>
          </a:graphicData>
        </a:graphic>
      </p:graphicFrame>
      <p:sp>
        <p:nvSpPr>
          <p:cNvPr id="8" name="TextBox 7"/>
          <p:cNvSpPr txBox="1"/>
          <p:nvPr/>
        </p:nvSpPr>
        <p:spPr>
          <a:xfrm>
            <a:off x="609600" y="3581400"/>
            <a:ext cx="2362200" cy="369332"/>
          </a:xfrm>
          <a:prstGeom prst="rect">
            <a:avLst/>
          </a:prstGeom>
          <a:noFill/>
          <a:ln>
            <a:solidFill>
              <a:schemeClr val="tx1"/>
            </a:solidFill>
          </a:ln>
        </p:spPr>
        <p:txBody>
          <a:bodyPr wrap="square" rtlCol="0">
            <a:spAutoFit/>
          </a:bodyPr>
          <a:lstStyle/>
          <a:p>
            <a:pPr algn="ctr"/>
            <a:r>
              <a:rPr lang="en-US" sz="1800" b="1" dirty="0">
                <a:latin typeface="Calibri"/>
              </a:rPr>
              <a:t>BS at the End of Y3</a:t>
            </a:r>
          </a:p>
        </p:txBody>
      </p:sp>
      <p:graphicFrame>
        <p:nvGraphicFramePr>
          <p:cNvPr id="28675" name="Object 3"/>
          <p:cNvGraphicFramePr>
            <a:graphicFrameLocks noChangeAspect="1"/>
          </p:cNvGraphicFramePr>
          <p:nvPr>
            <p:extLst>
              <p:ext uri="{D42A27DB-BD31-4B8C-83A1-F6EECF244321}">
                <p14:modId xmlns:p14="http://schemas.microsoft.com/office/powerpoint/2010/main" val="1310236134"/>
              </p:ext>
            </p:extLst>
          </p:nvPr>
        </p:nvGraphicFramePr>
        <p:xfrm>
          <a:off x="304800" y="4191000"/>
          <a:ext cx="3733800" cy="1600199"/>
        </p:xfrm>
        <a:graphic>
          <a:graphicData uri="http://schemas.openxmlformats.org/presentationml/2006/ole">
            <mc:AlternateContent xmlns:mc="http://schemas.openxmlformats.org/markup-compatibility/2006">
              <mc:Choice xmlns:v="urn:schemas-microsoft-com:vml" Requires="v">
                <p:oleObj name="Worksheet" r:id="rId5" imgW="5245100" imgH="1231900" progId="Excel.Sheet.12">
                  <p:embed/>
                </p:oleObj>
              </mc:Choice>
              <mc:Fallback>
                <p:oleObj name="Worksheet" r:id="rId5" imgW="5245100" imgH="1231900" progId="Excel.Sheet.12">
                  <p:embed/>
                  <p:pic>
                    <p:nvPicPr>
                      <p:cNvPr id="28675" name="Object 3"/>
                      <p:cNvPicPr>
                        <a:picLocks noChangeAspect="1" noChangeArrowheads="1"/>
                      </p:cNvPicPr>
                      <p:nvPr/>
                    </p:nvPicPr>
                    <p:blipFill>
                      <a:blip r:embed="rId6"/>
                      <a:srcRect/>
                      <a:stretch>
                        <a:fillRect/>
                      </a:stretch>
                    </p:blipFill>
                    <p:spPr bwMode="auto">
                      <a:xfrm>
                        <a:off x="304800" y="4191000"/>
                        <a:ext cx="3733800" cy="1600199"/>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201230849"/>
              </p:ext>
            </p:extLst>
          </p:nvPr>
        </p:nvGraphicFramePr>
        <p:xfrm>
          <a:off x="4267200" y="3886200"/>
          <a:ext cx="4457700" cy="1981200"/>
        </p:xfrm>
        <a:graphic>
          <a:graphicData uri="http://schemas.openxmlformats.org/presentationml/2006/ole">
            <mc:AlternateContent xmlns:mc="http://schemas.openxmlformats.org/markup-compatibility/2006">
              <mc:Choice xmlns:v="urn:schemas-microsoft-com:vml" Requires="v">
                <p:oleObj name="Worksheet" r:id="rId7" imgW="4457700" imgH="1511300" progId="Excel.Sheet.12">
                  <p:embed/>
                </p:oleObj>
              </mc:Choice>
              <mc:Fallback>
                <p:oleObj name="Worksheet" r:id="rId7" imgW="4457700" imgH="1511300" progId="Excel.Sheet.12">
                  <p:embed/>
                  <p:pic>
                    <p:nvPicPr>
                      <p:cNvPr id="7" name="Object 6"/>
                      <p:cNvPicPr/>
                      <p:nvPr/>
                    </p:nvPicPr>
                    <p:blipFill>
                      <a:blip r:embed="rId8"/>
                      <a:stretch>
                        <a:fillRect/>
                      </a:stretch>
                    </p:blipFill>
                    <p:spPr>
                      <a:xfrm>
                        <a:off x="4267200" y="3886200"/>
                        <a:ext cx="4457700" cy="19812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770179496"/>
              </p:ext>
            </p:extLst>
          </p:nvPr>
        </p:nvGraphicFramePr>
        <p:xfrm>
          <a:off x="4419600" y="1600200"/>
          <a:ext cx="4457700" cy="1600200"/>
        </p:xfrm>
        <a:graphic>
          <a:graphicData uri="http://schemas.openxmlformats.org/presentationml/2006/ole">
            <mc:AlternateContent xmlns:mc="http://schemas.openxmlformats.org/markup-compatibility/2006">
              <mc:Choice xmlns:v="urn:schemas-microsoft-com:vml" Requires="v">
                <p:oleObj name="Worksheet" r:id="rId9" imgW="4457700" imgH="1181100" progId="Excel.Sheet.12">
                  <p:embed/>
                </p:oleObj>
              </mc:Choice>
              <mc:Fallback>
                <p:oleObj name="Worksheet" r:id="rId9" imgW="4457700" imgH="1181100" progId="Excel.Sheet.12">
                  <p:embed/>
                  <p:pic>
                    <p:nvPicPr>
                      <p:cNvPr id="9" name="Object 8"/>
                      <p:cNvPicPr/>
                      <p:nvPr/>
                    </p:nvPicPr>
                    <p:blipFill>
                      <a:blip r:embed="rId10"/>
                      <a:stretch>
                        <a:fillRect/>
                      </a:stretch>
                    </p:blipFill>
                    <p:spPr>
                      <a:xfrm>
                        <a:off x="4419600" y="1600200"/>
                        <a:ext cx="4457700" cy="16002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14366</TotalTime>
  <Words>946</Words>
  <Application>Microsoft Macintosh PowerPoint</Application>
  <PresentationFormat>On-screen Show (4:3)</PresentationFormat>
  <Paragraphs>97</Paragraphs>
  <Slides>11</Slides>
  <Notes>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2" baseType="lpstr">
      <vt:lpstr>NSimSun</vt:lpstr>
      <vt:lpstr>Arial</vt:lpstr>
      <vt:lpstr>Calibri</vt:lpstr>
      <vt:lpstr>Courier New</vt:lpstr>
      <vt:lpstr>Gill Sans</vt:lpstr>
      <vt:lpstr>Times</vt:lpstr>
      <vt:lpstr>Times New Roman</vt:lpstr>
      <vt:lpstr>Wingdings</vt:lpstr>
      <vt:lpstr>Wingdings 2</vt:lpstr>
      <vt:lpstr>CG Body - Standard</vt:lpstr>
      <vt:lpstr>Worksheet</vt:lpstr>
      <vt:lpstr>Partnership Taxation: Nonrecourse Deductions</vt:lpstr>
      <vt:lpstr>CIR v. Tufts</vt:lpstr>
      <vt:lpstr>Allocation of NR Deductions:  Safe Harbor</vt:lpstr>
      <vt:lpstr>NR Deductions: Definitions</vt:lpstr>
      <vt:lpstr>P’s Share of PMG</vt:lpstr>
      <vt:lpstr>Minimum Gain Chargeback</vt:lpstr>
      <vt:lpstr>NR Deductions:  Example</vt:lpstr>
      <vt:lpstr>NR Deductions:  Example</vt:lpstr>
      <vt:lpstr>NR Deductions:  Example</vt:lpstr>
      <vt:lpstr>NR Deductions:  Example</vt:lpstr>
      <vt:lpstr>NR Deductions:  Example</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319</cp:revision>
  <cp:lastPrinted>2008-10-25T17:30:57Z</cp:lastPrinted>
  <dcterms:created xsi:type="dcterms:W3CDTF">2010-10-02T15:22:44Z</dcterms:created>
  <dcterms:modified xsi:type="dcterms:W3CDTF">2023-09-24T21:01:10Z</dcterms:modified>
</cp:coreProperties>
</file>