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  <p:sldId id="305" r:id="rId30"/>
    <p:sldId id="303" r:id="rId31"/>
    <p:sldId id="304" r:id="rId32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E7E89-1590-1C45-9B93-42C7E9EB8CAF}" v="124" dt="2023-08-01T13:21:46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15"/>
    <p:restoredTop sz="95364"/>
  </p:normalViewPr>
  <p:slideViewPr>
    <p:cSldViewPr>
      <p:cViewPr varScale="1">
        <p:scale>
          <a:sx n="88" d="100"/>
          <a:sy n="88" d="100"/>
        </p:scale>
        <p:origin x="192" y="1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F2E7E89-1590-1C45-9B93-42C7E9EB8CAF}"/>
    <pc:docChg chg="modSld">
      <pc:chgData name="Jeffrey M. Colon" userId="615143b1-cdee-493d-9a9d-1565ce8666d9" providerId="ADAL" clId="{7F2E7E89-1590-1C45-9B93-42C7E9EB8CAF}" dt="2023-08-01T13:21:46.037" v="123" actId="5793"/>
      <pc:docMkLst>
        <pc:docMk/>
      </pc:docMkLst>
      <pc:sldChg chg="modSp">
        <pc:chgData name="Jeffrey M. Colon" userId="615143b1-cdee-493d-9a9d-1565ce8666d9" providerId="ADAL" clId="{7F2E7E89-1590-1C45-9B93-42C7E9EB8CAF}" dt="2023-08-01T13:21:46.037" v="123" actId="5793"/>
        <pc:sldMkLst>
          <pc:docMk/>
          <pc:sldMk cId="9851836" sldId="302"/>
        </pc:sldMkLst>
        <pc:spChg chg="mod">
          <ac:chgData name="Jeffrey M. Colon" userId="615143b1-cdee-493d-9a9d-1565ce8666d9" providerId="ADAL" clId="{7F2E7E89-1590-1C45-9B93-42C7E9EB8CAF}" dt="2023-08-01T13:21:46.037" v="123" actId="5793"/>
          <ac:spMkLst>
            <pc:docMk/>
            <pc:sldMk cId="9851836" sldId="302"/>
            <ac:spMk id="2" creationId="{7BCE6420-3510-8FDC-95B3-8406DD1988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PSH_COE_2023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Fall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Under the IRA of 2022, many business tax credits have been increased, </a:t>
            </a:r>
            <a:r>
              <a:rPr lang="en-US" i="1" dirty="0"/>
              <a:t>e.g.</a:t>
            </a:r>
            <a:r>
              <a:rPr lang="en-US" dirty="0"/>
              <a:t>, clean hydrogen, advanced manufacturing, nuclear power (good!), clean energy production,…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</a:t>
            </a:r>
            <a:r>
              <a:rPr lang="en-US" sz="2400">
                <a:ea typeface="ＭＳ Ｐゴシック" charset="0"/>
              </a:rPr>
              <a:t>as an association</a:t>
            </a:r>
            <a:endParaRPr lang="en-US" sz="2400" dirty="0">
              <a:ea typeface="ＭＳ Ｐゴシック" charset="0"/>
            </a:endParaRP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C2FDD80-AF89-2BF5-0F38-AD3A606AE330}"/>
              </a:ext>
            </a:extLst>
          </p:cNvPr>
          <p:cNvSpPr/>
          <p:nvPr/>
        </p:nvSpPr>
        <p:spPr>
          <a:xfrm>
            <a:off x="1219200" y="1219201"/>
            <a:ext cx="6033562" cy="4058927"/>
          </a:xfrm>
          <a:custGeom>
            <a:avLst/>
            <a:gdLst>
              <a:gd name="connsiteX0" fmla="*/ 2519261 w 6408338"/>
              <a:gd name="connsiteY0" fmla="*/ 283028 h 4662004"/>
              <a:gd name="connsiteX1" fmla="*/ 309461 w 6408338"/>
              <a:gd name="connsiteY1" fmla="*/ 0 h 4662004"/>
              <a:gd name="connsiteX2" fmla="*/ 309461 w 6408338"/>
              <a:gd name="connsiteY2" fmla="*/ 0 h 4662004"/>
              <a:gd name="connsiteX3" fmla="*/ 494518 w 6408338"/>
              <a:gd name="connsiteY3" fmla="*/ 4365171 h 4662004"/>
              <a:gd name="connsiteX4" fmla="*/ 6372804 w 6408338"/>
              <a:gd name="connsiteY4" fmla="*/ 3831771 h 4662004"/>
              <a:gd name="connsiteX5" fmla="*/ 2519261 w 6408338"/>
              <a:gd name="connsiteY5" fmla="*/ 283028 h 466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8338" h="4662004">
                <a:moveTo>
                  <a:pt x="2519261" y="283028"/>
                </a:moveTo>
                <a:lnTo>
                  <a:pt x="309461" y="0"/>
                </a:lnTo>
                <a:lnTo>
                  <a:pt x="309461" y="0"/>
                </a:lnTo>
                <a:cubicBezTo>
                  <a:pt x="340304" y="727529"/>
                  <a:pt x="-516039" y="3726543"/>
                  <a:pt x="494518" y="4365171"/>
                </a:cubicBezTo>
                <a:cubicBezTo>
                  <a:pt x="1505075" y="5003799"/>
                  <a:pt x="6037161" y="4512128"/>
                  <a:pt x="6372804" y="3831771"/>
                </a:cubicBezTo>
                <a:cubicBezTo>
                  <a:pt x="6708447" y="3151414"/>
                  <a:pt x="4608411" y="1717221"/>
                  <a:pt x="2519261" y="28302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ue and white graph&#10;&#10;Description automatically generated">
            <a:extLst>
              <a:ext uri="{FF2B5EF4-FFF2-40B4-BE49-F238E27FC236}">
                <a16:creationId xmlns:a16="http://schemas.microsoft.com/office/drawing/2014/main" id="{108F1FD9-51B0-E061-D532-DDFA63669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10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Rate for Large Partnerships (&gt;100MM assets and &gt;100 total partners)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C3B2A-910B-A70A-1B69-BEA3929165A1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094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4AFE66B2-E5A9-06B9-8822-98E8518E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22505"/>
            <a:ext cx="8458200" cy="55031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F81C0-6DAA-9E15-0D5E-E8EF1907065B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367282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944A2DC4-3C71-004B-3AE2-1643D44C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946044"/>
            <a:ext cx="8458200" cy="49865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 Rates for 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1B7F6-E452-37B6-B0B2-41C35DEDFA17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244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EB2A679-39F8-FBCC-1D83-A01F9991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7" y="4776690"/>
            <a:ext cx="4016361" cy="135446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799CC2E-04DA-A268-6213-F174DBBA1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3"/>
            <a:ext cx="4392360" cy="147700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E3E2704-857F-284C-B45C-3EF0FE743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30647"/>
            <a:ext cx="8488189" cy="39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6800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PSH/S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PSH/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17487</TotalTime>
  <Words>2675</Words>
  <Application>Microsoft Macintosh PowerPoint</Application>
  <PresentationFormat>On-screen Show (4:3)</PresentationFormat>
  <Paragraphs>456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  <vt:lpstr>Audit Rate for Large Partnerships (&gt;100MM assets and &gt;100 total partners)</vt:lpstr>
      <vt:lpstr>Audits of Large Partnerships and Large Corporations</vt:lpstr>
      <vt:lpstr>No Change Rates for Audits of Large Partnerships and Large Corporations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218</cp:revision>
  <cp:lastPrinted>2018-01-19T18:43:32Z</cp:lastPrinted>
  <dcterms:created xsi:type="dcterms:W3CDTF">2010-08-19T17:45:35Z</dcterms:created>
  <dcterms:modified xsi:type="dcterms:W3CDTF">2023-08-17T13:39:23Z</dcterms:modified>
</cp:coreProperties>
</file>