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63" r:id="rId2"/>
    <p:sldId id="264" r:id="rId3"/>
    <p:sldId id="265" r:id="rId4"/>
    <p:sldId id="258" r:id="rId5"/>
    <p:sldId id="278" r:id="rId6"/>
    <p:sldId id="259" r:id="rId7"/>
    <p:sldId id="267" r:id="rId8"/>
    <p:sldId id="268" r:id="rId9"/>
    <p:sldId id="266" r:id="rId10"/>
    <p:sldId id="269" r:id="rId11"/>
    <p:sldId id="270" r:id="rId12"/>
    <p:sldId id="271" r:id="rId13"/>
    <p:sldId id="275" r:id="rId14"/>
    <p:sldId id="272" r:id="rId15"/>
    <p:sldId id="273" r:id="rId16"/>
    <p:sldId id="261" r:id="rId17"/>
    <p:sldId id="274" r:id="rId18"/>
    <p:sldId id="262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DDE782-FD94-E44D-A881-A84998616B33}" v="136" dt="2025-04-21T21:48:26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09"/>
    <p:restoredTop sz="94608"/>
  </p:normalViewPr>
  <p:slideViewPr>
    <p:cSldViewPr snapToGrid="0" snapToObjects="1">
      <p:cViewPr varScale="1">
        <p:scale>
          <a:sx n="184" d="100"/>
          <a:sy n="184" d="100"/>
        </p:scale>
        <p:origin x="18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3F675-D471-7E48-B071-E6ECAD2234AC}" type="datetimeFigureOut">
              <a:rPr lang="en-US" smtClean="0"/>
              <a:pPr/>
              <a:t>4/21/25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C984-171C-134D-B9E6-6C0ADC917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49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280B6-2B1B-2D48-83BF-7C93525A80CC}" type="datetimeFigureOut">
              <a:rPr lang="en-US" smtClean="0"/>
              <a:pPr/>
              <a:t>4/21/25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6FFD-A27E-A249-9683-2E3303E00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65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6FFD-A27E-A249-9683-2E3303E000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6FFD-A27E-A249-9683-2E3303E000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6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6FFD-A27E-A249-9683-2E3303E000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8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5800"/>
            <a:ext cx="4567238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224" tIns="45612" rIns="91224" bIns="45612">
            <a:prstTxWarp prst="textNoShape">
              <a:avLst/>
            </a:prstTxWarp>
          </a:bodyPr>
          <a:lstStyle/>
          <a:p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98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6FFD-A27E-A249-9683-2E3303E000F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4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EB6365E5-6BEF-3244-8789-A047932542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3042E6E0-C0FF-5C44-9157-2FCBF6938A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C46B58DE-62AF-8B48-AD04-656199C050F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7B4B6-378F-B04F-B4B8-187DDD8D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75413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3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75A69CD2-D2F9-3B46-9C1F-5345F82D65CD}"/>
              </a:ext>
            </a:extLst>
          </p:cNvPr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E0EAFB6-D921-1149-B6F7-E436AB974A82}"/>
              </a:ext>
            </a:extLst>
          </p:cNvPr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B5B894FC-7FBE-3341-9EBD-F8A9E5ABC1C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5EE8F8C-119B-5A4C-993F-4138430DA9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6115635-ABFE-D949-A35C-1634F865AEA2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16716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0615B8DF-292F-624E-A171-66362A2C7399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BB225756-F730-AC43-93FB-8D24C63DE1F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7490F64-6A7B-F540-ACFC-D3451E8900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8770835-5902-0A4F-B568-6DF3359512B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293029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29A944DC-5B1B-6B4A-A8F6-AE5625B441D1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C53D3C50-AB56-5648-B385-3829D0748AA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51D4D26-9F51-7048-A96D-266DD51F9C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314F4FA-7AB6-0A49-9466-5BC804119D9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364556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4CF65DA-C0D5-5E49-9C1A-718515A7C58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B4D3AD3-0544-2840-9719-08C2061B87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9217CC4E-7A37-5343-A907-4F3F9CBDBCF3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39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B6387B12-6EA5-7544-B839-7D9A3517FF9C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923D92C-D952-2245-8563-0A81779672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1C4E645B-33D2-6C4E-96F6-8607470D96B7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548558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EE0EDD52-5B86-674E-8ED2-F6D822D5950D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45ECECB-DE59-8D43-B2A0-470D23CC8B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D9273952-3B05-6744-8392-6F0ED7D0208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828663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F16B984A-07E1-744F-9178-BD2BE24E904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6681B1A-D278-0F47-A801-851E1A4B53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9A571978-2547-0F4F-AD6B-DA6BF61E70E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35434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6109A429-49DE-E043-A0D0-C13CFF146F2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CC7683-8E66-F949-82E3-BDA6028AA4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123B1C25-0C9D-6E4B-B707-36AF33C94494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311879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0771D9AC-8447-DC46-BE92-540DB01D1F98}"/>
              </a:ext>
            </a:extLst>
          </p:cNvPr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3F139B1E-E888-0942-B34B-52564554BE1A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89EAB2B3-D1AB-7246-8B01-DA53E66398EB}"/>
              </a:ext>
            </a:extLst>
          </p:cNvPr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1263DBDC-CEF0-8349-B6FF-FA8188CF87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0B3DD534-279D-7243-8BA1-BCD8076F53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B7BE594C-8A86-3C4B-B8DC-B50C314A6AD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88B440EE-74EC-F244-8426-1E44839EE8F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5615EC4D-709A-4640-BFBB-A88E1BB71E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5EF0645D-F1CB-9D43-90EB-1DCBC3A758C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4DB766F3-4A24-E143-AF4D-5600CDC254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7B653383-AE97-2D49-8BDB-FDBF2AB9B95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DAFD08FC-6C6F-9C4D-A8A4-02B163DE464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162157E1-2A52-0747-A241-01570350F09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14CED17D-7EC4-1145-BE75-3C0B55288D5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72E441D-F11F-0F44-83C6-A525385933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744883BF-0005-DB4C-8D39-EBE0A09198C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E505C49-6B4B-7742-AC78-8695DC422D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2937D581-433F-B242-BA0C-B6F5989A6A0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29BD0531-CE9D-7F4C-86B5-B8DFC811C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30F66045-30C8-1E4F-A9A6-2BF3DC3A07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540D8DB6-2845-8749-B465-7CF6D5776D7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BF2032E5-85FA-E74E-9E16-1D68EA963F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045A56D6-0025-474E-84DC-0B7468EE08A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02D4E928-2B02-0040-A347-94F3C197BDD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AA8C7953-4D1D-0548-8ECA-B4D70169B7A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833BE288-2156-D840-AA50-C25D9B1A64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2BA8C84-1299-6A40-8AFC-BE664FA469C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C946D8AB-0EAD-1144-9231-D1ED90A9ECD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E9D83C19-272B-2848-BBC6-FC70404852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6AF625F7-9F67-9845-9CAF-EA22AF558C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97E688A9-B247-4042-B00D-8A35649197E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92D6BAEF-5DE8-EF46-8524-42311555EA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41C550E9-67C0-5248-868B-EBE1CE6449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8FAC902B-A222-A640-BC7A-06510712BC3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E9104DDE-1192-5047-9584-4019EC3A879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4F5B9641-B1D4-B34A-95F9-92E0DB548C6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586BD0E4-3393-FE4A-8E1E-69E83739915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4890AA69-1480-0D45-B286-ED8E40AF74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250609A6-9214-4748-82BA-A166E5817DC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EE76C1AA-48F0-A74C-B793-38C3BF8DD1B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8A40C848-C1C2-8047-9E22-659D56E7E65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0AD674F9-0C0D-6942-A610-4E55FF9DAF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8A543D59-7C08-6A4E-B0C4-78989C7CA45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870EEE82-FC8F-2A44-AC7D-6BB2F0432B8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12A95D78-425F-174B-A858-5B0995F9F12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743CE33-0F1E-0F42-8375-3FEDF0B187A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68102EC6-795A-8945-AA2C-7943BB65350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D59EB124-5080-CE4B-A8BB-0DDDD47C4B0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21A207D-6C0F-0243-97D3-8D9E210638D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D70BDF6D-A79E-4343-A6EB-75D54F1A12B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DC3D1976-EB73-204F-8FBA-365842ECC82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A316B6B5-274B-8D4A-BCCA-CD9FA2DEC33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4976B4DA-4213-A948-BD08-6C1399338A31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72036EF7-3083-C643-B467-A5B3891C1E4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2B3B8298-A308-6248-A0B9-1FCB6886FC1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E9683733-BF3E-3047-BB40-A95E88D819AA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0B369898-EC61-A04B-9A55-8ED78A3FCE6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EE52E1DC-8EDC-3B4F-A388-67AB22409E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E1A150BD-E9D0-154B-8CAF-DAE412B8B2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9CDF01D2-5645-CA4E-B519-83B5702559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3F994907-C4C2-AA4D-9512-106B04E2A99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177205B0-B124-D74D-8231-9FC1D0EB665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993A7B52-9EFF-B544-8391-D939BD69BB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2BD585FA-70F0-3143-B410-F8120EA7E28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0CB9CD54-3093-784D-844A-1CF456055A8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ABB56023-9A34-4445-AE56-A2EA3A623C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0C3944E3-2092-D941-A704-026322E53AB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172F5FE-E0D9-BA46-94C9-C8EBD1FDBA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1A1241E2-432C-9F4A-88A1-0211BA39CA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B71632C7-3B46-1C4E-941B-D83929288A3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B70E79DD-42B6-204D-930A-89B087FEB15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3114D73C-C017-7140-BAD3-D48DDB7D9D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CBBB6FBD-C08F-4F44-8A5D-E4514197DC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C50A0ECA-6864-474A-A731-0253B962C1F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08252840-D2A4-F64E-867E-DE5BF0ECEF4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DC342331-1EAA-0E4F-BE0B-92887B3CD29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CB2E7DB1-2577-0948-ADB1-BC6009ED04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10485316-6AF6-BE4F-8FB8-1745F3E128E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5D5144DC-5671-5641-A46D-095C0FB0465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120AA15B-11F9-5143-99D3-59B05ACC387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5C413411-7292-E348-BE92-135CDCE136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E26FECFB-0FE0-EF41-A204-421C1A17CBF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0E323CAF-F706-B448-A86F-2053E6FBCBD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0F5C23DE-B67A-334B-BF23-5F1143E617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87785424-1CC9-224C-87B1-39BB5E572DD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98DCFB1E-93D1-4F43-9E5E-F000899553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86C591C4-0B9B-5B4B-B178-FBD2C58618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F3E6C6A9-7289-974B-B387-64C87602156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7003D9F9-117D-214B-B305-D0FA796C096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00209118-4E9C-1342-B649-6A466CD4B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714BABD5-14DA-CB46-95B3-CF892AC444B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FC751BD1-E610-A144-B1B4-A9CC1CE36D2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0EA82434-0E43-0247-B139-ECDEA129568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F9954ED1-A9D0-D143-8778-A78BD2E0D0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C52CFAAF-E3E3-2849-9650-60B256AD213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B90EFDFD-4BA8-8F45-B123-CDCA2FB1BA9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A1E6C8DE-D713-D44E-9A0B-F5670DBF3CC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43AD9D24-BD4C-1040-B85E-ACEB33A4CB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F2F3199D-E7D1-AE47-83CC-0DD5C848E72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17A33F7-A968-F343-BB19-E6E6BBA888F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A528FCE9-F1AD-9A4D-BCD6-D5F9145186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6931014-738E-CF42-8EB5-B5CDCC7EBD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E38FC829-9FA5-F14D-84D8-0809BB2A721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6610DEDA-4AE0-CF4C-B550-F14BBEB7596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C3625305-FE69-2348-BAF8-4D0E4F793CC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882730D-54A4-0A43-8315-D77DF0970FD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1CB9E0-0BBF-A545-B809-60F235DF3A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0C17C727-CDDD-8142-958A-D8CA5EC09A4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613430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9827DE0B-1998-0747-A3AD-75E6BBA23951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547C6A4-3346-D248-9C58-1C494F06E0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F79D41C-B0E9-5F49-82FE-18534FBBEFF6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7058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13986C-EE18-6B42-B242-2A5B12F3C64D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F4C8AF35-E548-4146-8D9F-24F649D41D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85175" y="6470650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551CAA88-E617-0C4C-8430-6E26DE45F75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DAEFEA5-3DA6-014D-BD69-560A1F3A6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73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82D4105A-637C-824B-9B00-ECDE3480AAAB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5C7A3C2-5588-9243-AD66-CBF00665DF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95115EF6-C62C-9944-90CD-48BA2B2648F4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783932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7AE4C374-12A0-DC42-A059-938FF523CBAD}"/>
              </a:ext>
            </a:extLst>
          </p:cNvPr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00A88253-07B9-D644-B9C3-FB9E8D7E0FAC}"/>
              </a:ext>
            </a:extLst>
          </p:cNvPr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3AAD79F4-B046-DA45-9A24-444A8D6F4CD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C9CB6C9-12E3-674E-8F45-3DAC4EA3E5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6ACE6967-26E7-4F4D-9E5B-0CC35D58B010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1284401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BFAA0973-1B85-CA4B-816E-4D91D6C73AE5}"/>
              </a:ext>
            </a:extLst>
          </p:cNvPr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08135D0-7FC8-E048-AC1E-17C6224289D5}"/>
              </a:ext>
            </a:extLst>
          </p:cNvPr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C20F9290-B0BD-7F44-8A75-55A0871CB59D}"/>
              </a:ext>
            </a:extLst>
          </p:cNvPr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62817B3C-17A8-6D46-BA2C-87133F07A254}"/>
              </a:ext>
            </a:extLst>
          </p:cNvPr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F16B10BF-D382-AD4B-A0BB-A0BB4799BC07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2B236BD-2900-8441-B738-2A2ABA26C9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EBC43CA5-76BE-4C47-A87B-935CDDEC6DA7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435875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975A763A-0F25-F140-9359-8F8119672C2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D855845-A1A2-9943-B420-8643E1B9D9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F56FAF86-A29E-A043-BF88-388E131A933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8230635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7C51362-5768-694C-8369-F453707FD5A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5F63016-D4DF-D740-8537-FEBB0B3801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D683AC4-4078-ED44-930A-2AFB3941D453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76268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A2070A46-4432-1A42-AFCC-411536B65F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BB0C48F-7A4E-2243-B000-BCE7CD71F73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3D7F6BE-4AE7-364E-A568-FB32B91C0A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31550C-D313-CB4E-84B3-11ED588A85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4859631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DEED0D85-E3E3-BA42-9D98-8575C5F0ECC9}"/>
              </a:ext>
            </a:extLst>
          </p:cNvPr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5532602-CE5B-D545-BE80-D7EE78A1ADB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AEDBD98-0FFE-864E-AC95-6C2DAA03B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196457BA-3B54-A542-9365-614C4B775EB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746503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B5159AD1-564D-9341-BC3D-39B5AF3E877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C6F8EB2-869B-3949-88E5-305B882924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305F50C5-EAC4-464A-94F4-CE6D2E89D4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6719839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8E49F3AF-7A2A-B74A-92A4-A6B5EA1D0DA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84B7297-A98B-CB41-9776-4BFEB0FE66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02AB9B7C-F7D6-6543-94E0-E4A4130A4F8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6830340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4F805C91-4A3D-6349-AA26-D0BE90AC64D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87674EF-84B1-7049-A310-BC957EDDC4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4F9F766C-4DED-1245-B5A5-C517F626BBB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32417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A562DE-A2BD-5C4A-9EF2-AEF71C391B55}"/>
              </a:ext>
            </a:extLst>
          </p:cNvPr>
          <p:cNvSpPr txBox="1"/>
          <p:nvPr userDrawn="1"/>
        </p:nvSpPr>
        <p:spPr>
          <a:xfrm>
            <a:off x="2060575" y="536575"/>
            <a:ext cx="185738" cy="30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F9DEA7-1D0F-A846-A33E-3B9604B23E36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1000" y="3"/>
            <a:ext cx="8461248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835132"/>
            <a:ext cx="41148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835132"/>
            <a:ext cx="4194048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693C5A33-9030-6E44-B10D-124F45D0B03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8F31175-28EB-5F49-B907-29F778D3F96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E32D9C7C-FBEC-3B40-8433-23CAA0EC371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442669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0F6F62DA-5CE7-224B-8C32-996B402D3C1D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9A4F9343-85B3-0C40-AD3C-0B67061EA217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5FE7D310-A261-1B4B-8A44-D5CCA3A5DF74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3E2269B8-F1D5-FF4F-B855-1BB21547B70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7C187673-4984-9A44-A42F-0F7B465488F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262AFED1-5B2A-AA46-92FE-74795E52F81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5CEAEAE-4015-254C-8DD9-1EDD55499D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DA4BC42-255E-F841-836C-873858E7C97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216490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E311ED3-A3DD-1345-A649-8CEF01A560C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B4007B3-A714-B843-AE47-16594BD435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5C5ACC84-95CD-2748-BD4D-2BEA6F845CF9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284343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A98EE714-EE3C-4F49-BB99-A4EE80A1DD1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65BBC42-A158-9545-9302-F8CB75264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DB0EDA-A79C-7842-944D-E3918507EA4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194363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2DE584F9-47E5-7943-9BBB-0D1BFCAF33B0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2919EAF-1323-FA48-BB09-FC12A0F82F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CD08032E-4B05-4849-95F0-67F13A02A4BD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9934432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6403D911-877D-7643-83AF-7C6F4AA0A65D}"/>
              </a:ext>
            </a:extLst>
          </p:cNvPr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BB52F8A-DB59-F749-9027-70BA3CFD229C}"/>
              </a:ext>
            </a:extLst>
          </p:cNvPr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064AE43D-023B-1F47-B189-7C74571E4116}"/>
              </a:ext>
            </a:extLst>
          </p:cNvPr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2CFE94BC-F80D-0E47-BC22-7E1127217F5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07B7A99-D7C2-B24A-9C01-EBE6DD07CA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1AC3D308-FF5F-F34C-BEA9-21FD787660D2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9362066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967C1515-8829-0144-B947-D1C0EFBBAFF6}"/>
              </a:ext>
            </a:extLst>
          </p:cNvPr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03157643-A793-C74F-99F5-9FC1EDAC1C6D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9E0ABC3-88D9-C241-A31B-2DCAB95F4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BF53A04C-005A-A140-A172-D047DAD1896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6358596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BCBCA665-87DE-8047-AE80-27426E13CB4C}"/>
              </a:ext>
            </a:extLst>
          </p:cNvPr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2A1AC309-3233-7542-B1FE-C43723EF9799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62869B6-6824-9A4D-B5B2-341DA5E4A7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AC939B93-AFA1-D74B-A8A1-A685FBB61E0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3884632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905C09D9-4427-5D4D-AB42-A48E7289C95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BD00D53F-044B-8241-AE25-4045D76CBE3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3B8BD5E5-5A6E-B947-A9FD-92287E284B0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23BCD60-283B-6743-A415-E739A99C13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6A0CF8F-1BF9-EF4F-BCCC-F7D0DF1C11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9C44BBEC-42A7-CD4A-AC80-5D4948AD0CB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0838868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17E89186-3B57-D74E-8EDF-E1FA73BD714D}"/>
              </a:ext>
            </a:extLst>
          </p:cNvPr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0BF2882-9256-DC43-8C34-9716F3E827BB}"/>
              </a:ext>
            </a:extLst>
          </p:cNvPr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D55D7BFD-D609-9749-AB12-E3FF5B5826B8}"/>
              </a:ext>
            </a:extLst>
          </p:cNvPr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0DAE1DE3-ED42-2544-920F-01465B2F6659}"/>
              </a:ext>
            </a:extLst>
          </p:cNvPr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BC8369B-3E34-F34E-BEF8-31A5E8BD1B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5F8950E-23D2-7C41-BAF7-25CE9D81F4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23BA5694-5348-E546-8BEC-BC1D462AC99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0523196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097D46DF-051E-934F-8B72-8C570FB4B4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38011F8B-2FA3-2647-8732-64131090B803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E9ACA9D0-25D9-3246-9F1B-DD11826271F3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FBAD4325-ECD5-5E48-AD3D-F1AD53E46AE8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B0D366-111D-E64A-9BB4-24A4AF8B9B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7DDAD81-AB85-1D45-964E-61A248F0F456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02263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D085CAC3-9D8B-964D-AD47-2C7C19AB16C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E911467-56D6-7849-B052-2ADCA1E2D2D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2331A344-DAFB-F249-BBAC-E0C93935B5B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876461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62FE2B15-BAA3-324C-8B19-45118BE22F9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8B916E8F-64A3-F04E-BD99-43AC1AAC0834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F713C730-F65F-8F4B-8BD0-D541C23B752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3B767B65-294F-704F-A8E3-C7FF1E795B6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509CCF94-A970-B74A-A37E-6DAA6B9E646A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E01DA927-503A-9F4B-ADD1-AA6DCCFB473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F7C2E557-7C8E-1F43-A141-8F89D74A7134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7D8A8D2F-AA1F-CF48-AC9A-73CC6116AB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254FDC21-B932-DE41-8C58-C8D25E0261F2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D4945E6E-86AA-4A4B-BAA6-FB3FEB0B803A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BED65CE1-AD1C-6140-9AB9-7C7C86590F9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01585C9E-AD2D-8B43-81ED-A19636B42A2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D455EA21-E0F5-6148-8C46-28C802D1AB7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86C191B1-68C9-6041-9D28-9670F325E9CD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F65148AC-2F69-F948-A095-01D1FBE7785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E52DF8BD-516A-9943-9D00-40CE8695782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E06B4C2E-F8CC-1D4C-8AEE-EBC3359FE2D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45F541E3-7281-6343-8B7D-43DCD8D2B75D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D0BF6927-B6C2-0B4D-8671-164023D476C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B426E61-46DE-EE43-9DBE-F266BCF0C9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D127D1DD-7799-404B-9EEB-BB9BB144966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326A88C4-DA55-4E45-8CA6-6F64DAA9F7B9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6597271-8CC7-FA40-ABC5-A87C05828C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4CA0986E-471C-A04D-9BB7-B498309AEC38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6511421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5A41AFE3-E667-7445-B186-22AFE3EFAB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C30F5F97-874B-A642-BD7F-868B3B7CB4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ABDDDA95-2B19-644D-B53C-3BCC0933150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1E4123E-2BEB-8748-8597-0751A50A114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495880DD-797E-6749-8C5A-08FB0F92AB5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5A45DA01-1BA5-9D42-AF7A-40204F717B6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D557E64B-C665-6049-B0AB-15B32D482FCE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7261EE3-8B6D-AA45-AFEF-68DFC5A46AF5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36673D28-075E-654F-B9E9-09BC9BCCDEA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F4278824-B8EE-0B44-8A65-E34B6462DC4E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7C57DDD2-41D9-1343-B32F-14D14D8D860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D8A608A8-C917-A646-A80C-906CFD786A9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C260D47F-926C-864F-9937-4835F8F3E76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91C30A71-7911-CE4F-9A2C-04CF1009C21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37FADEAD-6AFB-5448-91AC-2A9195DA5D2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7C0AE799-A1F2-C945-858F-61D9853D5C58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472BA10D-67A8-5343-8B7A-07AF0BE5E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61E7BC3-EE3F-2348-92E7-F57A7511EE5E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F0433D33-47D7-0B43-838E-45A0DE8CA0E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44D9CAB0-9251-9D49-9BD1-ACF60A7AA27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78042159-DE90-D54E-BA5C-1C5A5E0E5B7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13D4B868-7478-8847-9D78-4561B72B90C8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CB319456-526C-9D4B-B4F2-A623D6811988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EB34A8F6-3E1F-0E4E-A56E-B05F35B1D16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D35423FD-9E39-C947-BC77-80900AAEF7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D2EEEB28-E90D-7F44-872A-5B02C35244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7BBD26C-C56B-C642-BD0B-65A3640B30C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873B6F46-AD8C-D841-9DDF-2E8F17684A4B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55FBF5DF-9C4B-D94F-A4E3-043990D88BEB}"/>
              </a:ext>
            </a:extLst>
          </p:cNvPr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80A8A5E4-E573-5841-974A-3573733AD64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AFFE3F7-6D7C-2B48-9F3E-3B7BDDAEF4C5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0590C17-0641-7849-A807-9F5A2E48B8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1A8A3FF5-44AF-4F4C-959A-1155AED2DF7B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2516227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EEE50559-8D05-C941-A578-22DEFEA301D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4A14A8C-C2CF-1944-BBC9-552EADD2E9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9000265-63B6-474A-9834-289F19C8AE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F08BBCFF-8217-304F-93EE-536C30CEB1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957923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B90E72A-BD48-4B4F-BA24-280E5F9435C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F87368-30A5-DC4A-8D33-A9BC6A3184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C57EDAC9-CBE7-F645-8905-0B855926AE9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1982609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BBF3CA07-09CC-0F44-B818-FDEF690F77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62D6F9-65F0-0C4B-A539-E191E80C8B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55668A10-B18C-D241-B529-BAD05F83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6547061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623E343A-14DE-AC47-98BA-F9893D6E88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4E7451D-6D99-6841-95AB-D35CD715DD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86F1E76E-7A82-5B4B-9871-8B2C9615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786312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0FA08E2-B5E8-8249-BF90-74DC749803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40AE4FF-209E-BE48-89C2-4DE5AA3EBF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E92CB456-0FD4-234D-8986-5089C24D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0787191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B683702-9AC9-1041-8876-4E0F87332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84A9886-B1C7-374F-A435-1E725A9E10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3C0AEC57-54CE-9749-98A1-7E3BF9DAE51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EA2EF4E-C49F-2D4C-B9F2-FDFDD7C96920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6FA753B-5891-434B-9A87-0408017A98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54CB86F2-82C9-4A4F-B762-A72F7465518D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3666712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92DEC98D-EC71-3A4E-AF79-82ECEE560FF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8ADF3A9-8CA9-F747-8A38-812D620B82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1A958630-29AA-5B47-9E3D-84400A9856AC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8034550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CCCBC3A1-84A7-5548-AAC6-D8C3459FF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D8448C64-8DA9-DF4E-BEAC-CAF9C8A44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A228ECDD-3C8B-904A-84FE-3E0745EB4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A1718068-3866-C549-9D8D-E44BDC131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B7C9C5A1-DDB2-9D40-95E0-AA7A1554714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995B9F-056F-D846-B262-ED55523EB9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48214A3-1302-FF41-A11D-9CC62393449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71096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32903B-FD31-784B-8AC8-C41839FEC0B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4F9CD5D-84A9-9245-A02E-5026281E71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69BDA0C5-AB6B-A742-8542-A6BE257BDDC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1366723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1148ECEC-B6E7-F44A-9653-B5DEFADED5E6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A944804-882F-B847-A31F-4AB1652665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15DE4913-F9B0-E540-A528-53FFAA3708A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0561583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88A28DB-8F94-DC4F-A574-5EB6C8743D19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E07ED47-2732-804D-9F67-525AC61429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1879449B-2D04-EC43-A84D-72501FA3A7D4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9109790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6F042EE6-DC7E-7046-BDF2-7B7911602506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0B620E3-2877-5B41-B07F-AC916EF0E4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B05A3BB4-A54E-4C4E-936E-ACA50B40C49E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9851587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79295B85-6FFA-5B48-BB3E-AFB4417EBFD6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16B6C15-5FE9-3F49-88DA-3F10FB288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5487F4-D89F-3A49-915F-C98599F0D171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8300345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056BD14A-2B00-CC49-B13E-A1E46CB9B97E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59EC201-8018-E743-A816-59A03BE33C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D791FB7B-ADC5-3B46-8037-9D9B7D50CBD4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5511120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8E69832C-FD64-3940-8CAE-0747C6DCBF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Disguised Sales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6CF66257-EE29-1341-979E-33306C0FD6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E6B2C29-D759-C549-A32E-090AB922A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819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8382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6195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A49D9C9-F9A9-204E-AFB9-8025A72613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91D01F4-9765-9549-AB87-49144227C3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5FDA62B-E413-7040-A225-6308D9218A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1781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	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EB06E72-DD62-1D45-B9B1-7E13ADB01F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13BCCEC2-F5C3-A647-BEBC-DE7AAD6178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6473333-AE5F-854D-BE06-954532FF37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00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069E1B56-31A3-FB41-8943-B3C3833030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EC5DCA1-AD27-B847-88C5-4E373A6D91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DAB3544B-55CC-3C41-ADFF-F47C9A9A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97528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B16C19-67FA-AD42-9BAA-BF0F087F60CE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01D2BCF-6732-2248-AC0F-36BF05CA8D6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23DE700-12A5-9442-B192-A40D229877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981699C-A7C9-5E46-9A04-A3F303B2544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8973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013C622-1927-934A-AB24-4E97E603D02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490BF65-014A-2643-B60A-7D469DE7B0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75A2E59-28AA-7946-BA5B-84B55E2659B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28861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D5D20F11-DB6E-B94A-98B3-0626DF2299D3}"/>
              </a:ext>
            </a:extLst>
          </p:cNvPr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F613B1A9-F524-A149-8AAE-D7CDA549F16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76E7420-822E-BE49-8AC5-E959BDDA38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1AE5332A-1507-8147-952A-FC5C62084C6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89358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868E34BD-9BE7-C94C-8A0E-CED2A901DABB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06CE250-B22A-B843-9791-384027782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3731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7F7687D-FCD4-1047-BA35-CE55A8770C4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EA9ED47-15DC-0641-B6C1-119640578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Disguised Sales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8857AC5-4FB5-F147-BB78-33FDC316B585}"/>
              </a:ext>
            </a:extLst>
          </p:cNvPr>
          <p:cNvSpPr txBox="1">
            <a:spLocks/>
          </p:cNvSpPr>
          <p:nvPr userDrawn="1"/>
        </p:nvSpPr>
        <p:spPr>
          <a:xfrm>
            <a:off x="73025" y="6423025"/>
            <a:ext cx="23622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PSH_DisguisedSales_2025</a:t>
            </a:r>
          </a:p>
        </p:txBody>
      </p:sp>
    </p:spTree>
    <p:extLst>
      <p:ext uri="{BB962C8B-B14F-4D97-AF65-F5344CB8AC3E}">
        <p14:creationId xmlns:p14="http://schemas.microsoft.com/office/powerpoint/2010/main" val="75389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404" y="532823"/>
            <a:ext cx="8458200" cy="58120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b="1" u="sng" dirty="0"/>
              <a:t>Example</a:t>
            </a:r>
          </a:p>
          <a:p>
            <a:r>
              <a:rPr lang="en-US" sz="2400" dirty="0"/>
              <a:t>A contributes property (B=18K; </a:t>
            </a:r>
            <a:r>
              <a:rPr lang="en-US" sz="2400" dirty="0" err="1"/>
              <a:t>FMV</a:t>
            </a:r>
            <a:r>
              <a:rPr lang="en-US" sz="2400" dirty="0"/>
              <a:t>=65K) to AB</a:t>
            </a:r>
          </a:p>
          <a:p>
            <a:r>
              <a:rPr lang="en-US" sz="2400" dirty="0"/>
              <a:t>P/L shared equally, except for 65k of loan proceeds</a:t>
            </a:r>
          </a:p>
          <a:p>
            <a:r>
              <a:rPr lang="en-US" sz="2400" dirty="0"/>
              <a:t>B contributed “ability to get financing for AB through good credit”</a:t>
            </a:r>
          </a:p>
          <a:p>
            <a:r>
              <a:rPr lang="en-US" sz="2400" dirty="0"/>
              <a:t>AB takes out </a:t>
            </a:r>
            <a:r>
              <a:rPr lang="en-US" sz="2400" i="1" dirty="0"/>
              <a:t>recourse loan</a:t>
            </a:r>
            <a:r>
              <a:rPr lang="en-US" sz="2400" dirty="0"/>
              <a:t> for 870K and distributes 65K to A. 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b="1" u="sng" dirty="0"/>
              <a:t>Tax Consequences</a:t>
            </a:r>
          </a:p>
          <a:p>
            <a:r>
              <a:rPr lang="en-US" sz="2400" dirty="0"/>
              <a:t>What are the tax consequences of the exchange? (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721)</a:t>
            </a:r>
          </a:p>
          <a:p>
            <a:endParaRPr lang="en-US" sz="2400" dirty="0"/>
          </a:p>
          <a:p>
            <a:r>
              <a:rPr lang="en-US" sz="2400" dirty="0"/>
              <a:t>What are the tax consequences of the loan?  (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752(a))</a:t>
            </a:r>
          </a:p>
          <a:p>
            <a:endParaRPr lang="en-US" sz="2400" dirty="0"/>
          </a:p>
          <a:p>
            <a:r>
              <a:rPr lang="en-US" sz="2400" dirty="0"/>
              <a:t>What are the tax consequences of distribution? (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731(a) and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733(1))</a:t>
            </a:r>
          </a:p>
          <a:p>
            <a:endParaRPr lang="en-US" sz="2400" dirty="0"/>
          </a:p>
          <a:p>
            <a:r>
              <a:rPr lang="en-US" sz="2400" i="1" dirty="0" err="1"/>
              <a:t>Otey</a:t>
            </a:r>
            <a:r>
              <a:rPr lang="en-US" sz="2400" i="1" dirty="0"/>
              <a:t> v. CIR</a:t>
            </a:r>
            <a:r>
              <a:rPr lang="en-US" sz="2400" dirty="0"/>
              <a:t>, 70 </a:t>
            </a:r>
            <a:r>
              <a:rPr lang="en-US" sz="2400" dirty="0" err="1"/>
              <a:t>T.C</a:t>
            </a:r>
            <a:r>
              <a:rPr lang="en-US" sz="2400" dirty="0"/>
              <a:t>. 312, </a:t>
            </a:r>
            <a:r>
              <a:rPr lang="en-US" sz="2400" i="1" dirty="0"/>
              <a:t>aff’d </a:t>
            </a:r>
            <a:r>
              <a:rPr lang="en-US" sz="2400" dirty="0"/>
              <a:t>634 F.2d 1046 (6</a:t>
            </a:r>
            <a:r>
              <a:rPr lang="en-US" sz="2400" baseline="30000" dirty="0"/>
              <a:t>th</a:t>
            </a:r>
            <a:r>
              <a:rPr lang="en-US" sz="2400" dirty="0"/>
              <a:t> Cir. 1980)</a:t>
            </a:r>
          </a:p>
          <a:p>
            <a:pPr marL="0" indent="0" algn="ctr">
              <a:buNone/>
            </a:pPr>
            <a:endParaRPr lang="en-US" sz="2400" b="1" u="sng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DB4F25-0E60-694A-B9D4-419CF746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Disguised Sales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z="800" smtClean="0"/>
              <a:pPr/>
              <a:t>1</a:t>
            </a:fld>
            <a:endParaRPr lang="en-US" sz="8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/>
              <a:t>Disguised Sales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transfers property (FMV=1000; AB=500) subject to a recourse mortgage of 800 to a 50-50 PSH.  </a:t>
            </a:r>
          </a:p>
          <a:p>
            <a:pPr lvl="1" algn="just"/>
            <a:r>
              <a:rPr lang="en-US" dirty="0"/>
              <a:t>What is A’s basis in the PSH?</a:t>
            </a:r>
          </a:p>
          <a:p>
            <a:r>
              <a:rPr lang="en-US" dirty="0"/>
              <a:t>If P transfers property subject to a </a:t>
            </a:r>
            <a:r>
              <a:rPr lang="en-US" b="1" dirty="0"/>
              <a:t>nonqualified liability </a:t>
            </a:r>
            <a:r>
              <a:rPr lang="en-US" dirty="0"/>
              <a:t>to a </a:t>
            </a:r>
            <a:r>
              <a:rPr lang="en-US" dirty="0" err="1"/>
              <a:t>PSH</a:t>
            </a:r>
            <a:r>
              <a:rPr lang="en-US" dirty="0"/>
              <a:t>, the PSH is treated as transferring consideration to the P to the extent the </a:t>
            </a:r>
            <a:r>
              <a:rPr lang="en-US" b="1" dirty="0"/>
              <a:t>amount of the liability exceeds the P’s share of the liability immediately after the transfer</a:t>
            </a:r>
            <a:r>
              <a:rPr lang="en-US" dirty="0"/>
              <a:t>.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1.707-5(a)(1).</a:t>
            </a:r>
          </a:p>
          <a:p>
            <a:pPr lvl="1" algn="just"/>
            <a:r>
              <a:rPr lang="en-US" dirty="0"/>
              <a:t>In above example: A is treated as receiving 400 (800-400) and selling 40% of property (see below for complete consequences)</a:t>
            </a:r>
          </a:p>
          <a:p>
            <a:pPr lvl="1" algn="just"/>
            <a:r>
              <a:rPr lang="en-US" dirty="0"/>
              <a:t>Determining share of </a:t>
            </a:r>
            <a:r>
              <a:rPr lang="en-US" i="1" dirty="0"/>
              <a:t>recourse &amp; nonrecourse </a:t>
            </a:r>
            <a:r>
              <a:rPr lang="en-US" dirty="0"/>
              <a:t>liabilities:</a:t>
            </a:r>
          </a:p>
          <a:p>
            <a:pPr lvl="2"/>
            <a:r>
              <a:rPr lang="en-US" i="1" dirty="0"/>
              <a:t>Recourse</a:t>
            </a:r>
            <a:r>
              <a:rPr lang="en-US" dirty="0"/>
              <a:t>: as determined under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1.752-1(a)(1)</a:t>
            </a:r>
          </a:p>
          <a:p>
            <a:pPr lvl="2"/>
            <a:r>
              <a:rPr lang="en-US" i="1" dirty="0"/>
              <a:t>Nonrecourse</a:t>
            </a:r>
            <a:r>
              <a:rPr lang="en-US" dirty="0"/>
              <a:t>: as determined under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1.752-3(a)(3) applying the same % used to determine the P’s shares of </a:t>
            </a:r>
            <a:r>
              <a:rPr lang="en-US" i="1" dirty="0"/>
              <a:t>excess nonrecourse liabilities</a:t>
            </a:r>
            <a:endParaRPr lang="en-US" dirty="0"/>
          </a:p>
          <a:p>
            <a:pPr lvl="2"/>
            <a:r>
              <a:rPr lang="en-US" i="1" dirty="0"/>
              <a:t>Note</a:t>
            </a:r>
            <a:r>
              <a:rPr lang="en-US" dirty="0"/>
              <a:t>: This approach disregards any portion of the liability allocable under Tier 1 (share of PSH MG) and Tier 2 (share of 704(c) MG) and doesn’t permit the use of alternative methods for allocating excess NRLs.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1.752-3(a).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Liabilities: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Qualified Liability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Incurred more than </a:t>
            </a:r>
            <a:r>
              <a:rPr lang="en-US" sz="2400" b="1" dirty="0"/>
              <a:t>2 years before </a:t>
            </a:r>
            <a:r>
              <a:rPr lang="en-US" sz="2400" dirty="0"/>
              <a:t>transfer of property</a:t>
            </a:r>
          </a:p>
          <a:p>
            <a:r>
              <a:rPr lang="en-US" sz="2800" dirty="0"/>
              <a:t>If a liability is </a:t>
            </a:r>
            <a:r>
              <a:rPr lang="en-US" sz="2800" b="1" dirty="0"/>
              <a:t>incurred </a:t>
            </a:r>
            <a:r>
              <a:rPr lang="en-US" sz="2800" b="1" i="1" dirty="0"/>
              <a:t>within two years </a:t>
            </a:r>
            <a:r>
              <a:rPr lang="en-US" sz="2800" dirty="0"/>
              <a:t>of transfer, it is </a:t>
            </a:r>
            <a:r>
              <a:rPr lang="en-US" sz="2800" i="1" dirty="0"/>
              <a:t>presumed</a:t>
            </a:r>
            <a:r>
              <a:rPr lang="en-US" sz="2800" dirty="0"/>
              <a:t> to be in anticipation of the transfer; but it will still be a </a:t>
            </a:r>
            <a:r>
              <a:rPr lang="en-US" sz="2800" i="1" dirty="0"/>
              <a:t>qualified liability </a:t>
            </a:r>
            <a:r>
              <a:rPr lang="en-US" sz="2800" dirty="0"/>
              <a:t>if the liability:</a:t>
            </a:r>
          </a:p>
          <a:p>
            <a:pPr lvl="1"/>
            <a:r>
              <a:rPr lang="en-US" sz="2400" dirty="0"/>
              <a:t>is allocable to </a:t>
            </a:r>
            <a:r>
              <a:rPr lang="en-US" sz="2400" b="1" dirty="0"/>
              <a:t>capital expenditures </a:t>
            </a:r>
            <a:r>
              <a:rPr lang="en-US" sz="2400" dirty="0"/>
              <a:t>with respect to the property (proceeds used to </a:t>
            </a:r>
            <a:r>
              <a:rPr lang="en-US" sz="2400" b="1" i="1" dirty="0"/>
              <a:t>acquire or improve </a:t>
            </a:r>
            <a:r>
              <a:rPr lang="en-US" sz="2400" dirty="0"/>
              <a:t>the property); </a:t>
            </a:r>
          </a:p>
          <a:p>
            <a:pPr lvl="1"/>
            <a:r>
              <a:rPr lang="en-US" sz="2400" dirty="0"/>
              <a:t>was </a:t>
            </a:r>
            <a:r>
              <a:rPr lang="en-US" sz="2400" b="1" i="1" dirty="0"/>
              <a:t>not</a:t>
            </a:r>
            <a:r>
              <a:rPr lang="en-US" sz="2400" b="1" dirty="0"/>
              <a:t> incurred in anticipation of the transfer </a:t>
            </a:r>
            <a:r>
              <a:rPr lang="en-US" sz="2400" dirty="0"/>
              <a:t>(must be established by TP); or</a:t>
            </a:r>
          </a:p>
          <a:p>
            <a:pPr lvl="1"/>
            <a:r>
              <a:rPr lang="en-US" sz="2400" dirty="0"/>
              <a:t>was incurred in the </a:t>
            </a:r>
            <a:r>
              <a:rPr lang="en-US" sz="2400" b="1" dirty="0"/>
              <a:t>ordinary course of business and all assets of the trade or business are transferred</a:t>
            </a:r>
            <a:r>
              <a:rPr lang="en-US" sz="2400" dirty="0"/>
              <a:t>. Reg. </a:t>
            </a:r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1.707-5(a)(6), (a)(7).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Qualified Liabilities: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1.707-5(a)(6)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transfers 500k to AB and B transfers building (AB=400k; FMV=1MM) subject to 500k NR liability, which was incurred 12 months earlier to finance </a:t>
            </a:r>
            <a:r>
              <a:rPr lang="en-US" sz="2800" b="1" dirty="0"/>
              <a:t>acquisition of other property</a:t>
            </a:r>
            <a:r>
              <a:rPr lang="en-US" sz="2800" dirty="0"/>
              <a:t>.</a:t>
            </a:r>
          </a:p>
          <a:p>
            <a:r>
              <a:rPr lang="en-US" sz="2800" dirty="0"/>
              <a:t>A and B agree to allocate all PSH items 50-50, including excess NR deductions.</a:t>
            </a:r>
          </a:p>
          <a:p>
            <a:r>
              <a:rPr lang="en-US" sz="2800" dirty="0"/>
              <a:t>B is treated as receiving a distribution of 250k (500k-250k) and treated as selling 250k (or ¼) of the FMV of the office building.</a:t>
            </a:r>
          </a:p>
          <a:p>
            <a:r>
              <a:rPr lang="en-US" sz="2800" dirty="0"/>
              <a:t>B has gain of 250k – 100k ( ¼ * 400k), or 150k. Reg.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1.707-5(f), Ex. 1.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Liabilities: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1.707-5(f), Ex.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712646"/>
              </p:ext>
            </p:extLst>
          </p:nvPr>
        </p:nvGraphicFramePr>
        <p:xfrm>
          <a:off x="542925" y="723014"/>
          <a:ext cx="8140700" cy="524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140700" imgH="4254500" progId="Excel.Sheet.8">
                  <p:embed/>
                </p:oleObj>
              </mc:Choice>
              <mc:Fallback>
                <p:oleObj name="Worksheet" r:id="rId2" imgW="8140700" imgH="4254500" progId="Excel.Sheet.8">
                  <p:embed/>
                  <p:pic>
                    <p:nvPicPr>
                      <p:cNvPr id="8" name="Content Placeholder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723014"/>
                        <a:ext cx="8140700" cy="52418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Liabilities: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1.707-5(f), Ex.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Disguised Sales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transfers property subject to a </a:t>
            </a:r>
            <a:r>
              <a:rPr lang="en-US" i="1" dirty="0"/>
              <a:t>qualified liability </a:t>
            </a:r>
            <a:r>
              <a:rPr lang="en-US" dirty="0"/>
              <a:t>to PSH </a:t>
            </a:r>
            <a:r>
              <a:rPr lang="en-US" b="1" u="sng" dirty="0"/>
              <a:t>and</a:t>
            </a:r>
            <a:r>
              <a:rPr lang="en-US" dirty="0"/>
              <a:t> A receives some $ from the PSH--that is, the transfer is a partial sale w/out regard to the qualified liability</a:t>
            </a:r>
          </a:p>
          <a:p>
            <a:r>
              <a:rPr lang="en-US" dirty="0"/>
              <a:t>If a property transfer is treated as a partial sale (</a:t>
            </a:r>
            <a:r>
              <a:rPr lang="en-US" u="sng" dirty="0"/>
              <a:t>without</a:t>
            </a:r>
            <a:r>
              <a:rPr lang="en-US" dirty="0"/>
              <a:t> regard to the PSH’s assumption of a qualified liability), a portion of a </a:t>
            </a:r>
            <a:r>
              <a:rPr lang="en-US" i="1" dirty="0"/>
              <a:t>qualified liability </a:t>
            </a:r>
            <a:r>
              <a:rPr lang="en-US" dirty="0"/>
              <a:t>is treated as </a:t>
            </a:r>
            <a:r>
              <a:rPr lang="en-US" b="1" dirty="0"/>
              <a:t>additional consideration</a:t>
            </a:r>
            <a:r>
              <a:rPr lang="en-US" dirty="0"/>
              <a:t> in amount equal to the </a:t>
            </a:r>
            <a:r>
              <a:rPr lang="en-US" b="1" i="1" dirty="0"/>
              <a:t>lesser</a:t>
            </a:r>
            <a:r>
              <a:rPr lang="en-US" dirty="0"/>
              <a:t> of:</a:t>
            </a:r>
          </a:p>
          <a:p>
            <a:pPr lvl="1"/>
            <a:r>
              <a:rPr lang="en-US" dirty="0"/>
              <a:t>The amount of the liability that would have been treated as consideration if the liability had not been qualified; or </a:t>
            </a:r>
          </a:p>
          <a:p>
            <a:pPr lvl="1"/>
            <a:r>
              <a:rPr lang="en-US" dirty="0"/>
              <a:t>The product of the partner’s “net equity percentage” times the amount of the liability.</a:t>
            </a:r>
          </a:p>
          <a:p>
            <a:r>
              <a:rPr lang="en-US" dirty="0"/>
              <a:t>P’s NE Percentage: </a:t>
            </a:r>
          </a:p>
          <a:p>
            <a:pPr lvl="1"/>
            <a:r>
              <a:rPr lang="en-US" dirty="0"/>
              <a:t>Consideration from PSH/(FMV Property - Qualified Liability)</a:t>
            </a:r>
          </a:p>
          <a:p>
            <a:pPr lvl="1"/>
            <a:r>
              <a:rPr lang="en-US" dirty="0"/>
              <a:t>Rationale: If a P has cashed out of his equity, he is treated as selling a corresponding portion of the property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Special Rule for Qualified Liabilities: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1.707-5(a)(5)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975" y="533400"/>
            <a:ext cx="8458200" cy="581206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If a P transfers property to a PSH, and the PSH incurs a liability and distributes all (or some) of the loan proceeds to the contributing P within 90 days of incurring the loan, the transfer is taken into account </a:t>
            </a:r>
            <a:r>
              <a:rPr lang="en-US" u="sng" dirty="0"/>
              <a:t>only</a:t>
            </a:r>
            <a:r>
              <a:rPr lang="en-US" dirty="0"/>
              <a:t> to the extent that is </a:t>
            </a:r>
            <a:r>
              <a:rPr lang="en-US" u="sng" dirty="0"/>
              <a:t>exceeds</a:t>
            </a:r>
            <a:r>
              <a:rPr lang="en-US" dirty="0"/>
              <a:t> the P’s </a:t>
            </a:r>
            <a:r>
              <a:rPr lang="en-US" i="1" dirty="0"/>
              <a:t>allocable share </a:t>
            </a:r>
            <a:r>
              <a:rPr lang="en-US" dirty="0"/>
              <a:t>of the liability.</a:t>
            </a:r>
          </a:p>
          <a:p>
            <a:pPr lvl="1" algn="just"/>
            <a:r>
              <a:rPr lang="en-US" i="1" dirty="0"/>
              <a:t>Allocable share</a:t>
            </a:r>
            <a:r>
              <a:rPr lang="en-US" dirty="0"/>
              <a:t>:  P’s share of liability * (</a:t>
            </a:r>
            <a:r>
              <a:rPr lang="en-US" dirty="0" err="1"/>
              <a:t>amt</a:t>
            </a:r>
            <a:r>
              <a:rPr lang="en-US" dirty="0"/>
              <a:t> distributed traceable to the liability/total </a:t>
            </a:r>
            <a:r>
              <a:rPr lang="en-US" dirty="0" err="1"/>
              <a:t>amt</a:t>
            </a:r>
            <a:r>
              <a:rPr lang="en-US" dirty="0"/>
              <a:t> of liability)</a:t>
            </a:r>
          </a:p>
          <a:p>
            <a:r>
              <a:rPr lang="en-US" dirty="0"/>
              <a:t>For debt that is otherwise nonrecourse, how does a P increase its share of the liability under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752?</a:t>
            </a:r>
          </a:p>
          <a:p>
            <a:pPr algn="just"/>
            <a:r>
              <a:rPr lang="en-US" dirty="0"/>
              <a:t>These transactions are referred to as </a:t>
            </a:r>
            <a:r>
              <a:rPr lang="en-US" i="1" dirty="0"/>
              <a:t>leverage partnership transactions.  See</a:t>
            </a:r>
            <a:r>
              <a:rPr lang="en-US" dirty="0"/>
              <a:t> </a:t>
            </a:r>
            <a:r>
              <a:rPr lang="en-US" i="1" dirty="0"/>
              <a:t>Canal v. CIR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Distribution of Loan Proceeds: Reg. </a:t>
            </a:r>
            <a:r>
              <a:rPr lang="en-US">
                <a:solidFill>
                  <a:prstClr val="black"/>
                </a:solidFill>
              </a:rPr>
              <a:t>§</a:t>
            </a:r>
            <a:r>
              <a:rPr lang="en-US" b="1"/>
              <a:t>1.707-5</a:t>
            </a:r>
            <a:r>
              <a:rPr lang="en-US" b="1" dirty="0"/>
              <a:t>(b)(1)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If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b="1" dirty="0"/>
              <a:t>704(c) property</a:t>
            </a:r>
            <a:r>
              <a:rPr lang="en-US" sz="2800" dirty="0"/>
              <a:t> is distributed w/in 7 years of contribution </a:t>
            </a:r>
            <a:r>
              <a:rPr lang="en-US" sz="2800" b="1" i="1" dirty="0"/>
              <a:t>other than to the contributing P</a:t>
            </a:r>
            <a:r>
              <a:rPr lang="en-US" sz="2800" b="1" dirty="0"/>
              <a:t>, the </a:t>
            </a:r>
            <a:r>
              <a:rPr lang="en-US" sz="2800" b="1" i="1" dirty="0"/>
              <a:t>contributing P</a:t>
            </a:r>
            <a:r>
              <a:rPr lang="en-US" sz="2800" dirty="0"/>
              <a:t> recognizes any §704 BIG or BIL that he would have recognized if the property had been sold for its FMV </a:t>
            </a:r>
            <a:r>
              <a:rPr lang="en-US" sz="2800" i="1" dirty="0"/>
              <a:t>when distributed</a:t>
            </a:r>
            <a:r>
              <a:rPr lang="en-US" sz="2800" dirty="0"/>
              <a:t>.  §704(c)(1)(B)(</a:t>
            </a:r>
            <a:r>
              <a:rPr lang="en-US" sz="2800" dirty="0" err="1"/>
              <a:t>i</a:t>
            </a:r>
            <a:r>
              <a:rPr lang="en-US" sz="2800" dirty="0"/>
              <a:t>).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Remember: depreciation deductions, if applicable, and application of methods for allocating G/L and deprecation under </a:t>
            </a:r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704(c) (</a:t>
            </a:r>
            <a:r>
              <a:rPr lang="en-US" sz="2400" i="1" dirty="0"/>
              <a:t>e.g</a:t>
            </a:r>
            <a:r>
              <a:rPr lang="en-US" sz="2400" dirty="0"/>
              <a:t>., remedial)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Effect of proposed </a:t>
            </a:r>
            <a:r>
              <a:rPr lang="en-US" sz="2400" dirty="0" err="1"/>
              <a:t>BIL</a:t>
            </a:r>
            <a:r>
              <a:rPr lang="en-US" sz="2400" dirty="0"/>
              <a:t> regulations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Why is this rule need as a backstop to section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704(c)(1)(A)?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Does a PSH or P generally recognize any G/L on the distribution of property?  </a:t>
            </a:r>
            <a:r>
              <a:rPr lang="en-US" sz="2400" i="1" dirty="0"/>
              <a:t>See</a:t>
            </a:r>
            <a:r>
              <a:rPr lang="en-US" sz="2400" dirty="0"/>
              <a:t> §§731 and 732(a).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Why doesn’t </a:t>
            </a:r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707(a)(2)(B) apply?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Mixing Bowl: Distribution of Contributed Property with BIG or BIL: </a:t>
            </a:r>
            <a:r>
              <a:rPr lang="en-US" sz="2000" dirty="0">
                <a:solidFill>
                  <a:prstClr val="black"/>
                </a:solidFill>
              </a:rPr>
              <a:t>§</a:t>
            </a:r>
            <a:r>
              <a:rPr lang="en-US" b="1" dirty="0"/>
              <a:t>704(c)(1)(B)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b="1" i="1" dirty="0"/>
              <a:t>Character</a:t>
            </a:r>
            <a:r>
              <a:rPr lang="en-US" sz="2600" dirty="0"/>
              <a:t>: the same as if the property had been sold by the PSH to the </a:t>
            </a:r>
            <a:r>
              <a:rPr lang="en-US" sz="2600" dirty="0" err="1"/>
              <a:t>distributee</a:t>
            </a:r>
            <a:r>
              <a:rPr lang="en-US" sz="2600" dirty="0"/>
              <a:t> P. </a:t>
            </a:r>
            <a:r>
              <a:rPr lang="en-US" sz="2600" i="1" dirty="0"/>
              <a:t>See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600" dirty="0"/>
              <a:t>707(b)(2) </a:t>
            </a:r>
            <a:r>
              <a:rPr lang="en-US" sz="2600" i="1" dirty="0"/>
              <a:t>and </a:t>
            </a:r>
            <a:r>
              <a:rPr lang="en-US" sz="2600" dirty="0"/>
              <a:t>Reg. </a:t>
            </a:r>
            <a:r>
              <a:rPr lang="en-US" sz="3000" dirty="0">
                <a:solidFill>
                  <a:prstClr val="black"/>
                </a:solidFill>
              </a:rPr>
              <a:t>§</a:t>
            </a:r>
            <a:r>
              <a:rPr lang="en-US" sz="2600" dirty="0"/>
              <a:t>1.704-4(b)(1).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b="1" i="1" dirty="0"/>
              <a:t>Contributing P’s basis</a:t>
            </a:r>
            <a:r>
              <a:rPr lang="en-US" sz="2600" b="1" dirty="0"/>
              <a:t> in the PSH </a:t>
            </a:r>
            <a:r>
              <a:rPr lang="en-US" sz="2600" dirty="0"/>
              <a:t>is increased by the gain recognized.  Reg. </a:t>
            </a:r>
            <a:r>
              <a:rPr lang="en-US" sz="2600" dirty="0">
                <a:solidFill>
                  <a:prstClr val="black"/>
                </a:solidFill>
              </a:rPr>
              <a:t>§</a:t>
            </a:r>
            <a:r>
              <a:rPr lang="en-US" sz="2600" dirty="0"/>
              <a:t>1.704-4(e)(1).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In the case of BIL property, contributing P is entitled to his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200" dirty="0"/>
              <a:t>704(c)(1)(C) adjustment.</a:t>
            </a:r>
          </a:p>
          <a:p>
            <a:pPr lvl="1"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600" b="1" i="1" dirty="0"/>
              <a:t>PSH’s </a:t>
            </a:r>
            <a:r>
              <a:rPr lang="en-US" sz="2600" b="1" dirty="0"/>
              <a:t>basis in the distributed property </a:t>
            </a:r>
            <a:r>
              <a:rPr lang="en-US" sz="2600" dirty="0"/>
              <a:t>increased immediately </a:t>
            </a:r>
            <a:r>
              <a:rPr lang="en-US" sz="2600" u="sng" dirty="0"/>
              <a:t>before</a:t>
            </a:r>
            <a:r>
              <a:rPr lang="en-US" sz="2600" dirty="0"/>
              <a:t> the distribution by the G/L recognized. Reg. </a:t>
            </a:r>
            <a:r>
              <a:rPr lang="en-US" sz="2600" dirty="0">
                <a:solidFill>
                  <a:prstClr val="black"/>
                </a:solidFill>
              </a:rPr>
              <a:t>§</a:t>
            </a:r>
            <a:r>
              <a:rPr lang="en-US" sz="2600" dirty="0"/>
              <a:t>1.704-4(e)(1).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b="1" dirty="0"/>
              <a:t>Distribution of “like-kind” property</a:t>
            </a:r>
            <a:r>
              <a:rPr lang="en-US" sz="2600" dirty="0"/>
              <a:t> to contributing P (</a:t>
            </a:r>
            <a:r>
              <a:rPr lang="en-US" sz="2600" dirty="0">
                <a:solidFill>
                  <a:prstClr val="black"/>
                </a:solidFill>
              </a:rPr>
              <a:t>§</a:t>
            </a:r>
            <a:r>
              <a:rPr lang="en-US" sz="2600" dirty="0"/>
              <a:t>704(c)(2)):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P treated as having contributed the distributed like-kind property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Any gain or loss recognized under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200" dirty="0"/>
              <a:t>704(c)(1)(B) is reduced by any BIG/BIL in the distributed property.  Reg. </a:t>
            </a:r>
            <a:r>
              <a:rPr lang="en-US" sz="2200" dirty="0">
                <a:solidFill>
                  <a:prstClr val="black"/>
                </a:solidFill>
              </a:rPr>
              <a:t>§</a:t>
            </a:r>
            <a:r>
              <a:rPr lang="en-US" sz="2200" dirty="0"/>
              <a:t>1.704-4(d)(3).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Mixing Bowl Transactions: Distribution of Property with BIG or BIL: </a:t>
            </a:r>
            <a:r>
              <a:rPr lang="en-US" sz="2000" dirty="0">
                <a:solidFill>
                  <a:prstClr val="black"/>
                </a:solidFill>
              </a:rPr>
              <a:t>§</a:t>
            </a:r>
            <a:r>
              <a:rPr lang="en-US" b="1" dirty="0"/>
              <a:t>704(c)(1)(B)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0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 algn="just"/>
            <a:r>
              <a:rPr lang="en-US" sz="2800" dirty="0"/>
              <a:t>If a P has contributed BIG property to a PSH, and </a:t>
            </a:r>
            <a:r>
              <a:rPr lang="en-US" sz="2800" b="1" dirty="0"/>
              <a:t>P receives a distribution of </a:t>
            </a:r>
            <a:r>
              <a:rPr lang="en-US" sz="2800" b="1" i="1" dirty="0"/>
              <a:t>other property</a:t>
            </a:r>
            <a:r>
              <a:rPr lang="en-US" sz="2800" dirty="0"/>
              <a:t>, the contributing P recognizes gain equal to the </a:t>
            </a:r>
            <a:r>
              <a:rPr lang="en-US" sz="2800" i="1" dirty="0"/>
              <a:t>lesser</a:t>
            </a:r>
            <a:r>
              <a:rPr lang="en-US" sz="2800" dirty="0"/>
              <a:t> of:</a:t>
            </a:r>
          </a:p>
          <a:p>
            <a:pPr marL="685800" lvl="1" indent="-279400" algn="just">
              <a:buFont typeface="Arial" charset="0"/>
              <a:buAutoNum type="arabicPeriod"/>
            </a:pPr>
            <a:r>
              <a:rPr lang="en-US" sz="2400" dirty="0"/>
              <a:t>FMV – P’s AB in PSH (reduced by any $ received), </a:t>
            </a:r>
            <a:r>
              <a:rPr lang="en-US" sz="2400" b="1" dirty="0"/>
              <a:t>or</a:t>
            </a:r>
            <a:endParaRPr lang="en-US" sz="2400" b="1" i="1" dirty="0"/>
          </a:p>
          <a:p>
            <a:pPr marL="685800" lvl="1" indent="-279400" algn="just">
              <a:buFont typeface="Arial" charset="0"/>
              <a:buAutoNum type="arabicPeriod"/>
            </a:pPr>
            <a:r>
              <a:rPr lang="en-US" sz="2400" dirty="0"/>
              <a:t>P’s net </a:t>
            </a:r>
            <a:r>
              <a:rPr lang="en-US" sz="2400" dirty="0" err="1"/>
              <a:t>precontribution</a:t>
            </a:r>
            <a:r>
              <a:rPr lang="en-US" sz="2400" dirty="0"/>
              <a:t> gain (NPG).</a:t>
            </a:r>
          </a:p>
          <a:p>
            <a:pPr marL="228600" indent="-228600"/>
            <a:r>
              <a:rPr lang="en-US" sz="2800" b="1" dirty="0"/>
              <a:t>NPG</a:t>
            </a:r>
            <a:r>
              <a:rPr lang="en-US" sz="2800" dirty="0"/>
              <a:t>: gain P would have been recognized under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704(c)(1)(B) if </a:t>
            </a:r>
            <a:r>
              <a:rPr lang="en-US" sz="2800" u="sng" dirty="0"/>
              <a:t>all</a:t>
            </a:r>
            <a:r>
              <a:rPr lang="en-US" sz="2800" dirty="0"/>
              <a:t> property contributed to PSH by P w/in last 7 years and still held by PSH had been distributed to another P.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737(a) and (b).</a:t>
            </a:r>
          </a:p>
          <a:p>
            <a:pPr marL="228600" indent="-228600"/>
            <a:r>
              <a:rPr lang="en-US" sz="2800" b="1" dirty="0"/>
              <a:t>Basis</a:t>
            </a:r>
            <a:r>
              <a:rPr lang="en-US" sz="2800" dirty="0"/>
              <a:t>:  P’s basis in PSH increased by gain recognized (deemed to occur immediately before distribution) and PSH’s basis in contributed property is increased by the same amount.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737(c)(1) and (2).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Distribution of Property to P: </a:t>
            </a:r>
            <a:r>
              <a:rPr lang="en-US" sz="2000" dirty="0">
                <a:solidFill>
                  <a:prstClr val="black"/>
                </a:solidFill>
              </a:rPr>
              <a:t>§</a:t>
            </a:r>
            <a:r>
              <a:rPr lang="en-US" b="1" dirty="0"/>
              <a:t>737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Canal Corporation v. CIR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7278" y="1279447"/>
            <a:ext cx="1411111" cy="451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Chesapeake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278" y="2193828"/>
            <a:ext cx="1411111" cy="451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WISCO</a:t>
            </a:r>
          </a:p>
        </p:txBody>
      </p:sp>
      <p:cxnSp>
        <p:nvCxnSpPr>
          <p:cNvPr id="9" name="Straight Connector 8"/>
          <p:cNvCxnSpPr>
            <a:stCxn id="6" idx="2"/>
            <a:endCxn id="7" idx="0"/>
          </p:cNvCxnSpPr>
          <p:nvPr/>
        </p:nvCxnSpPr>
        <p:spPr>
          <a:xfrm>
            <a:off x="972834" y="1731002"/>
            <a:ext cx="0" cy="462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725373" y="3486406"/>
            <a:ext cx="1520237" cy="451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 Tissue LLC</a:t>
            </a:r>
          </a:p>
        </p:txBody>
      </p:sp>
      <p:cxnSp>
        <p:nvCxnSpPr>
          <p:cNvPr id="13" name="Straight Arrow Connector 12"/>
          <p:cNvCxnSpPr>
            <a:cxnSpLocks/>
            <a:endCxn id="11" idx="0"/>
          </p:cNvCxnSpPr>
          <p:nvPr/>
        </p:nvCxnSpPr>
        <p:spPr>
          <a:xfrm>
            <a:off x="1665163" y="2407455"/>
            <a:ext cx="820329" cy="1078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97254" y="2193828"/>
            <a:ext cx="1411111" cy="451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</a:t>
            </a:r>
          </a:p>
        </p:txBody>
      </p:sp>
      <p:cxnSp>
        <p:nvCxnSpPr>
          <p:cNvPr id="16" name="Straight Arrow Connector 15"/>
          <p:cNvCxnSpPr>
            <a:stCxn id="14" idx="1"/>
            <a:endCxn id="11" idx="0"/>
          </p:cNvCxnSpPr>
          <p:nvPr/>
        </p:nvCxnSpPr>
        <p:spPr>
          <a:xfrm flipH="1">
            <a:off x="2485492" y="2419606"/>
            <a:ext cx="511762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725373" y="3513686"/>
            <a:ext cx="1520237" cy="424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1" idx="2"/>
            <a:endCxn id="25" idx="0"/>
          </p:cNvCxnSpPr>
          <p:nvPr/>
        </p:nvCxnSpPr>
        <p:spPr>
          <a:xfrm>
            <a:off x="2485492" y="3937961"/>
            <a:ext cx="0" cy="678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725373" y="4616304"/>
            <a:ext cx="1520237" cy="4233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tissue assets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47259" y="1123640"/>
            <a:ext cx="4205111" cy="5016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WISCO (775MM) and GP (376.4MM) contribute tissue assets to GP LLC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GP has 95% interest; WISCO, 5%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GP LLC borrows 755.2MM at closing and distributes it to WISCO/Chesapeake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GP guaranteed loan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WISCO indemnified GP for any principal payments GP would have to make under the loan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WISCO has 157MM of assets (21% of maximum liability under indemnity)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GP LLC refinanced the loan in two parts, both with a GP sub (GP Finance).  Refinanced loan had similar terms to BOA loan.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Transaction treated as taxable for fin. </a:t>
            </a:r>
            <a:r>
              <a:rPr lang="en-US" sz="1600" dirty="0" err="1"/>
              <a:t>acc’t</a:t>
            </a:r>
            <a:r>
              <a:rPr lang="en-US" sz="1600" dirty="0"/>
              <a:t> purposes but tax-free for tax purposes.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WISCO bought out 1 year later for 41MM (gain of 21MM) and also received 196MM from GP to compensate for loss of deferral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WISCO has gain of 524MM under 752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25373" y="5155259"/>
            <a:ext cx="1711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Assets:        1.151bi</a:t>
            </a:r>
          </a:p>
          <a:p>
            <a:r>
              <a:rPr lang="en-US" sz="1400" dirty="0"/>
              <a:t>Liabilities:   0.7552bi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1411111" y="2655408"/>
            <a:ext cx="639704" cy="83099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38866" y="3024740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755MM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38932" y="2655408"/>
            <a:ext cx="83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tissue assets</a:t>
            </a:r>
          </a:p>
        </p:txBody>
      </p:sp>
    </p:spTree>
    <p:extLst>
      <p:ext uri="{BB962C8B-B14F-4D97-AF65-F5344CB8AC3E}">
        <p14:creationId xmlns:p14="http://schemas.microsoft.com/office/powerpoint/2010/main" val="315445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4" grpId="0" animBg="1"/>
      <p:bldP spid="22" grpId="0" animBg="1"/>
      <p:bldP spid="25" grpId="0" animBg="1"/>
      <p:bldP spid="29" grpId="0" animBg="1"/>
      <p:bldP spid="33" grpId="0"/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269789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dirty="0"/>
              <a:t>A contributes appreciated land to AB (AB=10; FMV=100)</a:t>
            </a:r>
          </a:p>
          <a:p>
            <a:r>
              <a:rPr lang="en-US" dirty="0"/>
              <a:t>B contributes appreciated nonmarketable securities to AB (AB=10; </a:t>
            </a:r>
            <a:r>
              <a:rPr lang="en-US" dirty="0" err="1"/>
              <a:t>FMV</a:t>
            </a:r>
            <a:r>
              <a:rPr lang="en-US" dirty="0"/>
              <a:t>=100)</a:t>
            </a:r>
          </a:p>
          <a:p>
            <a:r>
              <a:rPr lang="en-US" dirty="0"/>
              <a:t>AB liquidates, distributing the land to B and the securities to A</a:t>
            </a:r>
          </a:p>
          <a:p>
            <a:r>
              <a:rPr lang="en-US" dirty="0"/>
              <a:t>In the absence of any special rules, what are the hoped-for results?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BB5A70A-7F4E-2F42-905A-4567DD79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Disguised Sales: Mixing Bowl Transactions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z="800" smtClean="0"/>
              <a:pPr/>
              <a:t>2</a:t>
            </a:fld>
            <a:endParaRPr lang="en-US" sz="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/>
              <a:t>Disguised Sales</a:t>
            </a:r>
            <a:endParaRPr lang="en-US" sz="800" dirty="0"/>
          </a:p>
        </p:txBody>
      </p:sp>
      <p:sp>
        <p:nvSpPr>
          <p:cNvPr id="5" name="Isosceles Triangle 4"/>
          <p:cNvSpPr/>
          <p:nvPr/>
        </p:nvSpPr>
        <p:spPr>
          <a:xfrm>
            <a:off x="3415761" y="3793830"/>
            <a:ext cx="2024125" cy="1113653"/>
          </a:xfrm>
          <a:prstGeom prst="triangle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37782" y="3636638"/>
            <a:ext cx="46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1215" y="3525193"/>
            <a:ext cx="46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cxnSp>
        <p:nvCxnSpPr>
          <p:cNvPr id="12" name="Straight Connector 11"/>
          <p:cNvCxnSpPr>
            <a:cxnSpLocks/>
            <a:endCxn id="5" idx="1"/>
          </p:cNvCxnSpPr>
          <p:nvPr/>
        </p:nvCxnSpPr>
        <p:spPr>
          <a:xfrm>
            <a:off x="3232780" y="3931116"/>
            <a:ext cx="689012" cy="419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  <a:endCxn id="5" idx="5"/>
          </p:cNvCxnSpPr>
          <p:nvPr/>
        </p:nvCxnSpPr>
        <p:spPr>
          <a:xfrm flipH="1">
            <a:off x="4933855" y="3881323"/>
            <a:ext cx="765885" cy="469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89983" y="5137784"/>
            <a:ext cx="6431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Land</a:t>
            </a:r>
          </a:p>
        </p:txBody>
      </p:sp>
      <p:cxnSp>
        <p:nvCxnSpPr>
          <p:cNvPr id="21" name="Elbow Connector 20"/>
          <p:cNvCxnSpPr/>
          <p:nvPr/>
        </p:nvCxnSpPr>
        <p:spPr>
          <a:xfrm rot="16200000" flipH="1">
            <a:off x="2825299" y="4414630"/>
            <a:ext cx="1321051" cy="789726"/>
          </a:xfrm>
          <a:prstGeom prst="bentConnector3">
            <a:avLst>
              <a:gd name="adj1" fmla="val 100325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5400000" flipH="1" flipV="1">
            <a:off x="4513258" y="4397507"/>
            <a:ext cx="1358149" cy="861068"/>
          </a:xfrm>
          <a:prstGeom prst="bentConnector3">
            <a:avLst>
              <a:gd name="adj1" fmla="val 1678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5400000">
            <a:off x="4471923" y="4361968"/>
            <a:ext cx="1772781" cy="1346776"/>
          </a:xfrm>
          <a:prstGeom prst="bentConnector3">
            <a:avLst>
              <a:gd name="adj1" fmla="val 10048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050091" y="5737081"/>
            <a:ext cx="5031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Sec</a:t>
            </a:r>
          </a:p>
        </p:txBody>
      </p:sp>
      <p:cxnSp>
        <p:nvCxnSpPr>
          <p:cNvPr id="83" name="Elbow Connector 82"/>
          <p:cNvCxnSpPr/>
          <p:nvPr/>
        </p:nvCxnSpPr>
        <p:spPr>
          <a:xfrm rot="16200000" flipV="1">
            <a:off x="2573103" y="4504867"/>
            <a:ext cx="1772782" cy="1060978"/>
          </a:xfrm>
          <a:prstGeom prst="bentConnector3">
            <a:avLst>
              <a:gd name="adj1" fmla="val 96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5" grpId="0" animBg="1"/>
      <p:bldP spid="9" grpId="0"/>
      <p:bldP spid="10" grpId="0"/>
      <p:bldP spid="3" grpId="0" animBg="1"/>
      <p:bldP spid="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10BAA7-97D5-3F45-B5B4-660BEEC9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Disguised Sales: Sec. </a:t>
            </a:r>
            <a:r>
              <a:rPr lang="en-US" sz="2000" dirty="0">
                <a:solidFill>
                  <a:prstClr val="black"/>
                </a:solidFill>
              </a:rPr>
              <a:t>§</a:t>
            </a:r>
            <a:r>
              <a:rPr lang="en-US" dirty="0"/>
              <a:t>707(a)(2)(B)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775855"/>
            <a:ext cx="8040279" cy="4849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Transfers of property to a PSH linked with transfers of property (including assumption of liabilities) by the PSH to the P are treated as sales in whole or in part under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707(a)(2)(B) if:</a:t>
            </a:r>
          </a:p>
          <a:p>
            <a:pPr lvl="1"/>
            <a:r>
              <a:rPr lang="en-US" sz="2400" dirty="0"/>
              <a:t>The transfer by the </a:t>
            </a:r>
            <a:r>
              <a:rPr lang="en-US" sz="2400" dirty="0" err="1"/>
              <a:t>PSH</a:t>
            </a:r>
            <a:r>
              <a:rPr lang="en-US" sz="2400" dirty="0"/>
              <a:t> would </a:t>
            </a:r>
            <a:r>
              <a:rPr lang="en-US" sz="2400" b="1" dirty="0"/>
              <a:t>not</a:t>
            </a:r>
            <a:r>
              <a:rPr lang="en-US" sz="2400" dirty="0"/>
              <a:t> have been made </a:t>
            </a:r>
            <a:r>
              <a:rPr lang="en-US" sz="2400" b="1" dirty="0"/>
              <a:t>but for </a:t>
            </a:r>
            <a:r>
              <a:rPr lang="en-US" sz="2400" dirty="0"/>
              <a:t>the transfer of property; </a:t>
            </a:r>
            <a:r>
              <a:rPr lang="en-US" sz="2400" b="1" u="sng" dirty="0"/>
              <a:t>and</a:t>
            </a:r>
          </a:p>
          <a:p>
            <a:pPr lvl="1"/>
            <a:r>
              <a:rPr lang="en-US" sz="2400" dirty="0"/>
              <a:t>If the transfers are not simultaneous, the subsequent transfer is not subject to the </a:t>
            </a:r>
            <a:r>
              <a:rPr lang="en-US" sz="2400" b="1" dirty="0"/>
              <a:t>entrepreneurial risk </a:t>
            </a:r>
            <a:r>
              <a:rPr lang="en-US" sz="2400" dirty="0"/>
              <a:t>of the </a:t>
            </a:r>
            <a:r>
              <a:rPr lang="en-US" sz="2400" dirty="0" err="1"/>
              <a:t>PSH</a:t>
            </a:r>
            <a:r>
              <a:rPr lang="en-US" sz="2400" dirty="0"/>
              <a:t>.  Reg. </a:t>
            </a:r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1.707-3(b)(1).</a:t>
            </a:r>
          </a:p>
          <a:p>
            <a:r>
              <a:rPr lang="en-US" sz="2800" dirty="0"/>
              <a:t>If a transfer is treated as a sale in whole or in part under </a:t>
            </a:r>
            <a:r>
              <a:rPr lang="en-US" sz="2800" dirty="0">
                <a:solidFill>
                  <a:prstClr val="black"/>
                </a:solidFill>
              </a:rPr>
              <a:t>§7</a:t>
            </a:r>
            <a:r>
              <a:rPr lang="en-US" sz="2800" dirty="0"/>
              <a:t>07(a)(2)(B), the </a:t>
            </a:r>
            <a:r>
              <a:rPr lang="en-US" sz="2800" i="1" dirty="0"/>
              <a:t>sale</a:t>
            </a:r>
            <a:r>
              <a:rPr lang="en-US" sz="2800" dirty="0"/>
              <a:t> is deemed to occur on the date of the contribution; but if the PSH transfer occurs after the transfer of property to the PSH, the PSH is treated as transferring an obligation to transfer $ or other property to the P.  Reg.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1.707-3(a)(2).</a:t>
            </a: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Disguised Sales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7" y="888461"/>
            <a:ext cx="8164207" cy="286612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Mixing Bowl Transactions: </a:t>
            </a:r>
            <a:r>
              <a:rPr lang="en-US" sz="2000" dirty="0">
                <a:solidFill>
                  <a:prstClr val="black"/>
                </a:solidFill>
              </a:rPr>
              <a:t>§§</a:t>
            </a:r>
            <a:r>
              <a:rPr lang="en-US" b="1" dirty="0"/>
              <a:t>704(c)(1)(B) and 737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Disguised Sales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8" y="4072972"/>
            <a:ext cx="8007926" cy="217693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248256" y="3977179"/>
            <a:ext cx="8435788" cy="8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BDAA950-5010-7019-3659-7364D725109C}"/>
              </a:ext>
            </a:extLst>
          </p:cNvPr>
          <p:cNvSpPr txBox="1"/>
          <p:nvPr/>
        </p:nvSpPr>
        <p:spPr>
          <a:xfrm>
            <a:off x="248256" y="3996764"/>
            <a:ext cx="65114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</a:rPr>
              <a:t>§737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5D35B-BD4B-2FD0-2E39-26499E58E9A0}"/>
              </a:ext>
            </a:extLst>
          </p:cNvPr>
          <p:cNvSpPr txBox="1"/>
          <p:nvPr/>
        </p:nvSpPr>
        <p:spPr>
          <a:xfrm>
            <a:off x="384047" y="483269"/>
            <a:ext cx="141417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</a:rPr>
              <a:t>§704(c)(1)(B)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7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Sale presumption </a:t>
            </a:r>
            <a:r>
              <a:rPr lang="en-US" sz="2800" dirty="0"/>
              <a:t>for transfers between P and PSH occurring within </a:t>
            </a:r>
            <a:r>
              <a:rPr lang="en-US" sz="2800" b="1" i="1" dirty="0"/>
              <a:t>two years </a:t>
            </a:r>
            <a:r>
              <a:rPr lang="en-US" sz="2800" dirty="0"/>
              <a:t>of the transfer of property by P.  Reg.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1.707-3(c)(1)</a:t>
            </a:r>
          </a:p>
          <a:p>
            <a:r>
              <a:rPr lang="en-US" sz="2800" dirty="0"/>
              <a:t>(10) Facts and Circumstances, </a:t>
            </a:r>
            <a:r>
              <a:rPr lang="en-US" sz="2800" i="1" dirty="0"/>
              <a:t>e.g.,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Certainty and Timing of 2nd transfer.</a:t>
            </a:r>
          </a:p>
          <a:p>
            <a:pPr lvl="1"/>
            <a:r>
              <a:rPr lang="en-US" sz="2400" dirty="0"/>
              <a:t>Legally enforceable right to 2nd transfer.</a:t>
            </a:r>
          </a:p>
          <a:p>
            <a:pPr lvl="1"/>
            <a:r>
              <a:rPr lang="en-US" sz="2400" dirty="0"/>
              <a:t>2nd transfer secured.  </a:t>
            </a:r>
          </a:p>
          <a:p>
            <a:pPr lvl="1"/>
            <a:r>
              <a:rPr lang="en-US" sz="2400" dirty="0"/>
              <a:t>PSH has incurred debt to enable it to make the 2</a:t>
            </a:r>
            <a:r>
              <a:rPr lang="en-US" sz="2400" baseline="30000" dirty="0"/>
              <a:t>nd</a:t>
            </a:r>
            <a:r>
              <a:rPr lang="en-US" sz="2400" dirty="0"/>
              <a:t> transfer. </a:t>
            </a:r>
          </a:p>
          <a:p>
            <a:pPr lvl="1"/>
            <a:r>
              <a:rPr lang="en-US" sz="2400" dirty="0"/>
              <a:t>PSH has excess liquid assets that are expected to be available for the second transfer.  </a:t>
            </a:r>
          </a:p>
          <a:p>
            <a:pPr lvl="1"/>
            <a:r>
              <a:rPr lang="en-US" sz="2400" dirty="0"/>
              <a:t>Transfer large in proportion to P’s continuing interest in PSH profits. </a:t>
            </a:r>
          </a:p>
          <a:p>
            <a:pPr lvl="1"/>
            <a:r>
              <a:rPr lang="en-US" sz="2400" dirty="0"/>
              <a:t>P has no obligation to return $ to the PSH. Reg. </a:t>
            </a:r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1.707-3(b)(2).</a:t>
            </a:r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Disguised Sales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A transfers </a:t>
            </a:r>
            <a:r>
              <a:rPr lang="en-US" sz="2800" dirty="0" err="1"/>
              <a:t>Blackacre</a:t>
            </a:r>
            <a:r>
              <a:rPr lang="en-US" sz="2800" dirty="0"/>
              <a:t> to ABCD (FMV=4MM; AB=1.2MM), and B, C, and D each transfer 1MM. Immediately after the transfer, ABCD transfers 3MM to A to equalize CAs.</a:t>
            </a:r>
          </a:p>
          <a:p>
            <a:pPr algn="just"/>
            <a:r>
              <a:rPr lang="en-US" sz="2800" dirty="0"/>
              <a:t>A is treated as having sold ¾ (3MM/4MM) of </a:t>
            </a:r>
            <a:r>
              <a:rPr lang="en-US" sz="2800" dirty="0" err="1"/>
              <a:t>Blackacre</a:t>
            </a:r>
            <a:r>
              <a:rPr lang="en-US" sz="2800" dirty="0"/>
              <a:t>  for 3MM.</a:t>
            </a:r>
          </a:p>
          <a:p>
            <a:pPr lvl="1" algn="just"/>
            <a:r>
              <a:rPr lang="en-US" sz="2400" dirty="0"/>
              <a:t>The basis of the portion sold is 900k (3/4*1.2MM)</a:t>
            </a:r>
          </a:p>
          <a:p>
            <a:pPr lvl="1" algn="just"/>
            <a:r>
              <a:rPr lang="en-US" sz="2400" dirty="0"/>
              <a:t>The gain recognized is 3MM – 900k, or 2.1MM</a:t>
            </a:r>
          </a:p>
          <a:p>
            <a:pPr algn="just"/>
            <a:r>
              <a:rPr lang="en-US" sz="2800" dirty="0"/>
              <a:t>A is treated as having contributed property worth 1MM (4MM-3MM) with an AB of 300k (1.2MM – 900k) to the PSH.</a:t>
            </a:r>
          </a:p>
          <a:p>
            <a:pPr algn="just"/>
            <a:r>
              <a:rPr lang="en-US" sz="2800" dirty="0"/>
              <a:t>ABCD takes a 3MM basis in the </a:t>
            </a:r>
            <a:r>
              <a:rPr lang="en-US" sz="2800" i="1" dirty="0"/>
              <a:t>purchased portion </a:t>
            </a:r>
            <a:r>
              <a:rPr lang="en-US" sz="2800" dirty="0"/>
              <a:t>of </a:t>
            </a:r>
            <a:r>
              <a:rPr lang="en-US" sz="2800" dirty="0" err="1"/>
              <a:t>Blackacre</a:t>
            </a:r>
            <a:r>
              <a:rPr lang="en-US" sz="2800" dirty="0"/>
              <a:t> and a 300k basis in the </a:t>
            </a:r>
            <a:r>
              <a:rPr lang="en-US" sz="2800" i="1" dirty="0"/>
              <a:t>contributed portion </a:t>
            </a:r>
            <a:r>
              <a:rPr lang="en-US" sz="2800" dirty="0"/>
              <a:t>for a total basis of 3.3MM.</a:t>
            </a:r>
          </a:p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Disguised Sales: Reg. </a:t>
            </a:r>
            <a:r>
              <a:rPr lang="en-US" sz="2000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1.707-3(f), Ex.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Immediately after the transfers, ABCD’s balance sheet is as follows: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Disguised Sales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142909"/>
              </p:ext>
            </p:extLst>
          </p:nvPr>
        </p:nvGraphicFramePr>
        <p:xfrm>
          <a:off x="637310" y="1745673"/>
          <a:ext cx="8049490" cy="3920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022842" imgH="2336714" progId="Excel.Sheet.8">
                  <p:embed/>
                </p:oleObj>
              </mc:Choice>
              <mc:Fallback>
                <p:oleObj name="Worksheet" r:id="rId2" imgW="7022842" imgH="2336714" progId="Excel.Sheet.8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10" y="1745673"/>
                        <a:ext cx="8049490" cy="3920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i="1" dirty="0"/>
              <a:t>Reasonable </a:t>
            </a:r>
            <a:r>
              <a:rPr lang="en-US" sz="2800" b="1" dirty="0"/>
              <a:t>guaranteed payments </a:t>
            </a:r>
            <a:r>
              <a:rPr lang="en-US" sz="2800" dirty="0"/>
              <a:t>for use of a P’s capital (707(c))</a:t>
            </a:r>
          </a:p>
          <a:p>
            <a:r>
              <a:rPr lang="en-US" sz="2800" i="1" dirty="0"/>
              <a:t>Reasonable </a:t>
            </a:r>
            <a:r>
              <a:rPr lang="en-US" sz="2800" b="1" dirty="0"/>
              <a:t>preferred returns </a:t>
            </a:r>
            <a:r>
              <a:rPr lang="en-US" sz="2800" dirty="0"/>
              <a:t>(preferential distribution of PSH CF with respect to contributed capital that will be matched, to the extent available, by an allocation of income or gain).</a:t>
            </a:r>
          </a:p>
          <a:p>
            <a:pPr lvl="1"/>
            <a:r>
              <a:rPr lang="en-US" sz="2400" i="1" dirty="0"/>
              <a:t>Reasonable</a:t>
            </a:r>
            <a:r>
              <a:rPr lang="en-US" sz="2400" dirty="0"/>
              <a:t> amount safe harbor for GPs and </a:t>
            </a:r>
            <a:r>
              <a:rPr lang="en-US" sz="2400" dirty="0" err="1"/>
              <a:t>Pfrd</a:t>
            </a:r>
            <a:r>
              <a:rPr lang="en-US" sz="2400" dirty="0"/>
              <a:t> Returns:  </a:t>
            </a:r>
          </a:p>
          <a:p>
            <a:pPr lvl="2"/>
            <a:r>
              <a:rPr lang="en-US" sz="2400" dirty="0"/>
              <a:t>P’s unreturned capital * 150% * highest applicable federal rate.  Reg. </a:t>
            </a:r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1.707-4(a)(3)(ii)</a:t>
            </a:r>
          </a:p>
          <a:p>
            <a:r>
              <a:rPr lang="en-US" sz="2800" dirty="0"/>
              <a:t>Distributions out of </a:t>
            </a:r>
            <a:r>
              <a:rPr lang="en-US" sz="2800" b="1" dirty="0"/>
              <a:t>operating CF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Not GP, not reasonable </a:t>
            </a:r>
            <a:r>
              <a:rPr lang="en-US" sz="2400" dirty="0" err="1"/>
              <a:t>prfd</a:t>
            </a:r>
            <a:r>
              <a:rPr lang="en-US" sz="2400" dirty="0"/>
              <a:t> returns, or distributions to a P acting other than as a P, and don’t exceed:</a:t>
            </a:r>
          </a:p>
          <a:p>
            <a:pPr lvl="2"/>
            <a:r>
              <a:rPr lang="en-US" sz="2400" dirty="0"/>
              <a:t>Net CF *P’s interest in PSH profit (or lesser of P’s interest for year or over life of PSH).  </a:t>
            </a:r>
          </a:p>
          <a:p>
            <a:pPr lvl="3">
              <a:buFont typeface="Wingdings" charset="2"/>
              <a:buChar char="§"/>
            </a:pPr>
            <a:r>
              <a:rPr lang="en-US" sz="2000" i="1" dirty="0"/>
              <a:t>NCF</a:t>
            </a:r>
            <a:r>
              <a:rPr lang="en-US" sz="2000" dirty="0"/>
              <a:t> = TI/L + TE interest + depreciation – (debt repayment + capital exp.). Reg. </a:t>
            </a:r>
            <a:r>
              <a:rPr lang="en-US" sz="2000" dirty="0">
                <a:solidFill>
                  <a:prstClr val="black"/>
                </a:solidFill>
              </a:rPr>
              <a:t>§</a:t>
            </a:r>
            <a:r>
              <a:rPr lang="en-US" sz="2000" dirty="0"/>
              <a:t>1.707-4(b).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457200"/>
            <a:r>
              <a:rPr lang="en-US" sz="2000" b="1" dirty="0"/>
              <a:t>Exceptions for Normal Distributions: Reg. </a:t>
            </a:r>
            <a:r>
              <a:rPr lang="en-US" sz="2000" b="1" dirty="0">
                <a:solidFill>
                  <a:prstClr val="black"/>
                </a:solidFill>
              </a:rPr>
              <a:t>§</a:t>
            </a:r>
            <a:r>
              <a:rPr lang="en-US" sz="2000" b="1" dirty="0"/>
              <a:t>1.707-4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7954</TotalTime>
  <Words>2371</Words>
  <Application>Microsoft Macintosh PowerPoint</Application>
  <PresentationFormat>On-screen Show (4:3)</PresentationFormat>
  <Paragraphs>185</Paragraphs>
  <Slides>19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NSimSun</vt:lpstr>
      <vt:lpstr>Arial</vt:lpstr>
      <vt:lpstr>Calibri</vt:lpstr>
      <vt:lpstr>Courier New</vt:lpstr>
      <vt:lpstr>Times</vt:lpstr>
      <vt:lpstr>Times New Roman</vt:lpstr>
      <vt:lpstr>Wingdings</vt:lpstr>
      <vt:lpstr>Wingdings 2</vt:lpstr>
      <vt:lpstr>CG Body - Standard</vt:lpstr>
      <vt:lpstr>Worksheet</vt:lpstr>
      <vt:lpstr>Disguised Sales</vt:lpstr>
      <vt:lpstr>Disguised Sales: Mixing Bowl Transactions</vt:lpstr>
      <vt:lpstr>Disguised Sales: Sec. §707(a)(2)(B)</vt:lpstr>
      <vt:lpstr>Disguised Sales</vt:lpstr>
      <vt:lpstr>Mixing Bowl Transactions: §§704(c)(1)(B) and 737</vt:lpstr>
      <vt:lpstr>Disguised Sales</vt:lpstr>
      <vt:lpstr>Disguised Sales: Reg. §1.707-3(f), Ex. 1</vt:lpstr>
      <vt:lpstr>Disguised Sales</vt:lpstr>
      <vt:lpstr>Exceptions for Normal Distributions: Reg. §1.707-4</vt:lpstr>
      <vt:lpstr>Liabilities:  Reg. §1.707-5</vt:lpstr>
      <vt:lpstr>Qualified Liabilities:  Reg. §1.707-5(a)(6)</vt:lpstr>
      <vt:lpstr>Liabilities:  Reg. §1.707-5(f), Ex. 1</vt:lpstr>
      <vt:lpstr>Liabilities:  Reg. §1.707-5(f), Ex. 1</vt:lpstr>
      <vt:lpstr>Special Rule for Qualified Liabilities: Reg. §1.707-5(a)(5)</vt:lpstr>
      <vt:lpstr>Distribution of Loan Proceeds: Reg. §1.707-5(b)(1)</vt:lpstr>
      <vt:lpstr>Mixing Bowl: Distribution of Contributed Property with BIG or BIL: §704(c)(1)(B)</vt:lpstr>
      <vt:lpstr>Mixing Bowl Transactions: Distribution of Property with BIG or BIL: §704(c)(1)(B)</vt:lpstr>
      <vt:lpstr>Distribution of Property to P: §737 </vt:lpstr>
      <vt:lpstr>Canal Corporation v. CIR</vt:lpstr>
    </vt:vector>
  </TitlesOfParts>
  <Company>Fordham Law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Disguised Sales</dc:title>
  <dc:creator>Jeffrey Colon</dc:creator>
  <cp:lastModifiedBy>Jeffrey M. Colon</cp:lastModifiedBy>
  <cp:revision>173</cp:revision>
  <dcterms:created xsi:type="dcterms:W3CDTF">2010-12-03T11:38:27Z</dcterms:created>
  <dcterms:modified xsi:type="dcterms:W3CDTF">2025-04-21T21:49:44Z</dcterms:modified>
</cp:coreProperties>
</file>