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28"/>
  </p:notesMasterIdLst>
  <p:handoutMasterIdLst>
    <p:handoutMasterId r:id="rId29"/>
  </p:handoutMasterIdLst>
  <p:sldIdLst>
    <p:sldId id="256" r:id="rId2"/>
    <p:sldId id="261" r:id="rId3"/>
    <p:sldId id="286" r:id="rId4"/>
    <p:sldId id="297" r:id="rId5"/>
    <p:sldId id="280" r:id="rId6"/>
    <p:sldId id="281" r:id="rId7"/>
    <p:sldId id="298" r:id="rId8"/>
    <p:sldId id="271" r:id="rId9"/>
    <p:sldId id="299" r:id="rId10"/>
    <p:sldId id="290" r:id="rId11"/>
    <p:sldId id="300" r:id="rId12"/>
    <p:sldId id="270" r:id="rId13"/>
    <p:sldId id="273" r:id="rId14"/>
    <p:sldId id="274" r:id="rId15"/>
    <p:sldId id="263" r:id="rId16"/>
    <p:sldId id="262" r:id="rId17"/>
    <p:sldId id="264" r:id="rId18"/>
    <p:sldId id="275" r:id="rId19"/>
    <p:sldId id="265" r:id="rId20"/>
    <p:sldId id="266" r:id="rId21"/>
    <p:sldId id="282" r:id="rId22"/>
    <p:sldId id="284" r:id="rId23"/>
    <p:sldId id="276" r:id="rId24"/>
    <p:sldId id="285" r:id="rId25"/>
    <p:sldId id="287" r:id="rId26"/>
    <p:sldId id="288" r:id="rId27"/>
  </p:sldIdLst>
  <p:sldSz cx="9144000" cy="6858000" type="screen4x3"/>
  <p:notesSz cx="7010400" cy="9236075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1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1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1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1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B276"/>
    <a:srgbClr val="F3ABDE"/>
    <a:srgbClr val="E9171F"/>
    <a:srgbClr val="FF1029"/>
    <a:srgbClr val="FFFFCC"/>
    <a:srgbClr val="F31B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69FCF0-8886-794D-9A4A-36A55E5AC837}" v="83" dt="2021-01-10T17:35:11.5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31"/>
    <p:restoredTop sz="95336"/>
  </p:normalViewPr>
  <p:slideViewPr>
    <p:cSldViewPr>
      <p:cViewPr varScale="1">
        <p:scale>
          <a:sx n="150" d="100"/>
          <a:sy n="150" d="100"/>
        </p:scale>
        <p:origin x="16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rey M. Colon" userId="615143b1-cdee-493d-9a9d-1565ce8666d9" providerId="ADAL" clId="{E469FCF0-8886-794D-9A4A-36A55E5AC837}"/>
    <pc:docChg chg="modSld">
      <pc:chgData name="Jeffrey M. Colon" userId="615143b1-cdee-493d-9a9d-1565ce8666d9" providerId="ADAL" clId="{E469FCF0-8886-794D-9A4A-36A55E5AC837}" dt="2021-01-10T17:35:58.441" v="53" actId="1076"/>
      <pc:docMkLst>
        <pc:docMk/>
      </pc:docMkLst>
      <pc:sldChg chg="modSp mod modAnim">
        <pc:chgData name="Jeffrey M. Colon" userId="615143b1-cdee-493d-9a9d-1565ce8666d9" providerId="ADAL" clId="{E469FCF0-8886-794D-9A4A-36A55E5AC837}" dt="2021-01-10T17:35:58.441" v="53" actId="1076"/>
        <pc:sldMkLst>
          <pc:docMk/>
          <pc:sldMk cId="0" sldId="284"/>
        </pc:sldMkLst>
        <pc:spChg chg="mod">
          <ac:chgData name="Jeffrey M. Colon" userId="615143b1-cdee-493d-9a9d-1565ce8666d9" providerId="ADAL" clId="{E469FCF0-8886-794D-9A4A-36A55E5AC837}" dt="2021-01-10T17:35:11.540" v="52" actId="20577"/>
          <ac:spMkLst>
            <pc:docMk/>
            <pc:sldMk cId="0" sldId="284"/>
            <ac:spMk id="49" creationId="{00000000-0000-0000-0000-000000000000}"/>
          </ac:spMkLst>
        </pc:spChg>
        <pc:spChg chg="mod">
          <ac:chgData name="Jeffrey M. Colon" userId="615143b1-cdee-493d-9a9d-1565ce8666d9" providerId="ADAL" clId="{E469FCF0-8886-794D-9A4A-36A55E5AC837}" dt="2021-01-10T17:35:07.770" v="50" actId="20577"/>
          <ac:spMkLst>
            <pc:docMk/>
            <pc:sldMk cId="0" sldId="284"/>
            <ac:spMk id="108557" creationId="{00000000-0000-0000-0000-000000000000}"/>
          </ac:spMkLst>
        </pc:spChg>
        <pc:spChg chg="mod">
          <ac:chgData name="Jeffrey M. Colon" userId="615143b1-cdee-493d-9a9d-1565ce8666d9" providerId="ADAL" clId="{E469FCF0-8886-794D-9A4A-36A55E5AC837}" dt="2021-01-10T17:35:58.441" v="53" actId="1076"/>
          <ac:spMkLst>
            <pc:docMk/>
            <pc:sldMk cId="0" sldId="284"/>
            <ac:spMk id="108572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8475" cy="46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ctr" anchorCtr="0" compatLnSpc="1">
            <a:prstTxWarp prst="textNoShape">
              <a:avLst/>
            </a:prstTxWarp>
          </a:bodyPr>
          <a:lstStyle>
            <a:lvl1pPr algn="l" defTabSz="931863">
              <a:defRPr sz="1200">
                <a:latin typeface="Gill San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6" y="0"/>
            <a:ext cx="3038475" cy="46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ctr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Gill San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773958"/>
            <a:ext cx="3038475" cy="46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 defTabSz="931863">
              <a:defRPr sz="1200">
                <a:latin typeface="Gill San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6" y="8773958"/>
            <a:ext cx="3038475" cy="46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Gill Sans" charset="0"/>
              </a:defRPr>
            </a:lvl1pPr>
          </a:lstStyle>
          <a:p>
            <a:fld id="{2B9FB830-B80E-7F40-916F-2212BB04F9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316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8475" cy="46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l" defTabSz="931863">
              <a:defRPr sz="1200">
                <a:latin typeface="Calibri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6" y="0"/>
            <a:ext cx="3038475" cy="46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Calibri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5388" y="692150"/>
            <a:ext cx="46196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9" y="4387768"/>
            <a:ext cx="5140325" cy="4155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773958"/>
            <a:ext cx="3038475" cy="46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 defTabSz="931863">
              <a:defRPr sz="1200">
                <a:latin typeface="Calibri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6" y="8773958"/>
            <a:ext cx="3038475" cy="46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Calibri" charset="0"/>
              </a:defRPr>
            </a:lvl1pPr>
          </a:lstStyle>
          <a:p>
            <a:fld id="{813AF7CB-E8F0-0C43-959B-A53601DDBE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5574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3AF7CB-E8F0-0C43-959B-A53601DDBE1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0460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EAEDCD4F-FA76-B645-8D02-ACBEF0215ADF}" type="slidenum">
              <a:rPr lang="en-US" sz="1200">
                <a:latin typeface="Calibri" charset="0"/>
              </a:rPr>
              <a:pPr/>
              <a:t>17</a:t>
            </a:fld>
            <a:endParaRPr lang="en-US" sz="1200" dirty="0">
              <a:latin typeface="Calibri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0605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6A298936-EE40-8D41-B047-3D8EA8E84A88}" type="slidenum">
              <a:rPr lang="en-US" sz="1200">
                <a:latin typeface="Calibri" charset="0"/>
              </a:rPr>
              <a:pPr/>
              <a:t>18</a:t>
            </a:fld>
            <a:endParaRPr lang="en-US" sz="1200" dirty="0">
              <a:latin typeface="Calibri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8668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06A7A47F-4DCB-874A-8881-E9E04370A486}" type="slidenum">
              <a:rPr lang="en-US" sz="1200">
                <a:latin typeface="Calibri" charset="0"/>
              </a:rPr>
              <a:pPr/>
              <a:t>19</a:t>
            </a:fld>
            <a:endParaRPr lang="en-US" sz="1200" dirty="0">
              <a:latin typeface="Calibri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3021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5C1E652A-9814-DC40-89B7-494D9FCBB09A}" type="slidenum">
              <a:rPr lang="en-US" sz="1200">
                <a:latin typeface="Calibri" charset="0"/>
              </a:rPr>
              <a:pPr/>
              <a:t>20</a:t>
            </a:fld>
            <a:endParaRPr lang="en-US" sz="1200" dirty="0">
              <a:latin typeface="Calibri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2709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9F033AF8-486D-2241-9B35-5315828FD979}" type="slidenum">
              <a:rPr lang="en-US" sz="1200">
                <a:latin typeface="Calibri" charset="0"/>
              </a:rPr>
              <a:pPr/>
              <a:t>21</a:t>
            </a:fld>
            <a:endParaRPr lang="en-US" sz="1200" dirty="0">
              <a:latin typeface="Calibri" charset="0"/>
            </a:endParaRPr>
          </a:p>
        </p:txBody>
      </p:sp>
      <p:sp>
        <p:nvSpPr>
          <p:cNvPr id="3072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6556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955EDCC8-DE56-304B-A9BE-CDE92921E70A}" type="slidenum">
              <a:rPr lang="en-US" sz="1200">
                <a:latin typeface="Calibri" charset="0"/>
              </a:rPr>
              <a:pPr/>
              <a:t>22</a:t>
            </a:fld>
            <a:endParaRPr lang="en-US" sz="1200" dirty="0">
              <a:latin typeface="Calibri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557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B6286AE7-E404-D746-A07E-2E541B4A7985}" type="slidenum">
              <a:rPr lang="en-US" sz="1200">
                <a:latin typeface="Calibri" charset="0"/>
              </a:rPr>
              <a:pPr/>
              <a:t>23</a:t>
            </a:fld>
            <a:endParaRPr lang="en-US" sz="1200" dirty="0">
              <a:latin typeface="Calibri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2213" y="690563"/>
            <a:ext cx="4624387" cy="346710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9" y="4387766"/>
            <a:ext cx="5140325" cy="4157496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8248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21C7DE09-90E9-D04F-BC97-D4C3AF395552}" type="slidenum">
              <a:rPr lang="en-US" sz="1200">
                <a:latin typeface="Calibri" charset="0"/>
              </a:rPr>
              <a:pPr/>
              <a:t>24</a:t>
            </a:fld>
            <a:endParaRPr lang="en-US" sz="1200" dirty="0">
              <a:latin typeface="Calibri" charset="0"/>
            </a:endParaRPr>
          </a:p>
        </p:txBody>
      </p:sp>
      <p:sp>
        <p:nvSpPr>
          <p:cNvPr id="3379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285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43CF19C2-34E8-4346-AB67-9984E6DD6A78}" type="slidenum">
              <a:rPr lang="en-US" sz="1200">
                <a:latin typeface="Calibri" charset="0"/>
              </a:rPr>
              <a:pPr/>
              <a:t>2</a:t>
            </a:fld>
            <a:endParaRPr lang="en-US" sz="1200" dirty="0">
              <a:latin typeface="Calibri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8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3AF7CB-E8F0-0C43-959B-A53601DDBE1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904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0B45BF9D-5587-2C45-9E0D-C63FC847C0BF}" type="slidenum">
              <a:rPr lang="en-US" sz="1200">
                <a:latin typeface="Calibri" charset="0"/>
              </a:rPr>
              <a:pPr/>
              <a:t>8</a:t>
            </a:fld>
            <a:endParaRPr lang="en-US" sz="1200" dirty="0">
              <a:latin typeface="Calibri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682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4DB26576-8390-7442-8A25-83A0690FF123}" type="slidenum">
              <a:rPr lang="en-US" sz="1200">
                <a:latin typeface="Calibri" charset="0"/>
              </a:rPr>
              <a:pPr/>
              <a:t>12</a:t>
            </a:fld>
            <a:endParaRPr lang="en-US" sz="1200" dirty="0">
              <a:latin typeface="Calibri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321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E72D701E-781B-2E4A-A289-0AA580F609ED}" type="slidenum">
              <a:rPr lang="en-US" sz="1200">
                <a:latin typeface="Calibri" charset="0"/>
              </a:rPr>
              <a:pPr/>
              <a:t>13</a:t>
            </a:fld>
            <a:endParaRPr lang="en-US" sz="1200" dirty="0">
              <a:latin typeface="Calibri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421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6714FAE9-30AA-6C48-BA96-07D77807F7C2}" type="slidenum">
              <a:rPr lang="en-US" sz="1200">
                <a:latin typeface="Calibri" charset="0"/>
              </a:rPr>
              <a:pPr/>
              <a:t>14</a:t>
            </a:fld>
            <a:endParaRPr lang="en-US" sz="1200" dirty="0">
              <a:latin typeface="Calibri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06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C4C983F6-FBD6-0A4F-9763-A421C407A54E}" type="slidenum">
              <a:rPr lang="en-US" sz="1200">
                <a:latin typeface="Calibri" charset="0"/>
              </a:rPr>
              <a:pPr/>
              <a:t>15</a:t>
            </a:fld>
            <a:endParaRPr lang="en-US" sz="1200" dirty="0">
              <a:latin typeface="Calibri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228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D0DE8F93-A241-0B44-82EB-F9939327C4D3}" type="slidenum">
              <a:rPr lang="en-US" sz="1200">
                <a:latin typeface="Calibri" charset="0"/>
              </a:rPr>
              <a:pPr/>
              <a:t>16</a:t>
            </a:fld>
            <a:endParaRPr lang="en-US" sz="1200" dirty="0">
              <a:latin typeface="Calibri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022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0008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4734"/>
            <a:ext cx="2895600" cy="288925"/>
          </a:xfrm>
        </p:spPr>
        <p:txBody>
          <a:bodyPr/>
          <a:lstStyle>
            <a:lvl1pPr>
              <a:defRPr sz="700" smtClean="0"/>
            </a:lvl1pPr>
          </a:lstStyle>
          <a:p>
            <a:pPr>
              <a:defRPr/>
            </a:pPr>
            <a:r>
              <a:rPr lang="en-US" dirty="0"/>
              <a:t>Choice of Entity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6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6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6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1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4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40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2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1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9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6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44196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22860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6753225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458789" y="3478213"/>
            <a:ext cx="7769225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3429000" y="3651252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75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611189" y="3460752"/>
            <a:ext cx="7769225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1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1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1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1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1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1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1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1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7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7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18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15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35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35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41934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96466" algn="l"/>
              </a:tabLst>
              <a:defRPr sz="1500" b="1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8385048" y="6471106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Choice of Entity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441326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2552701" y="1911352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4648201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6770689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9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3"/>
            <a:ext cx="2523744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35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endParaRPr lang="en-US" sz="135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75406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2266951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3781426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61030" y="53702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3068639" y="1981202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457201" y="1982790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5684839" y="1981202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6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6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3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1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5507039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 eaLnBrk="0" hangingPunct="0">
              <a:lnSpc>
                <a:spcPct val="95000"/>
              </a:lnSpc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5349876" y="1497015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909638" y="2395538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066926" y="3590927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3234532" y="4814095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6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7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3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6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712789" y="1782765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712789" y="5300665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712789" y="4129090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712789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7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6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477838" y="3294065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477838" y="6046790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4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151064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160589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-167481" y="3604420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468314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5" y="1282931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7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5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9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Choice of Entity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1555750" y="1828802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442914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512764" y="1566865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512764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1555751" y="1468440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1546226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4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6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4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1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40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40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40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40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40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40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40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40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40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1779589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7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6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1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1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1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3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3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3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3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1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80" y="1419225"/>
            <a:ext cx="2532185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2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066925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5505450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aseline="0">
                <a:latin typeface="Arial" pitchFamily="34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5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2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9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7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4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4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6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2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2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5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9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7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4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4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6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2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2" y="3962402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438151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438151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Choice of Entity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Choice of Entity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838200"/>
            <a:ext cx="41529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838200"/>
            <a:ext cx="41529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Choice of Entity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809E66-74DF-0C42-A43A-AEFFC49125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838200"/>
            <a:ext cx="8458200" cy="2628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3619500"/>
            <a:ext cx="8458200" cy="2628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Choice of Entity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6B9BC8-751C-6A46-B5B7-840FAB6C1A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838200"/>
            <a:ext cx="8458200" cy="54102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Choice of Entity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FC3B70-B114-674E-8EFF-281092C9D65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3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4019344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4070503" y="3778177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43663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Choice of Entity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72409" y="6423029"/>
            <a:ext cx="23622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baseline="0" dirty="0">
                <a:latin typeface="+mn-lt"/>
              </a:rPr>
              <a:t>PSH_COE_2021S</a:t>
            </a:r>
            <a:endParaRPr lang="en-US" sz="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0901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8" r:id="rId26"/>
    <p:sldLayoutId id="2147483699" r:id="rId27"/>
    <p:sldLayoutId id="2147483700" r:id="rId28"/>
    <p:sldLayoutId id="2147483701" r:id="rId29"/>
    <p:sldLayoutId id="2147483702" r:id="rId30"/>
    <p:sldLayoutId id="2147483703" r:id="rId31"/>
    <p:sldLayoutId id="2147483704" r:id="rId32"/>
    <p:sldLayoutId id="2147483705" r:id="rId33"/>
    <p:sldLayoutId id="2147483706" r:id="rId34"/>
    <p:sldLayoutId id="2147483707" r:id="rId35"/>
    <p:sldLayoutId id="2147483708" r:id="rId36"/>
    <p:sldLayoutId id="2147483709" r:id="rId37"/>
    <p:sldLayoutId id="2147483710" r:id="rId38"/>
    <p:sldLayoutId id="2147483711" r:id="rId39"/>
    <p:sldLayoutId id="2147483712" r:id="rId40"/>
    <p:sldLayoutId id="2147483713" r:id="rId41"/>
    <p:sldLayoutId id="2147483714" r:id="rId42"/>
    <p:sldLayoutId id="2147483715" r:id="rId43"/>
    <p:sldLayoutId id="2147483716" r:id="rId44"/>
    <p:sldLayoutId id="2147483717" r:id="rId45"/>
    <p:sldLayoutId id="2147483718" r:id="rId46"/>
    <p:sldLayoutId id="2147483719" r:id="rId47"/>
    <p:sldLayoutId id="2147483720" r:id="rId48"/>
    <p:sldLayoutId id="2147483721" r:id="rId49"/>
    <p:sldLayoutId id="2147483722" r:id="rId50"/>
    <p:sldLayoutId id="2147483723" r:id="rId51"/>
    <p:sldLayoutId id="2147483724" r:id="rId52"/>
    <p:sldLayoutId id="2147483725" r:id="rId53"/>
    <p:sldLayoutId id="2147483726" r:id="rId54"/>
    <p:sldLayoutId id="2147483727" r:id="rId55"/>
    <p:sldLayoutId id="2147483728" r:id="rId56"/>
    <p:sldLayoutId id="2147483729" r:id="rId57"/>
    <p:sldLayoutId id="2147483730" r:id="rId58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homepage.mac.com/jmcolon/tbe08/Rev_Proc_2002_22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lpassociation.org/mlp-101/list-of-current-mlp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F2Ksb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2F2Ksb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706CB-156B-8643-9A07-D8448DABBCBD}" type="slidenum">
              <a:rPr lang="en-US" altLang="en-US" smtClean="0"/>
              <a:pPr/>
              <a:t>1</a:t>
            </a:fld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029200" y="1600200"/>
            <a:ext cx="1371600" cy="609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 b="1" dirty="0">
                <a:latin typeface="Calibri" charset="0"/>
              </a:rPr>
              <a:t>C Corp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600200" y="1593925"/>
            <a:ext cx="1295400" cy="609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 eaLnBrk="1" hangingPunct="1"/>
            <a:r>
              <a:rPr lang="en-US" sz="1800" b="1" dirty="0">
                <a:latin typeface="Calibri" charset="0"/>
              </a:rPr>
              <a:t>LLC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1799178" y="3798884"/>
            <a:ext cx="1219200" cy="914400"/>
          </a:xfrm>
          <a:prstGeom prst="triangle">
            <a:avLst>
              <a:gd name="adj" fmla="val 50000"/>
            </a:avLst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2000" b="1" dirty="0" err="1">
                <a:latin typeface="Calibri" charset="0"/>
              </a:rPr>
              <a:t>PSH</a:t>
            </a:r>
            <a:endParaRPr lang="en-US" sz="2400" b="1" dirty="0">
              <a:latin typeface="Calibri" charset="0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>
            <a:off x="1638300" y="1579872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2247900" y="1593925"/>
            <a:ext cx="609600" cy="5955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028304" y="4103078"/>
            <a:ext cx="1371600" cy="609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 b="1" dirty="0">
                <a:latin typeface="Calibri" charset="0"/>
              </a:rPr>
              <a:t>S Corp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48100" y="2998033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?</a:t>
            </a:r>
            <a:endParaRPr lang="en-US" b="1" dirty="0"/>
          </a:p>
        </p:txBody>
      </p:sp>
      <p:cxnSp>
        <p:nvCxnSpPr>
          <p:cNvPr id="12" name="Straight Connector 11"/>
          <p:cNvCxnSpPr>
            <a:endCxn id="10" idx="3"/>
          </p:cNvCxnSpPr>
          <p:nvPr/>
        </p:nvCxnSpPr>
        <p:spPr>
          <a:xfrm flipH="1">
            <a:off x="4199478" y="2300053"/>
            <a:ext cx="1439322" cy="9595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10" idx="1"/>
          </p:cNvCxnSpPr>
          <p:nvPr/>
        </p:nvCxnSpPr>
        <p:spPr>
          <a:xfrm>
            <a:off x="2286000" y="2405382"/>
            <a:ext cx="1562100" cy="854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2781300" y="3431436"/>
            <a:ext cx="1104900" cy="709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4199478" y="3362966"/>
            <a:ext cx="1439322" cy="675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345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Espaço Reservado para Tex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pt-BR" dirty="0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2048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a typeface="ＭＳ Ｐゴシック" charset="0"/>
                <a:cs typeface="ＭＳ Ｐゴシック" charset="0"/>
              </a:rPr>
              <a:t>Marginal </a:t>
            </a:r>
            <a:r>
              <a:rPr lang="pt-BR" b="1" dirty="0" err="1">
                <a:ea typeface="ＭＳ Ｐゴシック" charset="0"/>
                <a:cs typeface="ＭＳ Ｐゴシック" charset="0"/>
              </a:rPr>
              <a:t>Tax</a:t>
            </a:r>
            <a:r>
              <a:rPr lang="pt-BR" b="1" dirty="0">
                <a:ea typeface="ＭＳ Ｐゴシック" charset="0"/>
                <a:cs typeface="ＭＳ Ｐゴシック" charset="0"/>
              </a:rPr>
              <a:t> Rates</a:t>
            </a:r>
          </a:p>
        </p:txBody>
      </p:sp>
      <p:pic>
        <p:nvPicPr>
          <p:cNvPr id="204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838200"/>
            <a:ext cx="84582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7205404-6526-2542-8250-EBBAED52E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E4B7D9-0DF2-EC49-80C5-FE56BE21B7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922F6C8-B701-324B-940F-D281F7E64287}"/>
              </a:ext>
            </a:extLst>
          </p:cNvPr>
          <p:cNvCxnSpPr>
            <a:cxnSpLocks/>
          </p:cNvCxnSpPr>
          <p:nvPr/>
        </p:nvCxnSpPr>
        <p:spPr>
          <a:xfrm>
            <a:off x="8305800" y="4419600"/>
            <a:ext cx="685800" cy="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715CDF7-04D8-7E4D-B826-4CA1FAEE7C80}"/>
              </a:ext>
            </a:extLst>
          </p:cNvPr>
          <p:cNvCxnSpPr>
            <a:cxnSpLocks/>
          </p:cNvCxnSpPr>
          <p:nvPr/>
        </p:nvCxnSpPr>
        <p:spPr>
          <a:xfrm flipV="1">
            <a:off x="8305800" y="3886200"/>
            <a:ext cx="0" cy="53340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514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C8C4A35-B168-9B44-BF49-F4AB6A777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20% deduction of a </a:t>
            </a:r>
            <a:r>
              <a:rPr lang="en-US" sz="2400" i="1" dirty="0"/>
              <a:t>non-corporate</a:t>
            </a:r>
            <a:r>
              <a:rPr lang="en-US" sz="2400" dirty="0"/>
              <a:t> taxpayer’s </a:t>
            </a:r>
            <a:r>
              <a:rPr lang="en-US" sz="2400" i="1" dirty="0"/>
              <a:t>Qualified Business Income Amount (QBIA)</a:t>
            </a:r>
          </a:p>
          <a:p>
            <a:r>
              <a:rPr lang="en-US" sz="2400" dirty="0"/>
              <a:t>QBIA: the </a:t>
            </a:r>
            <a:r>
              <a:rPr lang="en-US" sz="2400" b="1" i="1" dirty="0"/>
              <a:t>lesser of:</a:t>
            </a:r>
          </a:p>
          <a:p>
            <a:pPr lvl="1"/>
            <a:r>
              <a:rPr lang="en-US" sz="2000" dirty="0"/>
              <a:t>(A) 20% of QBI with respect to the </a:t>
            </a:r>
            <a:r>
              <a:rPr lang="en-US" sz="2000" i="1" dirty="0"/>
              <a:t>QT/B, or</a:t>
            </a:r>
          </a:p>
          <a:p>
            <a:pPr marL="171450" lvl="1" indent="0">
              <a:buNone/>
            </a:pPr>
            <a:r>
              <a:rPr lang="en-US" sz="2000" dirty="0"/>
              <a:t>		</a:t>
            </a:r>
            <a:r>
              <a:rPr lang="en-US" sz="2000" b="1" dirty="0"/>
              <a:t>the greater of </a:t>
            </a:r>
          </a:p>
          <a:p>
            <a:pPr lvl="1"/>
            <a:r>
              <a:rPr lang="en-US" sz="2000" dirty="0"/>
              <a:t>(B)(</a:t>
            </a:r>
            <a:r>
              <a:rPr lang="en-US" sz="2000" dirty="0" err="1"/>
              <a:t>i</a:t>
            </a:r>
            <a:r>
              <a:rPr lang="en-US" sz="2000" dirty="0"/>
              <a:t>) 50% of the W-2 wages of the QT/B, or</a:t>
            </a:r>
          </a:p>
          <a:p>
            <a:pPr lvl="1"/>
            <a:r>
              <a:rPr lang="en-US" sz="2000" dirty="0"/>
              <a:t>(ii) Sum of 25% W-2 wages PLUS 2.5% of the unadjusted basis immediately after acquisition of all </a:t>
            </a:r>
            <a:r>
              <a:rPr lang="en-US" sz="2000" i="1" dirty="0"/>
              <a:t>qualified property</a:t>
            </a:r>
          </a:p>
          <a:p>
            <a:pPr lvl="1"/>
            <a:r>
              <a:rPr lang="en-US" sz="2000" dirty="0"/>
              <a:t>The (B) limit doesn’t apply if the taxpayer’s income is less than $164,900 ($329,800) (adjusted for inflation)</a:t>
            </a:r>
          </a:p>
          <a:p>
            <a:r>
              <a:rPr lang="en-US" sz="2400" i="1" dirty="0"/>
              <a:t>QT/B: </a:t>
            </a:r>
            <a:r>
              <a:rPr lang="en-US" sz="2400" dirty="0"/>
              <a:t>Any business </a:t>
            </a:r>
            <a:r>
              <a:rPr lang="en-US" sz="2400" b="1" dirty="0"/>
              <a:t>except</a:t>
            </a:r>
            <a:r>
              <a:rPr lang="en-US" sz="2400" dirty="0"/>
              <a:t>: health, law, accounting, actuarial science, performing arts, consulting, athletics, financial service, brokerage services, </a:t>
            </a:r>
            <a:r>
              <a:rPr lang="en-US" sz="2400" b="1" dirty="0"/>
              <a:t>or any T/b where the principal assets of the T/B is the reputation or skill of 1 or more of its employees</a:t>
            </a:r>
            <a:r>
              <a:rPr lang="en-US" sz="2400" dirty="0"/>
              <a:t>;</a:t>
            </a:r>
          </a:p>
          <a:p>
            <a:pPr lvl="1"/>
            <a:r>
              <a:rPr lang="en-US" sz="2000" dirty="0"/>
              <a:t>Scope of “principal assets of the T/B is the reputation or skill…”? </a:t>
            </a:r>
            <a:r>
              <a:rPr lang="en-US" sz="2000" i="1" dirty="0"/>
              <a:t>See</a:t>
            </a:r>
            <a:r>
              <a:rPr lang="en-US" sz="2000" dirty="0"/>
              <a:t> discussion in Preamble to Prop. </a:t>
            </a:r>
            <a:r>
              <a:rPr lang="en-US" sz="2000" dirty="0" err="1"/>
              <a:t>Regs</a:t>
            </a:r>
            <a:r>
              <a:rPr lang="en-US" sz="2000" dirty="0"/>
              <a:t>. (p. 40899)</a:t>
            </a:r>
          </a:p>
          <a:p>
            <a:pPr lvl="1"/>
            <a:r>
              <a:rPr lang="en-US" sz="2000" dirty="0"/>
              <a:t>Exception for </a:t>
            </a:r>
            <a:r>
              <a:rPr lang="en-US" sz="2000" i="1" dirty="0"/>
              <a:t>specified service business</a:t>
            </a:r>
            <a:r>
              <a:rPr lang="en-US" sz="2000" dirty="0"/>
              <a:t>: If the taxpayer’s income is less than $164,900 ($329,800), a specified service, </a:t>
            </a:r>
            <a:r>
              <a:rPr lang="en-US" sz="2000" b="1" dirty="0"/>
              <a:t>e.g., law</a:t>
            </a:r>
            <a:r>
              <a:rPr lang="en-US" sz="2000" dirty="0"/>
              <a:t>, will be treated as a QT/B</a:t>
            </a:r>
          </a:p>
          <a:p>
            <a:pPr lvl="1"/>
            <a:endParaRPr lang="en-US" sz="1600" dirty="0"/>
          </a:p>
          <a:p>
            <a:pPr lvl="2"/>
            <a:endParaRPr lang="en-US" i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0FCEDB-B3AA-B544-98D3-81D3BAF58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199A:  Ugh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C8C64-92AD-0E4C-BE5C-1F3404C1C2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4CDEF-D1AA-EC4A-9E09-518B78256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093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b="1" dirty="0">
                <a:ea typeface="ＭＳ Ｐゴシック" charset="0"/>
                <a:cs typeface="ＭＳ Ｐゴシック" charset="0"/>
              </a:rPr>
              <a:t>Definition of PSH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 </a:t>
            </a:r>
          </a:p>
          <a:p>
            <a:pPr lvl="1"/>
            <a:r>
              <a:rPr lang="en-US" sz="2000" dirty="0">
                <a:ea typeface="ＭＳ Ｐゴシック" charset="0"/>
              </a:rPr>
              <a:t>JV etc., through which </a:t>
            </a:r>
            <a:r>
              <a:rPr lang="ja-JP" altLang="en-US" sz="2000" dirty="0">
                <a:ea typeface="ＭＳ Ｐゴシック" charset="0"/>
              </a:rPr>
              <a:t>“</a:t>
            </a:r>
            <a:r>
              <a:rPr lang="en-US" altLang="ja-JP" sz="2000" dirty="0">
                <a:ea typeface="ＭＳ Ｐゴシック" charset="0"/>
              </a:rPr>
              <a:t>any business, financial operation, or venture is carried on…</a:t>
            </a:r>
            <a:r>
              <a:rPr lang="ja-JP" altLang="en-US" sz="2000" dirty="0">
                <a:ea typeface="ＭＳ Ｐゴシック" charset="0"/>
              </a:rPr>
              <a:t>”</a:t>
            </a:r>
            <a:r>
              <a:rPr lang="en-US" altLang="ja-JP" sz="2000" dirty="0">
                <a:ea typeface="ＭＳ Ｐゴシック" charset="0"/>
              </a:rPr>
              <a:t> </a:t>
            </a:r>
            <a:r>
              <a:rPr lang="en-US" sz="2000" dirty="0"/>
              <a:t>§§</a:t>
            </a:r>
            <a:r>
              <a:rPr lang="en-US" altLang="ja-JP" sz="2000" dirty="0">
                <a:ea typeface="ＭＳ Ｐゴシック" charset="0"/>
              </a:rPr>
              <a:t>761 and 7701(a)(2).</a:t>
            </a:r>
          </a:p>
          <a:p>
            <a:pPr eaLnBrk="1" hangingPunct="1"/>
            <a:endParaRPr lang="en-US" sz="2400" b="1" u="sng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400" b="1" i="1" dirty="0" err="1">
                <a:ea typeface="ＭＳ Ｐゴシック" charset="0"/>
                <a:cs typeface="ＭＳ Ｐゴシック" charset="0"/>
              </a:rPr>
              <a:t>Rigas</a:t>
            </a:r>
            <a:r>
              <a:rPr lang="en-US" sz="2400" b="1" i="1" dirty="0">
                <a:ea typeface="ＭＳ Ｐゴシック" charset="0"/>
                <a:cs typeface="ＭＳ Ｐゴシック" charset="0"/>
              </a:rPr>
              <a:t> v. U.S.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 (2011)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What’</a:t>
            </a:r>
            <a:r>
              <a:rPr lang="en-US" altLang="ja-JP" sz="2000" dirty="0">
                <a:ea typeface="ＭＳ Ｐゴシック" charset="0"/>
              </a:rPr>
              <a:t>s at stake for the parties?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What was the economic deal between the parties?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How did the Court apply the following </a:t>
            </a:r>
            <a:r>
              <a:rPr lang="en-US" sz="2000" i="1" dirty="0">
                <a:ea typeface="ＭＳ Ｐゴシック" charset="0"/>
              </a:rPr>
              <a:t>Luna </a:t>
            </a:r>
            <a:r>
              <a:rPr lang="en-US" sz="2000" dirty="0">
                <a:ea typeface="ＭＳ Ｐゴシック" charset="0"/>
              </a:rPr>
              <a:t>factors?</a:t>
            </a:r>
          </a:p>
          <a:p>
            <a:pPr lvl="2" eaLnBrk="1" hangingPunct="1"/>
            <a:r>
              <a:rPr lang="en-US" sz="1800" i="1" dirty="0">
                <a:ea typeface="ＭＳ Ｐゴシック" charset="0"/>
              </a:rPr>
              <a:t>Agreement of the parties</a:t>
            </a:r>
          </a:p>
          <a:p>
            <a:pPr lvl="2" eaLnBrk="1" hangingPunct="1"/>
            <a:r>
              <a:rPr lang="en-US" sz="1800" i="1" dirty="0">
                <a:ea typeface="ＭＳ Ｐゴシック" charset="0"/>
              </a:rPr>
              <a:t>Contributions by the parties to the venture?</a:t>
            </a:r>
          </a:p>
          <a:p>
            <a:pPr lvl="2" eaLnBrk="1" hangingPunct="1"/>
            <a:r>
              <a:rPr lang="en-US" sz="1800" i="1" dirty="0">
                <a:ea typeface="ＭＳ Ｐゴシック" charset="0"/>
              </a:rPr>
              <a:t>Interest in P&amp;L? (Important)</a:t>
            </a:r>
          </a:p>
          <a:p>
            <a:pPr lvl="2" eaLnBrk="1" hangingPunct="1"/>
            <a:r>
              <a:rPr lang="en-US" sz="1800" i="1" dirty="0">
                <a:ea typeface="ＭＳ Ｐゴシック" charset="0"/>
              </a:rPr>
              <a:t>What’</a:t>
            </a:r>
            <a:r>
              <a:rPr lang="en-US" altLang="ja-JP" sz="1800" i="1" dirty="0">
                <a:ea typeface="ＭＳ Ｐゴシック" charset="0"/>
              </a:rPr>
              <a:t>s a </a:t>
            </a:r>
            <a:r>
              <a:rPr lang="en-US" altLang="ja-JP" sz="1800" i="1" dirty="0" err="1">
                <a:ea typeface="ＭＳ Ｐゴシック" charset="0"/>
              </a:rPr>
              <a:t>clawback</a:t>
            </a:r>
            <a:r>
              <a:rPr lang="en-US" altLang="ja-JP" sz="1800" i="1" dirty="0">
                <a:ea typeface="ＭＳ Ｐゴシック" charset="0"/>
              </a:rPr>
              <a:t> provision?</a:t>
            </a:r>
          </a:p>
          <a:p>
            <a:pPr lvl="2" eaLnBrk="1" hangingPunct="1"/>
            <a:r>
              <a:rPr lang="en-US" sz="1800" i="1" dirty="0">
                <a:ea typeface="ＭＳ Ｐゴシック" charset="0"/>
              </a:rPr>
              <a:t>Responsibilities of the parties?</a:t>
            </a:r>
          </a:p>
          <a:p>
            <a:pPr lvl="2" eaLnBrk="1" hangingPunct="1"/>
            <a:r>
              <a:rPr lang="en-US" sz="1800" i="1" dirty="0">
                <a:ea typeface="ＭＳ Ｐゴシック" charset="0"/>
              </a:rPr>
              <a:t>Parties’</a:t>
            </a:r>
            <a:r>
              <a:rPr lang="en-US" altLang="ja-JP" sz="1800" i="1" dirty="0">
                <a:ea typeface="ＭＳ Ｐゴシック" charset="0"/>
              </a:rPr>
              <a:t> right to control over income and capital</a:t>
            </a:r>
            <a:r>
              <a:rPr lang="en-US" altLang="ja-JP" sz="1800" dirty="0">
                <a:ea typeface="ＭＳ Ｐゴシック" charset="0"/>
              </a:rPr>
              <a:t>?</a:t>
            </a:r>
          </a:p>
          <a:p>
            <a:pPr lvl="2" eaLnBrk="1" hangingPunct="1"/>
            <a:r>
              <a:rPr lang="en-US" sz="1800" i="1" dirty="0">
                <a:ea typeface="ＭＳ Ｐゴシック" charset="0"/>
              </a:rPr>
              <a:t>Representations to 3</a:t>
            </a:r>
            <a:r>
              <a:rPr lang="en-US" sz="1800" i="1" baseline="30000" dirty="0">
                <a:ea typeface="ＭＳ Ｐゴシック" charset="0"/>
              </a:rPr>
              <a:t>rd</a:t>
            </a:r>
            <a:r>
              <a:rPr lang="en-US" sz="1800" i="1" dirty="0">
                <a:ea typeface="ＭＳ Ｐゴシック" charset="0"/>
              </a:rPr>
              <a:t> parties </a:t>
            </a:r>
          </a:p>
          <a:p>
            <a:pPr lvl="1" eaLnBrk="1" hangingPunct="1"/>
            <a:endParaRPr lang="en-US" dirty="0">
              <a:ea typeface="ＭＳ Ｐゴシック" charset="0"/>
            </a:endParaRPr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Partnership v. Proprietorship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47CA8-1D40-3C49-82CF-CF2201A41E4F}" type="slidenum">
              <a:rPr lang="en-US" smtClean="0">
                <a:latin typeface="Calibri"/>
              </a:rPr>
              <a:pPr/>
              <a:t>12</a:t>
            </a:fld>
            <a:endParaRPr lang="en-US" dirty="0">
              <a:latin typeface="Calibri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 autoUpdateAnimBg="0"/>
      <p:bldP spid="77826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PSH v. Co-tenancy</a:t>
            </a:r>
          </a:p>
          <a:p>
            <a:pPr lvl="1" eaLnBrk="1" hangingPunct="1"/>
            <a:r>
              <a:rPr lang="en-US" sz="2000" dirty="0">
                <a:ea typeface="ＭＳ Ｐゴシック" charset="0"/>
                <a:hlinkClick r:id="rId3"/>
              </a:rPr>
              <a:t>Rev. Proc. 2002-22 </a:t>
            </a:r>
            <a:r>
              <a:rPr lang="en-US" sz="2000" dirty="0">
                <a:ea typeface="ＭＳ Ｐゴシック" charset="0"/>
              </a:rPr>
              <a:t>(requirements for requesting ruling that real estate held by T-I-C is </a:t>
            </a:r>
            <a:r>
              <a:rPr lang="en-US" sz="2000" b="1" dirty="0">
                <a:ea typeface="ＭＳ Ｐゴシック" charset="0"/>
              </a:rPr>
              <a:t>NOT</a:t>
            </a:r>
            <a:r>
              <a:rPr lang="en-US" sz="2000" dirty="0">
                <a:ea typeface="ＭＳ Ｐゴシック" charset="0"/>
              </a:rPr>
              <a:t> a PSH for federal tax purposes)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Why is it beneficial </a:t>
            </a:r>
            <a:r>
              <a:rPr lang="en-US" sz="2000" i="1" dirty="0">
                <a:ea typeface="ＭＳ Ｐゴシック" charset="0"/>
              </a:rPr>
              <a:t>not</a:t>
            </a:r>
            <a:r>
              <a:rPr lang="en-US" sz="2000" dirty="0">
                <a:ea typeface="ＭＳ Ｐゴシック" charset="0"/>
              </a:rPr>
              <a:t> to be a PSH in some circumstances?</a:t>
            </a:r>
          </a:p>
          <a:p>
            <a:pPr lvl="2" eaLnBrk="1" hangingPunct="1"/>
            <a:r>
              <a:rPr lang="en-US" sz="2000" dirty="0">
                <a:ea typeface="ＭＳ Ｐゴシック" charset="0"/>
              </a:rPr>
              <a:t>Elections: Depreciation, etc.</a:t>
            </a:r>
          </a:p>
          <a:p>
            <a:pPr lvl="1" eaLnBrk="1" hangingPunct="1"/>
            <a:r>
              <a:rPr lang="en-US" sz="2000" dirty="0">
                <a:ea typeface="ＭＳ Ｐゴシック" charset="0"/>
                <a:cs typeface="ＭＳ Ｐゴシック" charset="0"/>
              </a:rPr>
              <a:t>Is it possible to do a like-kind exchange of a PSH interest? </a:t>
            </a:r>
            <a:r>
              <a:rPr lang="en-US" sz="2000" i="1" dirty="0">
                <a:ea typeface="ＭＳ Ｐゴシック" charset="0"/>
                <a:cs typeface="ＭＳ Ｐゴシック" charset="0"/>
              </a:rPr>
              <a:t>See 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1031(a)(1)(D)</a:t>
            </a:r>
            <a:endParaRPr lang="en-US" sz="1800" dirty="0">
              <a:ea typeface="ＭＳ Ｐゴシック" charset="0"/>
            </a:endParaRP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Lessor-lessee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Debtor-Creditor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Employer-Employee/Independent Contractor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Common law (substance over form)</a:t>
            </a: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Anti-abuse regulations (</a:t>
            </a:r>
            <a:r>
              <a:rPr lang="en-US" sz="2400" dirty="0"/>
              <a:t>§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1.701-2)</a:t>
            </a:r>
          </a:p>
        </p:txBody>
      </p:sp>
      <p:sp>
        <p:nvSpPr>
          <p:cNvPr id="512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Partnership v. Other Relationships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13</a:t>
            </a:fld>
            <a:endParaRPr lang="en-US" dirty="0">
              <a:latin typeface="Calibri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Any entity recognized for federal tax purposes (including a SME) that is not a trust or subject to special treatment under the IRC</a:t>
            </a:r>
          </a:p>
          <a:p>
            <a:pPr eaLnBrk="1" hangingPunct="1">
              <a:lnSpc>
                <a:spcPct val="90000"/>
              </a:lnSpc>
            </a:pPr>
            <a:endParaRPr lang="en-US" sz="2400" u="sng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u="sng" dirty="0">
                <a:ea typeface="ＭＳ Ｐゴシック" charset="0"/>
                <a:cs typeface="ＭＳ Ｐゴシック" charset="0"/>
              </a:rPr>
              <a:t>BE with 2 or more members</a:t>
            </a:r>
            <a:endParaRPr lang="en-US" sz="2400" dirty="0">
              <a:ea typeface="ＭＳ Ｐゴシック" charset="0"/>
              <a:cs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ea typeface="ＭＳ Ｐゴシック" charset="0"/>
              </a:rPr>
              <a:t>Corporation, or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ea typeface="ＭＳ Ｐゴシック" charset="0"/>
              </a:rPr>
              <a:t>Partnership</a:t>
            </a:r>
          </a:p>
          <a:p>
            <a:pPr eaLnBrk="1" hangingPunct="1">
              <a:lnSpc>
                <a:spcPct val="90000"/>
              </a:lnSpc>
            </a:pPr>
            <a:endParaRPr lang="en-US" sz="2400" u="sng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u="sng" dirty="0">
                <a:ea typeface="ＭＳ Ｐゴシック" charset="0"/>
                <a:cs typeface="ＭＳ Ｐゴシック" charset="0"/>
              </a:rPr>
              <a:t>BE with 1 member (SME)</a:t>
            </a:r>
            <a:endParaRPr lang="en-US" sz="2400" dirty="0">
              <a:ea typeface="ＭＳ Ｐゴシック" charset="0"/>
              <a:cs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ea typeface="ＭＳ Ｐゴシック" charset="0"/>
              </a:rPr>
              <a:t>Disregarded Entity (</a:t>
            </a:r>
            <a:r>
              <a:rPr lang="ja-JP" altLang="en-US" sz="1800" dirty="0">
                <a:ea typeface="ＭＳ Ｐゴシック" charset="0"/>
              </a:rPr>
              <a:t>“</a:t>
            </a:r>
            <a:r>
              <a:rPr lang="en-US" altLang="ja-JP" sz="1800" dirty="0">
                <a:ea typeface="ＭＳ Ｐゴシック" charset="0"/>
              </a:rPr>
              <a:t>tax nothing</a:t>
            </a:r>
            <a:r>
              <a:rPr lang="ja-JP" altLang="en-US" sz="1800" dirty="0">
                <a:ea typeface="ＭＳ Ｐゴシック" charset="0"/>
              </a:rPr>
              <a:t>”</a:t>
            </a:r>
            <a:r>
              <a:rPr lang="en-US" altLang="ja-JP" sz="1800" dirty="0">
                <a:ea typeface="ＭＳ Ｐゴシック" charset="0"/>
              </a:rPr>
              <a:t>), or 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ea typeface="ＭＳ Ｐゴシック" charset="0"/>
              </a:rPr>
              <a:t>Corporation. </a:t>
            </a:r>
            <a:r>
              <a:rPr lang="en-US" sz="1800" dirty="0"/>
              <a:t>§</a:t>
            </a:r>
            <a:r>
              <a:rPr lang="en-US" sz="1800" dirty="0">
                <a:ea typeface="ＭＳ Ｐゴシック" charset="0"/>
              </a:rPr>
              <a:t>301.7701-2(a).</a:t>
            </a:r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CTB:  Business Entity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14</a:t>
            </a:fld>
            <a:endParaRPr lang="en-US" dirty="0">
              <a:latin typeface="Calibri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 autoUpdateAnimBg="0"/>
      <p:bldP spid="8601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Federal law controls, but legal relations governed by state law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Entity organized pursuant to state corporate statutes</a:t>
            </a:r>
          </a:p>
          <a:p>
            <a:pPr lvl="1"/>
            <a:r>
              <a:rPr lang="en-US" sz="2000" dirty="0">
                <a:ea typeface="ＭＳ Ｐゴシック" charset="0"/>
              </a:rPr>
              <a:t>Certain foreign entities are </a:t>
            </a:r>
            <a:r>
              <a:rPr lang="en-US" sz="2000" i="1" dirty="0">
                <a:ea typeface="ＭＳ Ｐゴシック" charset="0"/>
              </a:rPr>
              <a:t>per se</a:t>
            </a:r>
            <a:r>
              <a:rPr lang="en-US" sz="2000" dirty="0">
                <a:ea typeface="ＭＳ Ｐゴシック" charset="0"/>
              </a:rPr>
              <a:t> corporations, </a:t>
            </a:r>
            <a:r>
              <a:rPr lang="en-US" sz="2000" i="1" dirty="0">
                <a:ea typeface="ＭＳ Ｐゴシック" charset="0"/>
              </a:rPr>
              <a:t>e.g</a:t>
            </a:r>
            <a:r>
              <a:rPr lang="en-US" sz="2000" dirty="0">
                <a:ea typeface="ＭＳ Ｐゴシック" charset="0"/>
              </a:rPr>
              <a:t>., </a:t>
            </a:r>
            <a:r>
              <a:rPr lang="en-US" sz="2000" dirty="0" err="1">
                <a:ea typeface="ＭＳ Ｐゴシック" charset="0"/>
              </a:rPr>
              <a:t>Sociedad</a:t>
            </a:r>
            <a:r>
              <a:rPr lang="en-US" sz="2000" dirty="0">
                <a:ea typeface="ＭＳ Ｐゴシック" charset="0"/>
              </a:rPr>
              <a:t> </a:t>
            </a:r>
            <a:r>
              <a:rPr lang="en-US" sz="2000" dirty="0" err="1">
                <a:ea typeface="ＭＳ Ｐゴシック" charset="0"/>
              </a:rPr>
              <a:t>Anónima</a:t>
            </a:r>
            <a:r>
              <a:rPr lang="en-US" sz="2000" dirty="0">
                <a:ea typeface="ＭＳ Ｐゴシック" charset="0"/>
              </a:rPr>
              <a:t>, </a:t>
            </a:r>
            <a:r>
              <a:rPr lang="en-US" sz="2000" dirty="0" err="1">
                <a:ea typeface="ＭＳ Ｐゴシック" charset="0"/>
              </a:rPr>
              <a:t>Societe</a:t>
            </a:r>
            <a:r>
              <a:rPr lang="en-US" sz="2000" dirty="0">
                <a:ea typeface="ＭＳ Ｐゴシック" charset="0"/>
              </a:rPr>
              <a:t> </a:t>
            </a:r>
            <a:r>
              <a:rPr lang="en-US" sz="2000" dirty="0" err="1">
                <a:ea typeface="ＭＳ Ｐゴシック" charset="0"/>
              </a:rPr>
              <a:t>Anonyme</a:t>
            </a:r>
            <a:r>
              <a:rPr lang="en-US" sz="2000" dirty="0">
                <a:ea typeface="ＭＳ Ｐゴシック" charset="0"/>
              </a:rPr>
              <a:t>; Public Limited Company; </a:t>
            </a:r>
            <a:r>
              <a:rPr lang="en-US" sz="2000" dirty="0" err="1">
                <a:ea typeface="ＭＳ Ｐゴシック" charset="0"/>
              </a:rPr>
              <a:t>Aktiengesellschaft</a:t>
            </a:r>
            <a:r>
              <a:rPr lang="en-US" sz="2000" dirty="0">
                <a:ea typeface="ＭＳ Ｐゴシック" charset="0"/>
              </a:rPr>
              <a:t>; </a:t>
            </a:r>
            <a:r>
              <a:rPr lang="en-US" sz="2000" dirty="0" err="1">
                <a:ea typeface="ＭＳ Ｐゴシック" charset="0"/>
              </a:rPr>
              <a:t>Gufen</a:t>
            </a:r>
            <a:r>
              <a:rPr lang="en-US" sz="2000" dirty="0">
                <a:ea typeface="ＭＳ Ｐゴシック" charset="0"/>
              </a:rPr>
              <a:t> </a:t>
            </a:r>
            <a:r>
              <a:rPr lang="en-US" sz="2000" dirty="0" err="1">
                <a:ea typeface="ＭＳ Ｐゴシック" charset="0"/>
              </a:rPr>
              <a:t>Youxian</a:t>
            </a:r>
            <a:r>
              <a:rPr lang="en-US" sz="2000" dirty="0">
                <a:ea typeface="ＭＳ Ｐゴシック" charset="0"/>
              </a:rPr>
              <a:t> </a:t>
            </a:r>
            <a:r>
              <a:rPr lang="en-US" sz="2000" dirty="0" err="1">
                <a:ea typeface="ＭＳ Ｐゴシック" charset="0"/>
              </a:rPr>
              <a:t>Gongsi</a:t>
            </a:r>
            <a:r>
              <a:rPr lang="en-US" sz="2000" dirty="0">
                <a:ea typeface="ＭＳ Ｐゴシック" charset="0"/>
              </a:rPr>
              <a:t>; and </a:t>
            </a:r>
            <a:r>
              <a:rPr lang="en-US" sz="2000" dirty="0" err="1">
                <a:ea typeface="ＭＳ Ｐゴシック" charset="0"/>
              </a:rPr>
              <a:t>Societas</a:t>
            </a:r>
            <a:r>
              <a:rPr lang="en-US" sz="2000" dirty="0">
                <a:ea typeface="ＭＳ Ｐゴシック" charset="0"/>
              </a:rPr>
              <a:t> </a:t>
            </a:r>
            <a:r>
              <a:rPr lang="en-US" sz="2000" dirty="0" err="1">
                <a:ea typeface="ＭＳ Ｐゴシック" charset="0"/>
              </a:rPr>
              <a:t>Europaea</a:t>
            </a:r>
            <a:r>
              <a:rPr lang="en-US" sz="2000" dirty="0">
                <a:ea typeface="ＭＳ Ｐゴシック" charset="0"/>
              </a:rPr>
              <a:t> (</a:t>
            </a:r>
            <a:r>
              <a:rPr lang="en-US" sz="2000" dirty="0"/>
              <a:t>§</a:t>
            </a:r>
            <a:r>
              <a:rPr lang="en-US" sz="2000" dirty="0">
                <a:ea typeface="ＭＳ Ｐゴシック" charset="0"/>
              </a:rPr>
              <a:t>301.7701-2(b)(8))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Insurance companies</a:t>
            </a:r>
          </a:p>
          <a:p>
            <a:pPr lvl="1"/>
            <a:r>
              <a:rPr lang="en-US" sz="2000" dirty="0">
                <a:ea typeface="ＭＳ Ｐゴシック" charset="0"/>
              </a:rPr>
              <a:t>Associations. </a:t>
            </a:r>
            <a:r>
              <a:rPr lang="en-US" sz="2000" dirty="0"/>
              <a:t>§</a:t>
            </a:r>
            <a:r>
              <a:rPr lang="en-US" sz="2000" dirty="0">
                <a:ea typeface="ＭＳ Ｐゴシック" charset="0"/>
              </a:rPr>
              <a:t>7701(a)(3); </a:t>
            </a:r>
            <a:r>
              <a:rPr lang="en-US" sz="2000" dirty="0"/>
              <a:t>§</a:t>
            </a:r>
            <a:r>
              <a:rPr lang="en-US" sz="2000" dirty="0">
                <a:ea typeface="ＭＳ Ｐゴシック" charset="0"/>
              </a:rPr>
              <a:t>301.7701-2(b)</a:t>
            </a:r>
          </a:p>
          <a:p>
            <a:pPr lvl="1" eaLnBrk="1" hangingPunct="1">
              <a:buFont typeface="Wingdings" charset="0"/>
              <a:buNone/>
            </a:pPr>
            <a:endParaRPr lang="en-US" sz="1800" dirty="0">
              <a:ea typeface="ＭＳ Ｐゴシック" charset="0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CTB:  Corporation Defined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15</a:t>
            </a:fld>
            <a:endParaRPr lang="en-US" dirty="0">
              <a:latin typeface="Calibri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Business entity not classified as a corporation—an Eligible Entity (</a:t>
            </a:r>
            <a:r>
              <a:rPr lang="ja-JP" altLang="en-US" sz="2400" dirty="0"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EE</a:t>
            </a:r>
            <a:r>
              <a:rPr lang="ja-JP" altLang="en-US" sz="2400" dirty="0"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)—can choose its tax status  √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EE with two or more members is either an  association or PSH</a:t>
            </a:r>
          </a:p>
          <a:p>
            <a:pPr lvl="1"/>
            <a:r>
              <a:rPr lang="en-US" sz="2000" dirty="0">
                <a:ea typeface="ＭＳ Ｐゴシック" charset="0"/>
              </a:rPr>
              <a:t>EE with one member (</a:t>
            </a:r>
            <a:r>
              <a:rPr lang="ja-JP" altLang="en-US" sz="2000" dirty="0">
                <a:ea typeface="ＭＳ Ｐゴシック" charset="0"/>
              </a:rPr>
              <a:t>“</a:t>
            </a:r>
            <a:r>
              <a:rPr lang="en-US" altLang="ja-JP" sz="2000" dirty="0">
                <a:ea typeface="ＭＳ Ｐゴシック" charset="0"/>
              </a:rPr>
              <a:t>SME</a:t>
            </a:r>
            <a:r>
              <a:rPr lang="ja-JP" altLang="en-US" sz="2000" dirty="0">
                <a:ea typeface="ＭＳ Ｐゴシック" charset="0"/>
              </a:rPr>
              <a:t>”</a:t>
            </a:r>
            <a:r>
              <a:rPr lang="en-US" altLang="ja-JP" sz="2000" dirty="0">
                <a:ea typeface="ＭＳ Ｐゴシック" charset="0"/>
              </a:rPr>
              <a:t>) is either association or disregarded entity (sole proprietorship, branch, division) (</a:t>
            </a:r>
            <a:r>
              <a:rPr lang="en-US" sz="2000" dirty="0"/>
              <a:t>§</a:t>
            </a:r>
            <a:r>
              <a:rPr lang="en-US" sz="2000" dirty="0">
                <a:ea typeface="ＭＳ Ｐゴシック" charset="0"/>
              </a:rPr>
              <a:t>301.7701</a:t>
            </a:r>
            <a:r>
              <a:rPr lang="en-US" altLang="ja-JP" sz="2000" dirty="0">
                <a:ea typeface="ＭＳ Ｐゴシック" charset="0"/>
              </a:rPr>
              <a:t>-2(a))</a:t>
            </a:r>
          </a:p>
          <a:p>
            <a:pPr eaLnBrk="1" hangingPunct="1"/>
            <a:r>
              <a:rPr lang="en-US" sz="2400" dirty="0">
                <a:solidFill>
                  <a:srgbClr val="E9171F"/>
                </a:solidFill>
                <a:ea typeface="ＭＳ Ｐゴシック" charset="0"/>
                <a:cs typeface="ＭＳ Ｐゴシック" charset="0"/>
              </a:rPr>
              <a:t>Default</a:t>
            </a:r>
            <a:r>
              <a:rPr lang="en-US" sz="2400" dirty="0">
                <a:solidFill>
                  <a:srgbClr val="FF1029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classification for </a:t>
            </a:r>
            <a:r>
              <a:rPr lang="en-US" sz="2400" u="sng" dirty="0">
                <a:ea typeface="ＭＳ Ｐゴシック" charset="0"/>
                <a:cs typeface="ＭＳ Ｐゴシック" charset="0"/>
              </a:rPr>
              <a:t>domestic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EE:</a:t>
            </a:r>
          </a:p>
          <a:p>
            <a:pPr lvl="1" eaLnBrk="1" hangingPunct="1"/>
            <a:r>
              <a:rPr lang="en-US" sz="2000">
                <a:ea typeface="ＭＳ Ｐゴシック" charset="0"/>
              </a:rPr>
              <a:t>PSH </a:t>
            </a:r>
            <a:r>
              <a:rPr lang="en-US" sz="2000" dirty="0">
                <a:ea typeface="ＭＳ Ｐゴシック" charset="0"/>
              </a:rPr>
              <a:t>if 2 or more members</a:t>
            </a:r>
          </a:p>
          <a:p>
            <a:pPr lvl="1"/>
            <a:r>
              <a:rPr lang="en-US" sz="2000" dirty="0">
                <a:ea typeface="ＭＳ Ｐゴシック" charset="0"/>
              </a:rPr>
              <a:t>Disregarded entity if single owner (</a:t>
            </a:r>
            <a:r>
              <a:rPr lang="en-US" sz="2000" dirty="0"/>
              <a:t>§</a:t>
            </a:r>
            <a:r>
              <a:rPr lang="en-US" sz="2000" dirty="0">
                <a:ea typeface="ＭＳ Ｐゴシック" charset="0"/>
              </a:rPr>
              <a:t>301.7701-3(b))</a:t>
            </a: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CTB:  Eligible Entity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16</a:t>
            </a:fld>
            <a:endParaRPr lang="en-US" dirty="0">
              <a:latin typeface="Calibri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Choice of Entity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724400" y="9144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dirty="0"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tabLst>
                <a:tab pos="914400" algn="l"/>
              </a:tabLst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457200" indent="-457200" eaLnBrk="1" hangingPunct="1">
              <a:tabLst>
                <a:tab pos="914400" algn="l"/>
              </a:tabLst>
            </a:pPr>
            <a:r>
              <a:rPr lang="en-US" sz="2800" dirty="0">
                <a:ea typeface="ＭＳ Ｐゴシック" charset="0"/>
                <a:cs typeface="ＭＳ Ｐゴシック" charset="0"/>
              </a:rPr>
              <a:t>EE can </a:t>
            </a:r>
            <a:r>
              <a:rPr lang="en-US" sz="2800" dirty="0">
                <a:solidFill>
                  <a:srgbClr val="FF1029"/>
                </a:solidFill>
                <a:ea typeface="ＭＳ Ｐゴシック" charset="0"/>
                <a:cs typeface="ＭＳ Ｐゴシック" charset="0"/>
              </a:rPr>
              <a:t>elect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(</a:t>
            </a:r>
            <a:r>
              <a:rPr lang="en-US" altLang="ja-JP" sz="2800" dirty="0">
                <a:ea typeface="ＭＳ Ｐゴシック" charset="0"/>
                <a:cs typeface="ＭＳ Ｐゴシック" charset="0"/>
              </a:rPr>
              <a:t>√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) alternate tax status: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</a:rPr>
              <a:t>EE with 2 or more members can elect to be taxed as an association (corporation)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</a:rPr>
              <a:t>SME can elect to be taxed as association</a:t>
            </a:r>
          </a:p>
          <a:p>
            <a:pPr marL="965200" lvl="1" indent="-279400">
              <a:tabLst>
                <a:tab pos="914400" algn="l"/>
              </a:tabLst>
            </a:pPr>
            <a:r>
              <a:rPr lang="en-US" sz="2400" dirty="0">
                <a:ea typeface="ＭＳ Ｐゴシック" charset="0"/>
              </a:rPr>
              <a:t>Form 8832 (</a:t>
            </a:r>
            <a:r>
              <a:rPr lang="en-US" sz="2400" dirty="0"/>
              <a:t>§</a:t>
            </a:r>
            <a:r>
              <a:rPr lang="en-US" sz="2400" dirty="0">
                <a:ea typeface="ＭＳ Ｐゴシック" charset="0"/>
              </a:rPr>
              <a:t>301.7701-3(c))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endParaRPr lang="en-US" sz="2800" dirty="0">
              <a:ea typeface="ＭＳ Ｐゴシック" charset="0"/>
            </a:endParaRPr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CTB:  Elections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17</a:t>
            </a:fld>
            <a:endParaRPr lang="en-US" dirty="0">
              <a:latin typeface="Calibri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Choice of Entity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67000" y="990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dirty="0"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/>
      <p:bldP spid="65538" grpId="0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algn="ctr" eaLnBrk="1" hangingPunct="1">
              <a:buFontTx/>
              <a:buNone/>
              <a:tabLst>
                <a:tab pos="914400" algn="l"/>
              </a:tabLst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Default Classifications</a:t>
            </a:r>
          </a:p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PSH if two or more members </a:t>
            </a:r>
            <a:r>
              <a:rPr lang="en-US" sz="2400" u="sng" dirty="0">
                <a:ea typeface="ＭＳ Ｐゴシック" charset="0"/>
                <a:cs typeface="ＭＳ Ｐゴシック" charset="0"/>
              </a:rPr>
              <a:t>and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at least one member </a:t>
            </a:r>
            <a:r>
              <a:rPr lang="en-US" sz="2400" u="sng" dirty="0">
                <a:ea typeface="ＭＳ Ｐゴシック" charset="0"/>
                <a:cs typeface="ＭＳ Ｐゴシック" charset="0"/>
              </a:rPr>
              <a:t>doesn’</a:t>
            </a:r>
            <a:r>
              <a:rPr lang="en-US" altLang="ja-JP" sz="2400" u="sng" dirty="0">
                <a:ea typeface="ＭＳ Ｐゴシック" charset="0"/>
                <a:cs typeface="ＭＳ Ｐゴシック" charset="0"/>
              </a:rPr>
              <a:t>t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 have limited liability</a:t>
            </a:r>
          </a:p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Association if </a:t>
            </a:r>
            <a:r>
              <a:rPr lang="en-US" sz="2400" u="sng" dirty="0">
                <a:ea typeface="ＭＳ Ｐゴシック" charset="0"/>
                <a:cs typeface="ＭＳ Ｐゴシック" charset="0"/>
              </a:rPr>
              <a:t>all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members have limited liability</a:t>
            </a:r>
          </a:p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DRE if single owner who does not have limited liability</a:t>
            </a:r>
          </a:p>
          <a:p>
            <a:pPr marL="457200" indent="-457200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Liability determined under foreign law or organizational documents (</a:t>
            </a:r>
            <a:r>
              <a:rPr lang="en-US" sz="2400" dirty="0"/>
              <a:t>§</a:t>
            </a:r>
            <a:r>
              <a:rPr lang="en-US" sz="2400" dirty="0">
                <a:ea typeface="ＭＳ Ｐゴシック" charset="0"/>
              </a:rPr>
              <a:t>301.7701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-3(b)(2))</a:t>
            </a:r>
          </a:p>
          <a:p>
            <a:pPr marL="965200" lvl="1" indent="-279400" eaLnBrk="1" hangingPunct="1">
              <a:buFont typeface="Wingdings" charset="0"/>
              <a:buNone/>
              <a:tabLst>
                <a:tab pos="914400" algn="l"/>
              </a:tabLst>
            </a:pPr>
            <a:endParaRPr lang="en-US" sz="3600" dirty="0">
              <a:ea typeface="ＭＳ Ｐゴシック" charset="0"/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CTB:  </a:t>
            </a:r>
            <a:r>
              <a:rPr lang="en-US" sz="2000" b="1" i="1" dirty="0">
                <a:ea typeface="ＭＳ Ｐゴシック" charset="0"/>
                <a:cs typeface="ＭＳ Ｐゴシック" charset="0"/>
              </a:rPr>
              <a:t>Foreign</a:t>
            </a:r>
            <a:r>
              <a:rPr lang="en-US" sz="2000" b="1" dirty="0">
                <a:ea typeface="ＭＳ Ｐゴシック" charset="0"/>
                <a:cs typeface="ＭＳ Ｐゴシック" charset="0"/>
              </a:rPr>
              <a:t> Eligible Entities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18</a:t>
            </a:fld>
            <a:endParaRPr lang="en-US" dirty="0">
              <a:latin typeface="Calibri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23838" indent="-223838" eaLnBrk="1" hangingPunct="1">
              <a:lnSpc>
                <a:spcPct val="90000"/>
              </a:lnSpc>
              <a:tabLst>
                <a:tab pos="914400" algn="l"/>
              </a:tabLst>
            </a:pPr>
            <a:r>
              <a:rPr lang="en-US" sz="2400" u="sng" dirty="0">
                <a:ea typeface="ＭＳ Ｐゴシック" charset="0"/>
                <a:cs typeface="ＭＳ Ｐゴシック" charset="0"/>
              </a:rPr>
              <a:t>Effective date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 dated listed on Form 8832 or filing date, but</a:t>
            </a:r>
          </a:p>
          <a:p>
            <a:pPr marL="627063" lvl="1" indent="-223838" eaLnBrk="1" hangingPunct="1">
              <a:lnSpc>
                <a:spcPct val="90000"/>
              </a:lnSpc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Not more than 75 days prior to filing date, or</a:t>
            </a:r>
          </a:p>
          <a:p>
            <a:pPr marL="627063" lvl="1" indent="-223838">
              <a:lnSpc>
                <a:spcPct val="90000"/>
              </a:lnSpc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Not more than 12 months after filing date. (</a:t>
            </a:r>
            <a:r>
              <a:rPr lang="en-US" sz="2000" dirty="0"/>
              <a:t>§</a:t>
            </a:r>
            <a:r>
              <a:rPr lang="en-US" sz="2000" dirty="0">
                <a:ea typeface="ＭＳ Ｐゴシック" charset="0"/>
              </a:rPr>
              <a:t>301.7701-3(c)(1)(iii))</a:t>
            </a:r>
          </a:p>
          <a:p>
            <a:pPr marL="223838" indent="-223838" eaLnBrk="1" hangingPunct="1">
              <a:lnSpc>
                <a:spcPct val="90000"/>
              </a:lnSpc>
              <a:tabLst>
                <a:tab pos="914400" algn="l"/>
              </a:tabLst>
            </a:pPr>
            <a:endParaRPr lang="en-US" sz="2400" u="sng" dirty="0">
              <a:ea typeface="ＭＳ Ｐゴシック" charset="0"/>
              <a:cs typeface="ＭＳ Ｐゴシック" charset="0"/>
            </a:endParaRPr>
          </a:p>
          <a:p>
            <a:pPr marL="223838" indent="-223838" eaLnBrk="1" hangingPunct="1">
              <a:lnSpc>
                <a:spcPct val="90000"/>
              </a:lnSpc>
              <a:tabLst>
                <a:tab pos="914400" algn="l"/>
              </a:tabLst>
            </a:pPr>
            <a:r>
              <a:rPr lang="en-US" sz="2400" u="sng" dirty="0">
                <a:ea typeface="ＭＳ Ｐゴシック" charset="0"/>
                <a:cs typeface="ＭＳ Ｐゴシック" charset="0"/>
              </a:rPr>
              <a:t>Relief for Late Filing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 Rev. Proc. 2002-59</a:t>
            </a:r>
          </a:p>
          <a:p>
            <a:pPr marL="627063" lvl="1" indent="-223838" eaLnBrk="1" hangingPunct="1">
              <a:lnSpc>
                <a:spcPct val="90000"/>
              </a:lnSpc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New entity can request relief for late filing if election filed by return due date</a:t>
            </a:r>
          </a:p>
          <a:p>
            <a:pPr marL="223838" indent="-223838" eaLnBrk="1" hangingPunct="1">
              <a:lnSpc>
                <a:spcPct val="90000"/>
              </a:lnSpc>
              <a:tabLst>
                <a:tab pos="914400" algn="l"/>
              </a:tabLst>
            </a:pPr>
            <a:endParaRPr lang="en-US" sz="2400" dirty="0">
              <a:ea typeface="ＭＳ Ｐゴシック" charset="0"/>
              <a:cs typeface="ＭＳ Ｐゴシック" charset="0"/>
            </a:endParaRPr>
          </a:p>
          <a:p>
            <a:pPr marL="223838" indent="-223838" eaLnBrk="1" hangingPunct="1">
              <a:lnSpc>
                <a:spcPct val="90000"/>
              </a:lnSpc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An EE that </a:t>
            </a:r>
            <a:r>
              <a:rPr lang="en-US" sz="2400" u="sng" dirty="0">
                <a:ea typeface="ＭＳ Ｐゴシック" charset="0"/>
                <a:cs typeface="ＭＳ Ｐゴシック" charset="0"/>
              </a:rPr>
              <a:t>changes its classification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cannot change its classification again during the next 60 months, except if there is a &gt;50% change in ownership and CIR consents.</a:t>
            </a:r>
          </a:p>
          <a:p>
            <a:pPr marL="627063" lvl="1" indent="-223838">
              <a:lnSpc>
                <a:spcPct val="90000"/>
              </a:lnSpc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An initial election is not considered a change. (</a:t>
            </a:r>
            <a:r>
              <a:rPr lang="en-US" sz="2000" dirty="0"/>
              <a:t>§</a:t>
            </a:r>
            <a:r>
              <a:rPr lang="en-US" sz="2000" dirty="0">
                <a:ea typeface="ＭＳ Ｐゴシック" charset="0"/>
              </a:rPr>
              <a:t>301.7701-3(c)(1)(iv))</a:t>
            </a:r>
            <a:endParaRPr lang="en-US" sz="1400" dirty="0">
              <a:ea typeface="ＭＳ Ｐゴシック" charset="0"/>
            </a:endParaRP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CTB Election</a:t>
            </a:r>
            <a:endParaRPr lang="en-US" sz="20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47CA8-1D40-3C49-82CF-CF2201A41E4F}" type="slidenum">
              <a:rPr lang="en-US" smtClean="0">
                <a:latin typeface="Calibri"/>
              </a:rPr>
              <a:pPr/>
              <a:t>19</a:t>
            </a:fld>
            <a:endParaRPr lang="en-US" dirty="0">
              <a:latin typeface="Calibri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Sole Proprietorship/Branch/Division</a:t>
            </a:r>
          </a:p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Partnership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GP, LP, LLP, and LLLP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LLC</a:t>
            </a:r>
          </a:p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Corporation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Association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Business Trust</a:t>
            </a:r>
          </a:p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Analysis: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Is there a separate entity for </a:t>
            </a:r>
            <a:r>
              <a:rPr lang="en-US" sz="2000" b="1" i="1" dirty="0">
                <a:ea typeface="ＭＳ Ｐゴシック" charset="0"/>
              </a:rPr>
              <a:t>federal </a:t>
            </a:r>
            <a:r>
              <a:rPr lang="en-US" sz="2000" dirty="0">
                <a:ea typeface="ＭＳ Ｐゴシック" charset="0"/>
              </a:rPr>
              <a:t>tax purposes?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Is the entity a SP/B/D, PSH, or Corp?</a:t>
            </a: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Choice of Business Entity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152400" y="914400"/>
            <a:ext cx="3733800" cy="121920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/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PHS-&gt;Assoc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.:  PSH contributes A&amp;L to Assoc. in exchange for stock and the PSH liquidate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Assoc.-&gt;PSH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 Assoc. distributes assets to SHs, and SHs contribute A&amp;L to new PSH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Assoc.-&gt;DRE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 Assoc. liquidates and distributes A&amp;L to single owner</a:t>
            </a:r>
          </a:p>
          <a:p>
            <a:pPr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DRE-&gt;Assoc.: 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Owner of DRE contributes all A&amp;L to the Assoc. in exchange for stock (</a:t>
            </a:r>
            <a:r>
              <a:rPr lang="en-US" sz="2400" dirty="0"/>
              <a:t>§</a:t>
            </a:r>
            <a:r>
              <a:rPr lang="en-US" sz="2400" dirty="0">
                <a:ea typeface="ＭＳ Ｐゴシック" charset="0"/>
              </a:rPr>
              <a:t>301.7701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-3(g)) 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Rev. Rul. 2004-59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 Conversion of PSH into Corp pursuant to state law not requiring transfer of A&amp;L—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formless conversion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—treated as contribution of assets to new Corp, liquidation of PSH, and distribution of stock to Ps.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Change in Number of Members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(</a:t>
            </a:r>
            <a:r>
              <a:rPr lang="en-US" sz="2400" dirty="0"/>
              <a:t>§</a:t>
            </a:r>
            <a:r>
              <a:rPr lang="en-US" sz="2400" dirty="0">
                <a:ea typeface="ＭＳ Ｐゴシック" charset="0"/>
              </a:rPr>
              <a:t>301.7701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-3(f))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PSH-&gt;DRE:  Rev. Rul. 99-6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DRE-&gt;PSH:  Rev. Rul. 99-5</a:t>
            </a:r>
            <a:endParaRPr lang="en-US" sz="3200" dirty="0">
              <a:ea typeface="ＭＳ Ｐゴシック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CTB:  Classification Changes</a:t>
            </a:r>
            <a:endParaRPr lang="en-US" sz="48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20</a:t>
            </a:fld>
            <a:endParaRPr lang="en-US" dirty="0">
              <a:latin typeface="Calibri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 autoUpdateAnimBg="0"/>
      <p:bldP spid="69634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CTB:  Rev. Rul. 99-6 (Sit 1)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21</a:t>
            </a:fld>
            <a:endParaRPr lang="en-US" dirty="0">
              <a:latin typeface="Calibri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Choice of Entity</a:t>
            </a:r>
            <a:endParaRPr lang="en-US" dirty="0"/>
          </a:p>
        </p:txBody>
      </p:sp>
      <p:sp>
        <p:nvSpPr>
          <p:cNvPr id="104451" name="Oval 3"/>
          <p:cNvSpPr>
            <a:spLocks noChangeArrowheads="1"/>
          </p:cNvSpPr>
          <p:nvPr/>
        </p:nvSpPr>
        <p:spPr bwMode="auto">
          <a:xfrm>
            <a:off x="6248400" y="2133600"/>
            <a:ext cx="1600200" cy="838200"/>
          </a:xfrm>
          <a:prstGeom prst="ellipse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B</a:t>
            </a:r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6248400" y="3505200"/>
            <a:ext cx="1676400" cy="9144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LLC</a:t>
            </a:r>
          </a:p>
        </p:txBody>
      </p:sp>
      <p:sp>
        <p:nvSpPr>
          <p:cNvPr id="104453" name="Oval 5"/>
          <p:cNvSpPr>
            <a:spLocks noChangeArrowheads="1"/>
          </p:cNvSpPr>
          <p:nvPr/>
        </p:nvSpPr>
        <p:spPr bwMode="auto">
          <a:xfrm>
            <a:off x="6248400" y="3505200"/>
            <a:ext cx="1676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cxnSp>
        <p:nvCxnSpPr>
          <p:cNvPr id="104454" name="AutoShape 6"/>
          <p:cNvCxnSpPr>
            <a:cxnSpLocks noChangeShapeType="1"/>
          </p:cNvCxnSpPr>
          <p:nvPr/>
        </p:nvCxnSpPr>
        <p:spPr bwMode="auto">
          <a:xfrm>
            <a:off x="7086600" y="29718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4457" name="Line 9"/>
          <p:cNvSpPr>
            <a:spLocks noChangeShapeType="1"/>
          </p:cNvSpPr>
          <p:nvPr/>
        </p:nvSpPr>
        <p:spPr bwMode="auto">
          <a:xfrm flipH="1">
            <a:off x="1676400" y="2286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4458" name="Line 10"/>
          <p:cNvSpPr>
            <a:spLocks noChangeShapeType="1"/>
          </p:cNvSpPr>
          <p:nvPr/>
        </p:nvSpPr>
        <p:spPr bwMode="auto">
          <a:xfrm>
            <a:off x="1752600" y="2514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4459" name="Text Box 11"/>
          <p:cNvSpPr txBox="1">
            <a:spLocks noChangeArrowheads="1"/>
          </p:cNvSpPr>
          <p:nvPr/>
        </p:nvSpPr>
        <p:spPr bwMode="auto">
          <a:xfrm>
            <a:off x="2151408" y="1912526"/>
            <a:ext cx="601447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1800" b="1" dirty="0">
                <a:latin typeface="Calibri"/>
              </a:rPr>
              <a:t>10k</a:t>
            </a:r>
            <a:r>
              <a:rPr lang="en-US" sz="2500" dirty="0">
                <a:latin typeface="Calibri"/>
              </a:rPr>
              <a:t> </a:t>
            </a:r>
          </a:p>
        </p:txBody>
      </p:sp>
      <p:sp>
        <p:nvSpPr>
          <p:cNvPr id="104460" name="Text Box 12"/>
          <p:cNvSpPr txBox="1">
            <a:spLocks noChangeArrowheads="1"/>
          </p:cNvSpPr>
          <p:nvPr/>
        </p:nvSpPr>
        <p:spPr bwMode="auto">
          <a:xfrm>
            <a:off x="1625208" y="2437155"/>
            <a:ext cx="6896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2000" b="1" dirty="0">
                <a:latin typeface="Calibri"/>
              </a:rPr>
              <a:t>50%</a:t>
            </a:r>
            <a:r>
              <a:rPr lang="en-US" sz="2000" dirty="0">
                <a:latin typeface="Calibri"/>
              </a:rPr>
              <a:t> </a:t>
            </a:r>
          </a:p>
        </p:txBody>
      </p:sp>
      <p:sp>
        <p:nvSpPr>
          <p:cNvPr id="104461" name="Text Box 13"/>
          <p:cNvSpPr txBox="1">
            <a:spLocks noChangeArrowheads="1"/>
          </p:cNvSpPr>
          <p:nvPr/>
        </p:nvSpPr>
        <p:spPr bwMode="auto">
          <a:xfrm>
            <a:off x="6605452" y="1343414"/>
            <a:ext cx="864339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2500" b="1" u="sng" dirty="0">
                <a:latin typeface="Calibri"/>
              </a:rPr>
              <a:t>After</a:t>
            </a:r>
            <a:endParaRPr lang="en-US" sz="2500" dirty="0">
              <a:latin typeface="Calibri"/>
            </a:endParaRPr>
          </a:p>
        </p:txBody>
      </p:sp>
      <p:sp>
        <p:nvSpPr>
          <p:cNvPr id="104462" name="Oval 14"/>
          <p:cNvSpPr>
            <a:spLocks noChangeArrowheads="1"/>
          </p:cNvSpPr>
          <p:nvPr/>
        </p:nvSpPr>
        <p:spPr bwMode="auto">
          <a:xfrm>
            <a:off x="373223" y="2099077"/>
            <a:ext cx="1316461" cy="685800"/>
          </a:xfrm>
          <a:prstGeom prst="ellipse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A</a:t>
            </a:r>
          </a:p>
        </p:txBody>
      </p:sp>
      <p:sp>
        <p:nvSpPr>
          <p:cNvPr id="104463" name="Rectangle 15"/>
          <p:cNvSpPr>
            <a:spLocks noChangeArrowheads="1"/>
          </p:cNvSpPr>
          <p:nvPr/>
        </p:nvSpPr>
        <p:spPr bwMode="auto">
          <a:xfrm>
            <a:off x="1219200" y="3427413"/>
            <a:ext cx="1676400" cy="914400"/>
          </a:xfrm>
          <a:prstGeom prst="rect">
            <a:avLst/>
          </a:prstGeom>
          <a:solidFill>
            <a:srgbClr val="E3B27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LLC</a:t>
            </a:r>
          </a:p>
        </p:txBody>
      </p:sp>
      <p:cxnSp>
        <p:nvCxnSpPr>
          <p:cNvPr id="104464" name="AutoShape 16"/>
          <p:cNvCxnSpPr>
            <a:cxnSpLocks noChangeShapeType="1"/>
            <a:stCxn id="104462" idx="4"/>
            <a:endCxn id="104463" idx="0"/>
          </p:cNvCxnSpPr>
          <p:nvPr/>
        </p:nvCxnSpPr>
        <p:spPr bwMode="auto">
          <a:xfrm>
            <a:off x="1031454" y="2784877"/>
            <a:ext cx="1025946" cy="64253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4465" name="Oval 17"/>
          <p:cNvSpPr>
            <a:spLocks noChangeArrowheads="1"/>
          </p:cNvSpPr>
          <p:nvPr/>
        </p:nvSpPr>
        <p:spPr bwMode="auto">
          <a:xfrm>
            <a:off x="2590800" y="2055813"/>
            <a:ext cx="1676400" cy="685800"/>
          </a:xfrm>
          <a:prstGeom prst="ellipse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B</a:t>
            </a:r>
            <a:endParaRPr lang="en-US" sz="2500" dirty="0">
              <a:latin typeface="Calibri"/>
            </a:endParaRPr>
          </a:p>
        </p:txBody>
      </p:sp>
      <p:sp>
        <p:nvSpPr>
          <p:cNvPr id="104466" name="Line 18"/>
          <p:cNvSpPr>
            <a:spLocks noChangeShapeType="1"/>
          </p:cNvSpPr>
          <p:nvPr/>
        </p:nvSpPr>
        <p:spPr bwMode="auto">
          <a:xfrm flipH="1">
            <a:off x="2057400" y="2741613"/>
            <a:ext cx="1371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4467" name="Text Box 19"/>
          <p:cNvSpPr txBox="1">
            <a:spLocks noChangeArrowheads="1"/>
          </p:cNvSpPr>
          <p:nvPr/>
        </p:nvSpPr>
        <p:spPr bwMode="auto">
          <a:xfrm>
            <a:off x="1533430" y="1369611"/>
            <a:ext cx="1074927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2500" b="1" u="sng" dirty="0">
                <a:latin typeface="Calibri"/>
              </a:rPr>
              <a:t>Before</a:t>
            </a:r>
            <a:endParaRPr lang="en-US" sz="2500" dirty="0">
              <a:latin typeface="Calibri"/>
            </a:endParaRPr>
          </a:p>
        </p:txBody>
      </p:sp>
      <p:sp>
        <p:nvSpPr>
          <p:cNvPr id="104468" name="AutoShape 20"/>
          <p:cNvSpPr>
            <a:spLocks noChangeArrowheads="1"/>
          </p:cNvSpPr>
          <p:nvPr/>
        </p:nvSpPr>
        <p:spPr bwMode="auto">
          <a:xfrm>
            <a:off x="1219200" y="3427413"/>
            <a:ext cx="1676400" cy="9144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4469" name="Line 21"/>
          <p:cNvSpPr>
            <a:spLocks noChangeShapeType="1"/>
          </p:cNvSpPr>
          <p:nvPr/>
        </p:nvSpPr>
        <p:spPr bwMode="auto">
          <a:xfrm>
            <a:off x="4648200" y="1485900"/>
            <a:ext cx="0" cy="38481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 dirty="0">
              <a:latin typeface="Calibri"/>
            </a:endParaRPr>
          </a:p>
        </p:txBody>
      </p:sp>
      <p:cxnSp>
        <p:nvCxnSpPr>
          <p:cNvPr id="104470" name="AutoShape 22"/>
          <p:cNvCxnSpPr>
            <a:cxnSpLocks noChangeShapeType="1"/>
          </p:cNvCxnSpPr>
          <p:nvPr/>
        </p:nvCxnSpPr>
        <p:spPr bwMode="auto">
          <a:xfrm>
            <a:off x="7086600" y="44196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4471" name="Oval 23"/>
          <p:cNvSpPr>
            <a:spLocks noChangeArrowheads="1"/>
          </p:cNvSpPr>
          <p:nvPr/>
        </p:nvSpPr>
        <p:spPr bwMode="auto">
          <a:xfrm>
            <a:off x="6477000" y="4953000"/>
            <a:ext cx="1143000" cy="457200"/>
          </a:xfrm>
          <a:prstGeom prst="ellipse">
            <a:avLst/>
          </a:prstGeom>
          <a:solidFill>
            <a:srgbClr val="F3ABD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900" b="1" dirty="0">
                <a:latin typeface="Calibri"/>
              </a:rPr>
              <a:t>Assets</a:t>
            </a:r>
          </a:p>
        </p:txBody>
      </p:sp>
      <p:cxnSp>
        <p:nvCxnSpPr>
          <p:cNvPr id="104472" name="AutoShape 24"/>
          <p:cNvCxnSpPr>
            <a:cxnSpLocks noChangeShapeType="1"/>
          </p:cNvCxnSpPr>
          <p:nvPr/>
        </p:nvCxnSpPr>
        <p:spPr bwMode="auto">
          <a:xfrm>
            <a:off x="2133600" y="4341813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4473" name="Oval 25"/>
          <p:cNvSpPr>
            <a:spLocks noChangeArrowheads="1"/>
          </p:cNvSpPr>
          <p:nvPr/>
        </p:nvSpPr>
        <p:spPr bwMode="auto">
          <a:xfrm>
            <a:off x="1524000" y="4875213"/>
            <a:ext cx="1143000" cy="457200"/>
          </a:xfrm>
          <a:prstGeom prst="ellipse">
            <a:avLst/>
          </a:prstGeom>
          <a:solidFill>
            <a:srgbClr val="F3ABD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900" b="1" dirty="0">
                <a:latin typeface="Calibri"/>
              </a:rPr>
              <a:t>Assets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0" grpId="0"/>
      <p:bldP spid="104451" grpId="0" animBg="1"/>
      <p:bldP spid="104452" grpId="0" animBg="1"/>
      <p:bldP spid="104453" grpId="0" animBg="1"/>
      <p:bldP spid="104457" grpId="0" animBg="1"/>
      <p:bldP spid="104458" grpId="0" animBg="1"/>
      <p:bldP spid="104459" grpId="0"/>
      <p:bldP spid="104460" grpId="0"/>
      <p:bldP spid="104461" grpId="0"/>
      <p:bldP spid="104462" grpId="0" animBg="1"/>
      <p:bldP spid="104463" grpId="0" animBg="1"/>
      <p:bldP spid="104465" grpId="0" animBg="1"/>
      <p:bldP spid="104466" grpId="0" animBg="1"/>
      <p:bldP spid="104467" grpId="0"/>
      <p:bldP spid="104468" grpId="0" animBg="1"/>
      <p:bldP spid="104469" grpId="0" animBg="1"/>
      <p:bldP spid="104471" grpId="0" animBg="1"/>
      <p:bldP spid="10447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</a:t>
            </a:r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CTB:  Rev. Rul. 99-6 (Sit 2)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22</a:t>
            </a:fld>
            <a:endParaRPr lang="en-US" dirty="0">
              <a:latin typeface="Calibri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Choice of Entity</a:t>
            </a:r>
            <a:endParaRPr lang="en-US" dirty="0"/>
          </a:p>
        </p:txBody>
      </p:sp>
      <p:sp>
        <p:nvSpPr>
          <p:cNvPr id="108547" name="Oval 3"/>
          <p:cNvSpPr>
            <a:spLocks noChangeArrowheads="1"/>
          </p:cNvSpPr>
          <p:nvPr/>
        </p:nvSpPr>
        <p:spPr bwMode="auto">
          <a:xfrm>
            <a:off x="6550151" y="1371600"/>
            <a:ext cx="1222249" cy="689376"/>
          </a:xfrm>
          <a:prstGeom prst="ellipse">
            <a:avLst/>
          </a:prstGeom>
          <a:solidFill>
            <a:schemeClr val="accent3">
              <a:lumMod val="25000"/>
              <a:lumOff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E</a:t>
            </a:r>
          </a:p>
        </p:txBody>
      </p:sp>
      <p:sp>
        <p:nvSpPr>
          <p:cNvPr id="108548" name="Rectangle 4"/>
          <p:cNvSpPr>
            <a:spLocks noChangeArrowheads="1"/>
          </p:cNvSpPr>
          <p:nvPr/>
        </p:nvSpPr>
        <p:spPr bwMode="auto">
          <a:xfrm>
            <a:off x="6380900" y="2742119"/>
            <a:ext cx="1543900" cy="752047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LLC</a:t>
            </a:r>
          </a:p>
        </p:txBody>
      </p:sp>
      <p:sp>
        <p:nvSpPr>
          <p:cNvPr id="108549" name="Oval 5"/>
          <p:cNvSpPr>
            <a:spLocks noChangeArrowheads="1"/>
          </p:cNvSpPr>
          <p:nvPr/>
        </p:nvSpPr>
        <p:spPr bwMode="auto">
          <a:xfrm>
            <a:off x="6400800" y="2742119"/>
            <a:ext cx="1523999" cy="74807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cxnSp>
        <p:nvCxnSpPr>
          <p:cNvPr id="108550" name="AutoShape 6"/>
          <p:cNvCxnSpPr>
            <a:cxnSpLocks noChangeShapeType="1"/>
            <a:stCxn id="108547" idx="4"/>
            <a:endCxn id="108548" idx="0"/>
          </p:cNvCxnSpPr>
          <p:nvPr/>
        </p:nvCxnSpPr>
        <p:spPr bwMode="auto">
          <a:xfrm flipH="1">
            <a:off x="7152850" y="2060976"/>
            <a:ext cx="8426" cy="68114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8552" name="Line 8"/>
          <p:cNvSpPr>
            <a:spLocks noChangeShapeType="1"/>
          </p:cNvSpPr>
          <p:nvPr/>
        </p:nvSpPr>
        <p:spPr bwMode="auto">
          <a:xfrm flipH="1" flipV="1">
            <a:off x="2590800" y="1676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8553" name="Line 9"/>
          <p:cNvSpPr>
            <a:spLocks noChangeShapeType="1"/>
          </p:cNvSpPr>
          <p:nvPr/>
        </p:nvSpPr>
        <p:spPr bwMode="auto">
          <a:xfrm>
            <a:off x="2438400" y="1828799"/>
            <a:ext cx="521456" cy="3676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8554" name="Text Box 10"/>
          <p:cNvSpPr txBox="1">
            <a:spLocks noChangeArrowheads="1"/>
          </p:cNvSpPr>
          <p:nvPr/>
        </p:nvSpPr>
        <p:spPr bwMode="auto">
          <a:xfrm>
            <a:off x="2211611" y="1845069"/>
            <a:ext cx="433676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1300" b="1" dirty="0">
                <a:latin typeface="Calibri"/>
              </a:rPr>
              <a:t>10k</a:t>
            </a:r>
            <a:r>
              <a:rPr lang="en-US" sz="1300" dirty="0">
                <a:latin typeface="Calibri"/>
              </a:rPr>
              <a:t> </a:t>
            </a:r>
            <a:endParaRPr lang="en-US" sz="2500" dirty="0">
              <a:latin typeface="Calibri"/>
            </a:endParaRPr>
          </a:p>
        </p:txBody>
      </p:sp>
      <p:sp>
        <p:nvSpPr>
          <p:cNvPr id="108555" name="Text Box 11"/>
          <p:cNvSpPr txBox="1">
            <a:spLocks noChangeArrowheads="1"/>
          </p:cNvSpPr>
          <p:nvPr/>
        </p:nvSpPr>
        <p:spPr bwMode="auto">
          <a:xfrm>
            <a:off x="3079059" y="1666052"/>
            <a:ext cx="475191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1300" b="1" dirty="0">
                <a:latin typeface="Calibri"/>
              </a:rPr>
              <a:t>50%</a:t>
            </a:r>
            <a:r>
              <a:rPr lang="en-US" sz="2500" dirty="0">
                <a:latin typeface="Calibri"/>
              </a:rPr>
              <a:t> </a:t>
            </a:r>
          </a:p>
        </p:txBody>
      </p:sp>
      <p:sp>
        <p:nvSpPr>
          <p:cNvPr id="108556" name="Text Box 12"/>
          <p:cNvSpPr txBox="1">
            <a:spLocks noChangeArrowheads="1"/>
          </p:cNvSpPr>
          <p:nvPr/>
        </p:nvSpPr>
        <p:spPr bwMode="auto">
          <a:xfrm>
            <a:off x="6561668" y="776768"/>
            <a:ext cx="956986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2500" b="1" u="sng" dirty="0">
                <a:latin typeface="Calibri"/>
              </a:rPr>
              <a:t>After</a:t>
            </a:r>
            <a:endParaRPr lang="en-US" sz="2500" dirty="0">
              <a:latin typeface="Calibri"/>
            </a:endParaRPr>
          </a:p>
        </p:txBody>
      </p:sp>
      <p:sp>
        <p:nvSpPr>
          <p:cNvPr id="108557" name="Oval 13"/>
          <p:cNvSpPr>
            <a:spLocks noChangeArrowheads="1"/>
          </p:cNvSpPr>
          <p:nvPr/>
        </p:nvSpPr>
        <p:spPr bwMode="auto">
          <a:xfrm>
            <a:off x="390807" y="2087088"/>
            <a:ext cx="1136305" cy="6668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C</a:t>
            </a:r>
          </a:p>
        </p:txBody>
      </p:sp>
      <p:sp>
        <p:nvSpPr>
          <p:cNvPr id="108558" name="Rectangle 14"/>
          <p:cNvSpPr>
            <a:spLocks noChangeArrowheads="1"/>
          </p:cNvSpPr>
          <p:nvPr/>
        </p:nvSpPr>
        <p:spPr bwMode="auto">
          <a:xfrm>
            <a:off x="1219200" y="3427413"/>
            <a:ext cx="1676400" cy="914400"/>
          </a:xfrm>
          <a:prstGeom prst="rect">
            <a:avLst/>
          </a:prstGeom>
          <a:solidFill>
            <a:srgbClr val="E3B27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LLC</a:t>
            </a:r>
          </a:p>
        </p:txBody>
      </p:sp>
      <p:cxnSp>
        <p:nvCxnSpPr>
          <p:cNvPr id="108559" name="AutoShape 15"/>
          <p:cNvCxnSpPr>
            <a:cxnSpLocks noChangeShapeType="1"/>
            <a:stCxn id="108557" idx="4"/>
            <a:endCxn id="108558" idx="0"/>
          </p:cNvCxnSpPr>
          <p:nvPr/>
        </p:nvCxnSpPr>
        <p:spPr bwMode="auto">
          <a:xfrm>
            <a:off x="958960" y="2753982"/>
            <a:ext cx="1098440" cy="67343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8561" name="Line 17"/>
          <p:cNvSpPr>
            <a:spLocks noChangeShapeType="1"/>
          </p:cNvSpPr>
          <p:nvPr/>
        </p:nvSpPr>
        <p:spPr bwMode="auto">
          <a:xfrm flipH="1">
            <a:off x="2077299" y="2677174"/>
            <a:ext cx="1238979" cy="7502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8562" name="Text Box 18"/>
          <p:cNvSpPr txBox="1">
            <a:spLocks noChangeArrowheads="1"/>
          </p:cNvSpPr>
          <p:nvPr/>
        </p:nvSpPr>
        <p:spPr bwMode="auto">
          <a:xfrm>
            <a:off x="1645398" y="776768"/>
            <a:ext cx="1074927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2500" b="1" u="sng" dirty="0">
                <a:latin typeface="Calibri"/>
              </a:rPr>
              <a:t>Before</a:t>
            </a:r>
            <a:endParaRPr lang="en-US" sz="2500" dirty="0">
              <a:latin typeface="Calibri"/>
            </a:endParaRPr>
          </a:p>
        </p:txBody>
      </p:sp>
      <p:sp>
        <p:nvSpPr>
          <p:cNvPr id="108563" name="AutoShape 19"/>
          <p:cNvSpPr>
            <a:spLocks noChangeArrowheads="1"/>
          </p:cNvSpPr>
          <p:nvPr/>
        </p:nvSpPr>
        <p:spPr bwMode="auto">
          <a:xfrm>
            <a:off x="1219200" y="3427413"/>
            <a:ext cx="1676400" cy="9144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8564" name="Line 20"/>
          <p:cNvSpPr>
            <a:spLocks noChangeShapeType="1"/>
          </p:cNvSpPr>
          <p:nvPr/>
        </p:nvSpPr>
        <p:spPr bwMode="auto">
          <a:xfrm>
            <a:off x="5029200" y="990600"/>
            <a:ext cx="0" cy="46482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anchor="ctr"/>
          <a:lstStyle/>
          <a:p>
            <a:endParaRPr lang="en-US" dirty="0">
              <a:latin typeface="Calibri"/>
            </a:endParaRPr>
          </a:p>
        </p:txBody>
      </p:sp>
      <p:cxnSp>
        <p:nvCxnSpPr>
          <p:cNvPr id="108565" name="AutoShape 21"/>
          <p:cNvCxnSpPr>
            <a:cxnSpLocks noChangeShapeType="1"/>
            <a:stCxn id="108549" idx="4"/>
            <a:endCxn id="108566" idx="0"/>
          </p:cNvCxnSpPr>
          <p:nvPr/>
        </p:nvCxnSpPr>
        <p:spPr bwMode="auto">
          <a:xfrm flipH="1">
            <a:off x="7152849" y="3490190"/>
            <a:ext cx="9951" cy="69505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8566" name="Oval 22"/>
          <p:cNvSpPr>
            <a:spLocks noChangeArrowheads="1"/>
          </p:cNvSpPr>
          <p:nvPr/>
        </p:nvSpPr>
        <p:spPr bwMode="auto">
          <a:xfrm>
            <a:off x="6626519" y="4185246"/>
            <a:ext cx="1052659" cy="499457"/>
          </a:xfrm>
          <a:prstGeom prst="ellipse">
            <a:avLst/>
          </a:prstGeom>
          <a:solidFill>
            <a:srgbClr val="F3ABD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900" b="1" dirty="0">
                <a:latin typeface="Calibri"/>
              </a:rPr>
              <a:t>Assets</a:t>
            </a:r>
          </a:p>
        </p:txBody>
      </p:sp>
      <p:cxnSp>
        <p:nvCxnSpPr>
          <p:cNvPr id="108567" name="AutoShape 23"/>
          <p:cNvCxnSpPr>
            <a:cxnSpLocks noChangeShapeType="1"/>
            <a:stCxn id="108558" idx="2"/>
            <a:endCxn id="108568" idx="0"/>
          </p:cNvCxnSpPr>
          <p:nvPr/>
        </p:nvCxnSpPr>
        <p:spPr bwMode="auto">
          <a:xfrm flipH="1">
            <a:off x="2050256" y="4341813"/>
            <a:ext cx="7144" cy="65190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8568" name="Oval 24"/>
          <p:cNvSpPr>
            <a:spLocks noChangeArrowheads="1"/>
          </p:cNvSpPr>
          <p:nvPr/>
        </p:nvSpPr>
        <p:spPr bwMode="auto">
          <a:xfrm>
            <a:off x="1478756" y="4993718"/>
            <a:ext cx="1143000" cy="457200"/>
          </a:xfrm>
          <a:prstGeom prst="ellipse">
            <a:avLst/>
          </a:prstGeom>
          <a:solidFill>
            <a:srgbClr val="F3ABD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900" b="1" dirty="0">
                <a:latin typeface="Calibri"/>
              </a:rPr>
              <a:t>Assets</a:t>
            </a:r>
          </a:p>
        </p:txBody>
      </p:sp>
      <p:sp>
        <p:nvSpPr>
          <p:cNvPr id="108569" name="Oval 25"/>
          <p:cNvSpPr>
            <a:spLocks noChangeArrowheads="1"/>
          </p:cNvSpPr>
          <p:nvPr/>
        </p:nvSpPr>
        <p:spPr bwMode="auto">
          <a:xfrm>
            <a:off x="1752600" y="1283638"/>
            <a:ext cx="838200" cy="621362"/>
          </a:xfrm>
          <a:prstGeom prst="ellipse">
            <a:avLst/>
          </a:prstGeom>
          <a:solidFill>
            <a:schemeClr val="accent3">
              <a:lumMod val="25000"/>
              <a:lumOff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E</a:t>
            </a:r>
          </a:p>
        </p:txBody>
      </p:sp>
      <p:sp>
        <p:nvSpPr>
          <p:cNvPr id="108570" name="Line 26"/>
          <p:cNvSpPr>
            <a:spLocks noChangeShapeType="1"/>
          </p:cNvSpPr>
          <p:nvPr/>
        </p:nvSpPr>
        <p:spPr bwMode="auto">
          <a:xfrm flipH="1">
            <a:off x="1447800" y="1828799"/>
            <a:ext cx="457200" cy="3534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8571" name="Line 27"/>
          <p:cNvSpPr>
            <a:spLocks noChangeShapeType="1"/>
          </p:cNvSpPr>
          <p:nvPr/>
        </p:nvSpPr>
        <p:spPr bwMode="auto">
          <a:xfrm flipV="1">
            <a:off x="1219200" y="16764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8572" name="Text Box 28"/>
          <p:cNvSpPr txBox="1">
            <a:spLocks noChangeArrowheads="1"/>
          </p:cNvSpPr>
          <p:nvPr/>
        </p:nvSpPr>
        <p:spPr bwMode="auto">
          <a:xfrm>
            <a:off x="975945" y="1710266"/>
            <a:ext cx="475191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1300" b="1" dirty="0">
                <a:latin typeface="Calibri"/>
              </a:rPr>
              <a:t>50%</a:t>
            </a:r>
            <a:endParaRPr lang="en-US" sz="2500" dirty="0">
              <a:latin typeface="Calibri"/>
            </a:endParaRPr>
          </a:p>
        </p:txBody>
      </p:sp>
      <p:sp>
        <p:nvSpPr>
          <p:cNvPr id="108573" name="Text Box 29"/>
          <p:cNvSpPr txBox="1">
            <a:spLocks noChangeArrowheads="1"/>
          </p:cNvSpPr>
          <p:nvPr/>
        </p:nvSpPr>
        <p:spPr bwMode="auto">
          <a:xfrm>
            <a:off x="1677049" y="1904063"/>
            <a:ext cx="433676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1300" b="1" dirty="0">
                <a:latin typeface="Calibri"/>
              </a:rPr>
              <a:t>10k</a:t>
            </a:r>
            <a:r>
              <a:rPr lang="en-US" sz="1300" dirty="0">
                <a:latin typeface="Calibri"/>
              </a:rPr>
              <a:t> </a:t>
            </a:r>
            <a:endParaRPr lang="en-US" sz="2500" dirty="0">
              <a:latin typeface="Calibri"/>
            </a:endParaRPr>
          </a:p>
        </p:txBody>
      </p:sp>
      <p:sp>
        <p:nvSpPr>
          <p:cNvPr id="49" name="Oval 13"/>
          <p:cNvSpPr>
            <a:spLocks noChangeArrowheads="1"/>
          </p:cNvSpPr>
          <p:nvPr/>
        </p:nvSpPr>
        <p:spPr bwMode="auto">
          <a:xfrm>
            <a:off x="2710003" y="2143106"/>
            <a:ext cx="1136305" cy="6668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6" grpId="0"/>
      <p:bldP spid="108547" grpId="0" animBg="1"/>
      <p:bldP spid="108548" grpId="0" animBg="1"/>
      <p:bldP spid="108549" grpId="0" animBg="1"/>
      <p:bldP spid="108552" grpId="0" animBg="1"/>
      <p:bldP spid="108553" grpId="0" animBg="1"/>
      <p:bldP spid="108554" grpId="0"/>
      <p:bldP spid="108555" grpId="0"/>
      <p:bldP spid="108556" grpId="0"/>
      <p:bldP spid="108557" grpId="0" animBg="1"/>
      <p:bldP spid="108558" grpId="0" animBg="1"/>
      <p:bldP spid="108561" grpId="0" animBg="1"/>
      <p:bldP spid="108561" grpId="1" animBg="1"/>
      <p:bldP spid="108562" grpId="0"/>
      <p:bldP spid="108563" grpId="0" animBg="1"/>
      <p:bldP spid="108564" grpId="0" animBg="1"/>
      <p:bldP spid="108566" grpId="0" animBg="1"/>
      <p:bldP spid="108568" grpId="0" animBg="1"/>
      <p:bldP spid="108569" grpId="0" animBg="1"/>
      <p:bldP spid="108570" grpId="0" animBg="1"/>
      <p:bldP spid="108571" grpId="0" animBg="1"/>
      <p:bldP spid="108572" grpId="0"/>
      <p:bldP spid="108573" grpId="0"/>
      <p:bldP spid="49" grpId="0" animBg="1"/>
      <p:bldP spid="49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Entities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23</a:t>
            </a:fld>
            <a:endParaRPr lang="en-US" dirty="0">
              <a:latin typeface="Calibri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Choice of Entity</a:t>
            </a:r>
            <a:endParaRPr lang="en-US" dirty="0"/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1524000" y="1371600"/>
            <a:ext cx="1371600" cy="609600"/>
          </a:xfrm>
          <a:prstGeom prst="rect">
            <a:avLst/>
          </a:prstGeom>
          <a:solidFill>
            <a:srgbClr val="E3B27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2400" b="1" dirty="0">
                <a:latin typeface="Calibri" charset="0"/>
              </a:rPr>
              <a:t>Corp</a:t>
            </a:r>
          </a:p>
        </p:txBody>
      </p:sp>
      <p:sp>
        <p:nvSpPr>
          <p:cNvPr id="15367" name="Rectangle 5"/>
          <p:cNvSpPr>
            <a:spLocks noChangeArrowheads="1"/>
          </p:cNvSpPr>
          <p:nvPr/>
        </p:nvSpPr>
        <p:spPr bwMode="auto">
          <a:xfrm>
            <a:off x="1600200" y="2590800"/>
            <a:ext cx="1295400" cy="609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eaLnBrk="1" hangingPunct="1"/>
            <a:r>
              <a:rPr lang="en-US" sz="1800" b="1" dirty="0">
                <a:latin typeface="Calibri" charset="0"/>
              </a:rPr>
              <a:t>LLC</a:t>
            </a:r>
          </a:p>
        </p:txBody>
      </p:sp>
      <p:sp>
        <p:nvSpPr>
          <p:cNvPr id="15368" name="AutoShape 6"/>
          <p:cNvSpPr>
            <a:spLocks noChangeArrowheads="1"/>
          </p:cNvSpPr>
          <p:nvPr/>
        </p:nvSpPr>
        <p:spPr bwMode="auto">
          <a:xfrm>
            <a:off x="1676400" y="3810000"/>
            <a:ext cx="1219200" cy="914400"/>
          </a:xfrm>
          <a:prstGeom prst="triangle">
            <a:avLst>
              <a:gd name="adj" fmla="val 50000"/>
            </a:avLst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2400" dirty="0" err="1">
                <a:latin typeface="Calibri" charset="0"/>
              </a:rPr>
              <a:t>PSH</a:t>
            </a:r>
            <a:endParaRPr lang="en-US" sz="2400" dirty="0">
              <a:latin typeface="Calibri" charset="0"/>
            </a:endParaRPr>
          </a:p>
        </p:txBody>
      </p:sp>
      <p:sp>
        <p:nvSpPr>
          <p:cNvPr id="15369" name="Line 7"/>
          <p:cNvSpPr>
            <a:spLocks noChangeShapeType="1"/>
          </p:cNvSpPr>
          <p:nvPr/>
        </p:nvSpPr>
        <p:spPr bwMode="auto">
          <a:xfrm flipH="1">
            <a:off x="1600200" y="25908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5370" name="Line 8"/>
          <p:cNvSpPr>
            <a:spLocks noChangeShapeType="1"/>
          </p:cNvSpPr>
          <p:nvPr/>
        </p:nvSpPr>
        <p:spPr bwMode="auto">
          <a:xfrm>
            <a:off x="2286000" y="25908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5371" name="Rectangle 9"/>
          <p:cNvSpPr>
            <a:spLocks noChangeArrowheads="1"/>
          </p:cNvSpPr>
          <p:nvPr/>
        </p:nvSpPr>
        <p:spPr bwMode="auto">
          <a:xfrm>
            <a:off x="4038600" y="1447800"/>
            <a:ext cx="1447800" cy="609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5372" name="Oval 10"/>
          <p:cNvSpPr>
            <a:spLocks noChangeArrowheads="1"/>
          </p:cNvSpPr>
          <p:nvPr/>
        </p:nvSpPr>
        <p:spPr bwMode="auto">
          <a:xfrm>
            <a:off x="4038600" y="1447800"/>
            <a:ext cx="1447800" cy="609600"/>
          </a:xfrm>
          <a:prstGeom prst="ellipse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2400" b="1" dirty="0" err="1">
                <a:latin typeface="Calibri" charset="0"/>
              </a:rPr>
              <a:t>DRE</a:t>
            </a:r>
            <a:endParaRPr lang="en-US" sz="2400" b="1" dirty="0">
              <a:latin typeface="Calibri" charset="0"/>
            </a:endParaRPr>
          </a:p>
        </p:txBody>
      </p:sp>
      <p:sp>
        <p:nvSpPr>
          <p:cNvPr id="15373" name="Rectangle 11"/>
          <p:cNvSpPr>
            <a:spLocks noChangeArrowheads="1"/>
          </p:cNvSpPr>
          <p:nvPr/>
        </p:nvSpPr>
        <p:spPr bwMode="auto">
          <a:xfrm>
            <a:off x="3962400" y="2590800"/>
            <a:ext cx="1600200" cy="609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eaLnBrk="1" hangingPunct="1"/>
            <a:r>
              <a:rPr lang="en-US" sz="1800" b="1" dirty="0">
                <a:latin typeface="Calibri" charset="0"/>
              </a:rPr>
              <a:t>Hybrid</a:t>
            </a:r>
          </a:p>
        </p:txBody>
      </p:sp>
      <p:sp>
        <p:nvSpPr>
          <p:cNvPr id="15374" name="Line 12"/>
          <p:cNvSpPr>
            <a:spLocks noChangeShapeType="1"/>
          </p:cNvSpPr>
          <p:nvPr/>
        </p:nvSpPr>
        <p:spPr bwMode="auto">
          <a:xfrm flipH="1">
            <a:off x="3962400" y="25908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5375" name="Line 13"/>
          <p:cNvSpPr>
            <a:spLocks noChangeShapeType="1"/>
          </p:cNvSpPr>
          <p:nvPr/>
        </p:nvSpPr>
        <p:spPr bwMode="auto">
          <a:xfrm>
            <a:off x="4800600" y="25908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5376" name="Rectangle 14"/>
          <p:cNvSpPr>
            <a:spLocks noChangeArrowheads="1"/>
          </p:cNvSpPr>
          <p:nvPr/>
        </p:nvSpPr>
        <p:spPr bwMode="auto">
          <a:xfrm>
            <a:off x="3962400" y="3886200"/>
            <a:ext cx="1600200" cy="609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600" b="1" dirty="0">
                <a:latin typeface="Calibri" charset="0"/>
              </a:rPr>
              <a:t>Reverse</a:t>
            </a:r>
          </a:p>
          <a:p>
            <a:pPr eaLnBrk="1" hangingPunct="1"/>
            <a:r>
              <a:rPr lang="en-US" sz="1600" b="1" dirty="0">
                <a:latin typeface="Calibri" charset="0"/>
              </a:rPr>
              <a:t>Hybrid</a:t>
            </a:r>
          </a:p>
        </p:txBody>
      </p:sp>
      <p:sp>
        <p:nvSpPr>
          <p:cNvPr id="15377" name="Line 15"/>
          <p:cNvSpPr>
            <a:spLocks noChangeShapeType="1"/>
          </p:cNvSpPr>
          <p:nvPr/>
        </p:nvSpPr>
        <p:spPr bwMode="auto">
          <a:xfrm>
            <a:off x="3962400" y="38862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5378" name="Line 16"/>
          <p:cNvSpPr>
            <a:spLocks noChangeShapeType="1"/>
          </p:cNvSpPr>
          <p:nvPr/>
        </p:nvSpPr>
        <p:spPr bwMode="auto">
          <a:xfrm flipH="1">
            <a:off x="4800600" y="38862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5379" name="Rectangle 17"/>
          <p:cNvSpPr>
            <a:spLocks noChangeArrowheads="1"/>
          </p:cNvSpPr>
          <p:nvPr/>
        </p:nvSpPr>
        <p:spPr bwMode="auto">
          <a:xfrm>
            <a:off x="6400800" y="1295400"/>
            <a:ext cx="1600200" cy="609600"/>
          </a:xfrm>
          <a:prstGeom prst="rect">
            <a:avLst/>
          </a:prstGeom>
          <a:solidFill>
            <a:srgbClr val="E3B27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2400" b="1" dirty="0">
                <a:latin typeface="Calibri" charset="0"/>
              </a:rPr>
              <a:t>Corp</a:t>
            </a:r>
          </a:p>
        </p:txBody>
      </p:sp>
      <p:sp>
        <p:nvSpPr>
          <p:cNvPr id="15380" name="Oval 19"/>
          <p:cNvSpPr>
            <a:spLocks noChangeArrowheads="1"/>
          </p:cNvSpPr>
          <p:nvPr/>
        </p:nvSpPr>
        <p:spPr bwMode="auto">
          <a:xfrm>
            <a:off x="6781800" y="2286000"/>
            <a:ext cx="838200" cy="7620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800" b="1" dirty="0">
                <a:latin typeface="Calibri" charset="0"/>
              </a:rPr>
              <a:t>Branch</a:t>
            </a:r>
            <a:endParaRPr lang="en-US" sz="2000" b="1" dirty="0">
              <a:latin typeface="Calibri" charset="0"/>
            </a:endParaRPr>
          </a:p>
        </p:txBody>
      </p:sp>
      <p:sp>
        <p:nvSpPr>
          <p:cNvPr id="15381" name="Text Box 20"/>
          <p:cNvSpPr txBox="1">
            <a:spLocks noChangeArrowheads="1"/>
          </p:cNvSpPr>
          <p:nvPr/>
        </p:nvSpPr>
        <p:spPr bwMode="auto">
          <a:xfrm>
            <a:off x="304800" y="5181600"/>
            <a:ext cx="8534400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l">
              <a:buFontTx/>
              <a:buChar char="•"/>
            </a:pPr>
            <a:r>
              <a:rPr lang="en-US" sz="1900" b="1" dirty="0">
                <a:latin typeface="Calibri"/>
              </a:rPr>
              <a:t>Hybrid</a:t>
            </a:r>
            <a:r>
              <a:rPr lang="en-US" sz="1900" dirty="0">
                <a:latin typeface="Calibri"/>
              </a:rPr>
              <a:t>:  </a:t>
            </a:r>
            <a:r>
              <a:rPr lang="en-US" sz="1900" dirty="0" err="1">
                <a:latin typeface="Calibri"/>
              </a:rPr>
              <a:t>Passthrough</a:t>
            </a:r>
            <a:r>
              <a:rPr lang="en-US" sz="1900" dirty="0">
                <a:latin typeface="Calibri"/>
              </a:rPr>
              <a:t> under US law; </a:t>
            </a:r>
            <a:r>
              <a:rPr lang="en-US" sz="1900" dirty="0" err="1">
                <a:latin typeface="Calibri"/>
              </a:rPr>
              <a:t>corp</a:t>
            </a:r>
            <a:r>
              <a:rPr lang="en-US" sz="1900" dirty="0">
                <a:latin typeface="Calibri"/>
              </a:rPr>
              <a:t> under foreign law</a:t>
            </a:r>
          </a:p>
          <a:p>
            <a:pPr algn="l">
              <a:buFontTx/>
              <a:buChar char="•"/>
            </a:pPr>
            <a:r>
              <a:rPr lang="en-US" sz="1900" b="1" dirty="0">
                <a:latin typeface="Calibri"/>
              </a:rPr>
              <a:t>Reverse Hybrid</a:t>
            </a:r>
            <a:r>
              <a:rPr lang="en-US" sz="1900" dirty="0">
                <a:latin typeface="Calibri"/>
              </a:rPr>
              <a:t>:  Corp under US law; </a:t>
            </a:r>
            <a:r>
              <a:rPr lang="en-US" sz="1900" dirty="0" err="1">
                <a:latin typeface="Calibri"/>
              </a:rPr>
              <a:t>passthrough</a:t>
            </a:r>
            <a:r>
              <a:rPr lang="en-US" sz="1900" dirty="0">
                <a:latin typeface="Calibri"/>
              </a:rPr>
              <a:t> under foreign law</a:t>
            </a:r>
          </a:p>
        </p:txBody>
      </p:sp>
      <p:cxnSp>
        <p:nvCxnSpPr>
          <p:cNvPr id="15382" name="Straight Connector 23"/>
          <p:cNvCxnSpPr>
            <a:cxnSpLocks noChangeShapeType="1"/>
            <a:stCxn id="15380" idx="0"/>
            <a:endCxn id="15379" idx="2"/>
          </p:cNvCxnSpPr>
          <p:nvPr/>
        </p:nvCxnSpPr>
        <p:spPr bwMode="auto">
          <a:xfrm rot="5400000" flipH="1" flipV="1">
            <a:off x="7010400" y="20955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Investment purposes only (not conduct of a T/B), 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Securities dealer for underwriting/distributing securities, 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or</a:t>
            </a:r>
            <a:endParaRPr lang="en-US" sz="2400" dirty="0">
              <a:ea typeface="ＭＳ Ｐゴシック" charset="0"/>
              <a:cs typeface="ＭＳ Ｐゴシック" charset="0"/>
            </a:endParaRP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Joint production, extraction, or use of property (but not for selling services or property produced or extracted) </a:t>
            </a:r>
            <a:r>
              <a:rPr lang="en-US" sz="2400" dirty="0"/>
              <a:t>§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761(a)(1), (2)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Why?</a:t>
            </a: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Election out of </a:t>
            </a:r>
            <a:r>
              <a:rPr lang="en-US" sz="2000" b="1" dirty="0" err="1">
                <a:ea typeface="ＭＳ Ｐゴシック" charset="0"/>
                <a:cs typeface="ＭＳ Ｐゴシック" charset="0"/>
              </a:rPr>
              <a:t>SubK</a:t>
            </a:r>
            <a:endParaRPr lang="en-US" sz="2000" b="1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24</a:t>
            </a:fld>
            <a:endParaRPr lang="en-US" dirty="0">
              <a:latin typeface="Calibri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ea typeface="ＭＳ Ｐゴシック" charset="0"/>
                <a:cs typeface="ＭＳ Ｐゴシック" charset="0"/>
              </a:rPr>
              <a:t>Some publicly traded Corporations switched to PSH status in the early ‘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80s.  </a:t>
            </a:r>
          </a:p>
          <a:p>
            <a:pPr lvl="1"/>
            <a:r>
              <a:rPr lang="en-US" altLang="ja-JP" sz="1800" dirty="0">
                <a:ea typeface="ＭＳ Ｐゴシック" charset="0"/>
                <a:cs typeface="ＭＳ Ｐゴシック" charset="0"/>
              </a:rPr>
              <a:t>Why?  </a:t>
            </a:r>
            <a:r>
              <a:rPr lang="en-US" altLang="ja-JP" sz="1800" i="1" dirty="0">
                <a:ea typeface="ＭＳ Ｐゴシック" charset="0"/>
                <a:cs typeface="ＭＳ Ｐゴシック" charset="0"/>
              </a:rPr>
              <a:t>See Historical marginal tax rate </a:t>
            </a:r>
            <a:r>
              <a:rPr lang="en-US" altLang="ja-JP" sz="1800" dirty="0">
                <a:ea typeface="ＭＳ Ｐゴシック" charset="0"/>
                <a:cs typeface="ＭＳ Ｐゴシック" charset="0"/>
              </a:rPr>
              <a:t>chart.</a:t>
            </a:r>
          </a:p>
          <a:p>
            <a:pPr lvl="1"/>
            <a:r>
              <a:rPr lang="en-US" sz="1800" dirty="0">
                <a:ea typeface="ＭＳ Ｐゴシック" charset="0"/>
                <a:cs typeface="ＭＳ Ｐゴシック" charset="0"/>
              </a:rPr>
              <a:t>After 2017, how does the analysis change?</a:t>
            </a: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What was the concern of Congress?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Under sec. 7704, PTPs generally taxed as corporations (</a:t>
            </a:r>
            <a:r>
              <a:rPr lang="en-US" altLang="en-US" sz="2400" dirty="0"/>
              <a:t>§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7704(a))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Publicly Traded Partnership: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Traded on established securities market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Readily tradable on a secondary market (or substantial equivalent)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Various Exceptions (Safe harbors) 	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Private transfers (family transfers, death)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Certain redemptions/repurchases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Private placements. </a:t>
            </a:r>
            <a:r>
              <a:rPr lang="en-US" altLang="en-US" sz="2000" dirty="0"/>
              <a:t>§</a:t>
            </a:r>
            <a:r>
              <a:rPr lang="en-US" sz="2000" dirty="0">
                <a:ea typeface="ＭＳ Ｐゴシック" charset="0"/>
              </a:rPr>
              <a:t>1.7704-1</a:t>
            </a:r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Publicly Traded Partnerships (</a:t>
            </a:r>
            <a:r>
              <a:rPr lang="en-US" dirty="0" err="1">
                <a:ea typeface="ＭＳ Ｐゴシック" charset="0"/>
                <a:cs typeface="ＭＳ Ｐゴシック" charset="0"/>
              </a:rPr>
              <a:t>PTPs</a:t>
            </a:r>
            <a:r>
              <a:rPr lang="en-US" dirty="0">
                <a:ea typeface="ＭＳ Ｐゴシック" charset="0"/>
                <a:cs typeface="ＭＳ Ｐゴシック" charset="0"/>
              </a:rPr>
              <a:t>/</a:t>
            </a:r>
            <a:r>
              <a:rPr lang="en-US" dirty="0" err="1">
                <a:ea typeface="ＭＳ Ｐゴシック" charset="0"/>
                <a:cs typeface="ＭＳ Ｐゴシック" charset="0"/>
              </a:rPr>
              <a:t>MLPs</a:t>
            </a:r>
            <a:r>
              <a:rPr lang="en-US" dirty="0">
                <a:ea typeface="ＭＳ Ｐゴシック" charset="0"/>
                <a:cs typeface="ＭＳ Ｐゴシック" charset="0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25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39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Passive Income Exception</a:t>
            </a:r>
            <a:endParaRPr lang="en-US" sz="2400" dirty="0">
              <a:ea typeface="ＭＳ Ｐゴシック" charset="0"/>
              <a:cs typeface="ＭＳ Ｐゴシック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PTP not taxed as Corp if ≥ 90% of its gross income is </a:t>
            </a:r>
            <a:r>
              <a:rPr lang="ja-JP" altLang="en-US" sz="2000" dirty="0">
                <a:ea typeface="ＭＳ Ｐゴシック" charset="0"/>
              </a:rPr>
              <a:t>“</a:t>
            </a:r>
            <a:r>
              <a:rPr lang="en-US" altLang="ja-JP" sz="2000" dirty="0">
                <a:ea typeface="ＭＳ Ｐゴシック" charset="0"/>
              </a:rPr>
              <a:t>qualifying income</a:t>
            </a:r>
            <a:r>
              <a:rPr lang="ja-JP" altLang="en-US" sz="2000" dirty="0">
                <a:ea typeface="ＭＳ Ｐゴシック" charset="0"/>
              </a:rPr>
              <a:t>”</a:t>
            </a:r>
            <a:r>
              <a:rPr lang="en-US" altLang="ja-JP" sz="2000" dirty="0">
                <a:ea typeface="ＭＳ Ｐゴシック" charset="0"/>
              </a:rPr>
              <a:t>, such as</a:t>
            </a:r>
          </a:p>
          <a:p>
            <a:pPr marL="977900" lvl="2" indent="-177800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Dividends, Interest, Gains from Stock and Bond Sales, Swap Income (NPC) </a:t>
            </a:r>
          </a:p>
          <a:p>
            <a:pPr marL="977900" lvl="2" indent="-177800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Real Property Rents and Gains</a:t>
            </a:r>
          </a:p>
          <a:p>
            <a:pPr marL="977900" lvl="2" indent="-177800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Income from the production of natural resources (</a:t>
            </a:r>
            <a:r>
              <a:rPr lang="en-US" altLang="en-US" sz="2000" dirty="0"/>
              <a:t>§</a:t>
            </a:r>
            <a:r>
              <a:rPr lang="en-US" sz="2000" dirty="0">
                <a:ea typeface="ＭＳ Ｐゴシック" charset="0"/>
              </a:rPr>
              <a:t>7704(c))</a:t>
            </a:r>
          </a:p>
          <a:p>
            <a:pPr marL="977900" lvl="2" indent="-177800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Interest derived from conduct of financial or insurance business excluded (</a:t>
            </a:r>
            <a:r>
              <a:rPr lang="en-US" altLang="en-US" sz="2000" dirty="0"/>
              <a:t>§</a:t>
            </a:r>
            <a:r>
              <a:rPr lang="en-US" sz="2000" dirty="0">
                <a:ea typeface="ＭＳ Ｐゴシック" charset="0"/>
              </a:rPr>
              <a:t>7704(c)(2))</a:t>
            </a:r>
          </a:p>
          <a:p>
            <a:pPr marL="977900" lvl="2" indent="-177800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QI does </a:t>
            </a:r>
            <a:r>
              <a:rPr lang="en-US" sz="2000" u="sng" dirty="0">
                <a:ea typeface="ＭＳ Ｐゴシック" charset="0"/>
              </a:rPr>
              <a:t>NOT</a:t>
            </a:r>
            <a:r>
              <a:rPr lang="en-US" sz="2000" dirty="0">
                <a:ea typeface="ＭＳ Ｐゴシック" charset="0"/>
              </a:rPr>
              <a:t> include income from services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QI exception does not apply to any PSH that would be subject to the ‘40 Act if it were a corporation (</a:t>
            </a:r>
            <a:r>
              <a:rPr lang="en-US" altLang="en-US" sz="2000" dirty="0"/>
              <a:t>§</a:t>
            </a:r>
            <a:r>
              <a:rPr lang="en-US" sz="2000" dirty="0">
                <a:ea typeface="ＭＳ Ｐゴシック" charset="0"/>
              </a:rPr>
              <a:t>7704(c)(3))</a:t>
            </a:r>
          </a:p>
          <a:p>
            <a:pPr lvl="1" eaLnBrk="1" hangingPunct="1">
              <a:lnSpc>
                <a:spcPct val="80000"/>
              </a:lnSpc>
            </a:pPr>
            <a:endParaRPr lang="en-US" sz="1800" dirty="0">
              <a:ea typeface="ＭＳ Ｐゴシック" charset="0"/>
              <a:hlinkClick r:id="rId2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ea typeface="ＭＳ Ｐゴシック" charset="0"/>
                <a:hlinkClick r:id="rId2"/>
              </a:rPr>
              <a:t>A list of current MLPs</a:t>
            </a:r>
            <a:endParaRPr lang="en-US" sz="2400" dirty="0">
              <a:ea typeface="ＭＳ Ｐゴシック" charset="0"/>
            </a:endParaRPr>
          </a:p>
          <a:p>
            <a:pPr>
              <a:lnSpc>
                <a:spcPct val="80000"/>
              </a:lnSpc>
            </a:pPr>
            <a:endParaRPr lang="en-US" sz="2400" dirty="0">
              <a:ea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ea typeface="ＭＳ Ｐゴシック" charset="0"/>
              </a:rPr>
              <a:t>Why are some MLPs converting to C Corps after the TCJA?  </a:t>
            </a:r>
            <a:r>
              <a:rPr lang="en-US" sz="2400" i="1" dirty="0">
                <a:ea typeface="ＭＳ Ｐゴシック" charset="0"/>
              </a:rPr>
              <a:t>See </a:t>
            </a:r>
            <a:r>
              <a:rPr lang="en-US" sz="2400" dirty="0">
                <a:ea typeface="ＭＳ Ｐゴシック" charset="0"/>
              </a:rPr>
              <a:t>article on class web site.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Publicly Traded Partnerships (</a:t>
            </a:r>
            <a:r>
              <a:rPr lang="en-US" dirty="0" err="1">
                <a:ea typeface="ＭＳ Ｐゴシック" charset="0"/>
                <a:cs typeface="ＭＳ Ｐゴシック" charset="0"/>
              </a:rPr>
              <a:t>PTPs</a:t>
            </a:r>
            <a:r>
              <a:rPr lang="en-US" dirty="0">
                <a:ea typeface="ＭＳ Ｐゴシック" charset="0"/>
                <a:cs typeface="ＭＳ Ｐゴシック" charset="0"/>
              </a:rPr>
              <a:t>/</a:t>
            </a:r>
            <a:r>
              <a:rPr lang="en-US" dirty="0" err="1">
                <a:ea typeface="ＭＳ Ｐゴシック" charset="0"/>
                <a:cs typeface="ＭＳ Ｐゴシック" charset="0"/>
              </a:rPr>
              <a:t>MLPs</a:t>
            </a:r>
            <a:r>
              <a:rPr lang="en-US" dirty="0">
                <a:ea typeface="ＭＳ Ｐゴシック" charset="0"/>
                <a:cs typeface="ＭＳ Ｐゴシック" charset="0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26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103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Rate Comparison</a:t>
            </a:r>
          </a:p>
          <a:p>
            <a:pPr lvl="1"/>
            <a:r>
              <a:rPr lang="en-US" sz="2000" dirty="0"/>
              <a:t>C Corp: </a:t>
            </a:r>
          </a:p>
          <a:p>
            <a:pPr lvl="2"/>
            <a:r>
              <a:rPr lang="en-US" sz="2000" dirty="0"/>
              <a:t>21% Corporate rate + 23.8% (CG or dividends + 3.8% NII)</a:t>
            </a:r>
          </a:p>
          <a:p>
            <a:pPr lvl="1"/>
            <a:r>
              <a:rPr lang="en-US" sz="2000" dirty="0"/>
              <a:t>Pass-through: </a:t>
            </a:r>
          </a:p>
          <a:p>
            <a:pPr lvl="2"/>
            <a:r>
              <a:rPr lang="en-US" sz="2000" dirty="0"/>
              <a:t>37% for operating income, but 29.6% for QBI (note, this rate doesn’t apply to CGs)</a:t>
            </a:r>
          </a:p>
          <a:p>
            <a:pPr lvl="2"/>
            <a:r>
              <a:rPr lang="en-US" sz="2000" dirty="0"/>
              <a:t>3.8% for NII</a:t>
            </a:r>
          </a:p>
          <a:p>
            <a:pPr lvl="2"/>
            <a:r>
              <a:rPr lang="en-US" sz="2000" dirty="0"/>
              <a:t>20% for qualified dividends and NCGs</a:t>
            </a:r>
          </a:p>
          <a:p>
            <a:r>
              <a:rPr lang="en-US" sz="2400" dirty="0"/>
              <a:t>Other considerations</a:t>
            </a:r>
          </a:p>
          <a:p>
            <a:pPr lvl="1"/>
            <a:r>
              <a:rPr lang="en-US" sz="2000" dirty="0"/>
              <a:t>Step-up basis for property held at death</a:t>
            </a:r>
          </a:p>
          <a:p>
            <a:pPr lvl="1"/>
            <a:r>
              <a:rPr lang="en-US" sz="2000" dirty="0"/>
              <a:t>Investment of passive earnings by C Corp or SH</a:t>
            </a:r>
          </a:p>
          <a:p>
            <a:pPr lvl="1"/>
            <a:r>
              <a:rPr lang="en-US" sz="2000" dirty="0"/>
              <a:t>Use of losses</a:t>
            </a:r>
          </a:p>
          <a:p>
            <a:pPr marL="171450" lvl="1" indent="0">
              <a:buNone/>
            </a:pP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Corp vs. Pass-through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791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90169F-6D46-3244-BA47-17047563E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Rates for 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EDD64-64F8-AE48-BE18-9E27FDF880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724E7-882D-184B-85F1-FC21C71B7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06281DC-1ED1-2448-809D-7463924719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6" t="950" r="3072" b="6643"/>
          <a:stretch/>
        </p:blipFill>
        <p:spPr>
          <a:xfrm>
            <a:off x="384048" y="601145"/>
            <a:ext cx="8458200" cy="3329505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76E460F-D477-124A-A90E-8DEC92F4E4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888"/>
          <a:stretch/>
        </p:blipFill>
        <p:spPr>
          <a:xfrm>
            <a:off x="228600" y="4192477"/>
            <a:ext cx="3686479" cy="17970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353CA9B-AADB-004E-9B63-E6180D327EB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72" b="12647"/>
          <a:stretch/>
        </p:blipFill>
        <p:spPr>
          <a:xfrm>
            <a:off x="4191001" y="4076330"/>
            <a:ext cx="4422648" cy="209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35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4900172"/>
              </p:ext>
            </p:extLst>
          </p:nvPr>
        </p:nvGraphicFramePr>
        <p:xfrm>
          <a:off x="343055" y="1422627"/>
          <a:ext cx="8572348" cy="3899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3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3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3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 Corporations</a:t>
                      </a:r>
                    </a:p>
                  </a:txBody>
                  <a:tcPr marL="70040" marR="7004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 Corporations</a:t>
                      </a:r>
                    </a:p>
                  </a:txBody>
                  <a:tcPr marL="70040" marR="7004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Partnerships (GPs, LPs, LLCs)</a:t>
                      </a:r>
                    </a:p>
                  </a:txBody>
                  <a:tcPr marL="70040" marR="7004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Entity’s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 Income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Taxed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to entity </a:t>
                      </a:r>
                    </a:p>
                    <a:p>
                      <a:pPr algn="ctr"/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(21% max. rate)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Taxed to  owners with basis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adjustment (37% max rate; 29.6% if QBI)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Taxed to owners with basis adjustment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(37% max rate; 29.6% if QBI)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308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Entity’s Losses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Deductible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against corporate income; NOLs can offset 80% of TI and be carried forward indefinitely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Deductible by owners, limited by basis in stock; individual excess business loss subject to 250k/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yr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 limitation 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Deductible by owners; limited by basis in PSH; excess business loss subject to 250k/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yr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 limitation </a:t>
                      </a:r>
                    </a:p>
                  </a:txBody>
                  <a:tcPr marL="70040" marR="70040"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8664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Distributions of $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Taxed to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SHs to extent of E&amp;Ps, return of basis, and then gain; Qualified dividends taxed at 20% max + 3.8% NII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No taxation;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reduction of basis and then gain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No taxation; reduction of basis and then gain</a:t>
                      </a:r>
                    </a:p>
                  </a:txBody>
                  <a:tcPr marL="70040" marR="70040" marT="34290" marB="3429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75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Distributions of Property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Gain but not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loss recognized; taxed to SHs as dividend to extent of FMV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Gain but not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loss recognized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No G/L to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100" baseline="0" dirty="0" err="1">
                          <a:solidFill>
                            <a:schemeClr val="tx1"/>
                          </a:solidFill>
                        </a:rPr>
                        <a:t>PSH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; CO basis to Ps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308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Transfer of Equity Interests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Capital G/L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Capital G/L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Capital G/L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with look-through to extent of OI assets; can elect to adjust basis of </a:t>
                      </a:r>
                      <a:r>
                        <a:rPr lang="en-US" sz="1100" baseline="0" dirty="0" err="1">
                          <a:solidFill>
                            <a:schemeClr val="tx1"/>
                          </a:solidFill>
                        </a:rPr>
                        <a:t>PSH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property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 Differences: C, S, and K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3733800" y="5406798"/>
            <a:ext cx="1263831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75" dirty="0"/>
              <a:t>Source: JCT-71-15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D27150F-6A69-3144-8D26-0048C7E0112C}"/>
              </a:ext>
            </a:extLst>
          </p:cNvPr>
          <p:cNvSpPr/>
          <p:nvPr/>
        </p:nvSpPr>
        <p:spPr>
          <a:xfrm>
            <a:off x="343055" y="2514600"/>
            <a:ext cx="8572348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102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51748" y="1503811"/>
          <a:ext cx="8681012" cy="349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0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0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0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0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 Corporations</a:t>
                      </a:r>
                    </a:p>
                  </a:txBody>
                  <a:tcPr marL="73550" marR="7355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 Corporations</a:t>
                      </a:r>
                    </a:p>
                  </a:txBody>
                  <a:tcPr marL="73550" marR="7355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Partnerships (GPs, LPs, LLCs)</a:t>
                      </a:r>
                    </a:p>
                  </a:txBody>
                  <a:tcPr marL="73550" marR="7355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Mergers with Corporations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Tax-free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Tax-free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Can’t undertake tax-free reorg with corporation</a:t>
                      </a:r>
                    </a:p>
                  </a:txBody>
                  <a:tcPr marL="73550" marR="7355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22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Classes of Equity Interests and Maximum # of Owners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No limitation; no maximum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One class of stock; 100 maximum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No limitation; no max, but minimum of 2</a:t>
                      </a:r>
                    </a:p>
                  </a:txBody>
                  <a:tcPr marL="73550" marR="73550"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32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Foreign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</a:rPr>
                        <a:t> Owners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Eligible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Not Eligible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Eligible</a:t>
                      </a:r>
                    </a:p>
                  </a:txBody>
                  <a:tcPr marL="73550" marR="73550" marT="34290" marB="3429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849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Tax-exempt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</a:rPr>
                        <a:t> Owners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Eligible;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dividends not subject to </a:t>
                      </a:r>
                      <a:r>
                        <a:rPr lang="en-US" sz="1200" baseline="0" dirty="0" err="1">
                          <a:solidFill>
                            <a:schemeClr val="tx1"/>
                          </a:solidFill>
                        </a:rPr>
                        <a:t>UBIT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Generally not eligible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except charitable organizations and retirement plans; income is </a:t>
                      </a:r>
                      <a:r>
                        <a:rPr lang="en-US" sz="1200" baseline="0" dirty="0" err="1">
                          <a:solidFill>
                            <a:schemeClr val="tx1"/>
                          </a:solidFill>
                        </a:rPr>
                        <a:t>UBIT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Eligible,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but subject to </a:t>
                      </a:r>
                      <a:r>
                        <a:rPr lang="en-US" sz="1200" baseline="0" dirty="0" err="1">
                          <a:solidFill>
                            <a:schemeClr val="tx1"/>
                          </a:solidFill>
                        </a:rPr>
                        <a:t>UBIT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3916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 Differences: C, S, and K</a:t>
            </a:r>
          </a:p>
        </p:txBody>
      </p:sp>
      <p:sp>
        <p:nvSpPr>
          <p:cNvPr id="3" name="TextBox 2"/>
          <p:cNvSpPr txBox="1"/>
          <p:nvPr/>
        </p:nvSpPr>
        <p:spPr>
          <a:xfrm flipH="1">
            <a:off x="3808639" y="5174726"/>
            <a:ext cx="1263831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75" dirty="0"/>
              <a:t>Source: JCT-71-15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75873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4C9BE5-70DF-DB43-8209-BFE034059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AT-Returns for C Corporation and PSH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E243B-5412-594B-A0FB-89763F15E0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D6109-8DD4-024B-94FD-20BFD2530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Choice of Entity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7B538379-6EA7-D447-A7BD-E45778053F4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1771" y="812182"/>
          <a:ext cx="8302753" cy="1973580"/>
        </p:xfrm>
        <a:graphic>
          <a:graphicData uri="http://schemas.openxmlformats.org/drawingml/2006/table">
            <a:tbl>
              <a:tblPr/>
              <a:tblGrid>
                <a:gridCol w="1906079">
                  <a:extLst>
                    <a:ext uri="{9D8B030D-6E8A-4147-A177-3AD203B41FA5}">
                      <a16:colId xmlns:a16="http://schemas.microsoft.com/office/drawing/2014/main" val="1724527342"/>
                    </a:ext>
                  </a:extLst>
                </a:gridCol>
                <a:gridCol w="1615322">
                  <a:extLst>
                    <a:ext uri="{9D8B030D-6E8A-4147-A177-3AD203B41FA5}">
                      <a16:colId xmlns:a16="http://schemas.microsoft.com/office/drawing/2014/main" val="3936268055"/>
                    </a:ext>
                  </a:extLst>
                </a:gridCol>
                <a:gridCol w="1066113">
                  <a:extLst>
                    <a:ext uri="{9D8B030D-6E8A-4147-A177-3AD203B41FA5}">
                      <a16:colId xmlns:a16="http://schemas.microsoft.com/office/drawing/2014/main" val="853687093"/>
                    </a:ext>
                  </a:extLst>
                </a:gridCol>
                <a:gridCol w="1841466">
                  <a:extLst>
                    <a:ext uri="{9D8B030D-6E8A-4147-A177-3AD203B41FA5}">
                      <a16:colId xmlns:a16="http://schemas.microsoft.com/office/drawing/2014/main" val="2842639015"/>
                    </a:ext>
                  </a:extLst>
                </a:gridCol>
                <a:gridCol w="1873773">
                  <a:extLst>
                    <a:ext uri="{9D8B030D-6E8A-4147-A177-3AD203B41FA5}">
                      <a16:colId xmlns:a16="http://schemas.microsoft.com/office/drawing/2014/main" val="3671113844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Choice of Entity Examples Assumptions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E3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110613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507693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29044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Ret PSH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10%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Tax SH/P OI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37.0%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62951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Ret Corp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10%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Tax SH/P </a:t>
                      </a:r>
                      <a:r>
                        <a:rPr lang="en-US" sz="1600" b="1" dirty="0" err="1">
                          <a:effectLst/>
                        </a:rPr>
                        <a:t>Div</a:t>
                      </a:r>
                      <a:endParaRPr lang="en-US" sz="1600" b="1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23.8%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03427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Tax Corp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21%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Tax SH/P CG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23.8%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6741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Amount Invested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10,000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Tax SH/P 199A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29.6%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08080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061BA13-D68D-224F-9E4F-4EE34349ECE6}"/>
              </a:ext>
            </a:extLst>
          </p:cNvPr>
          <p:cNvGraphicFramePr>
            <a:graphicFrameLocks noGrp="1"/>
          </p:cNvGraphicFramePr>
          <p:nvPr/>
        </p:nvGraphicFramePr>
        <p:xfrm>
          <a:off x="152400" y="3129539"/>
          <a:ext cx="8378952" cy="2388703"/>
        </p:xfrm>
        <a:graphic>
          <a:graphicData uri="http://schemas.openxmlformats.org/drawingml/2006/table">
            <a:tbl>
              <a:tblPr/>
              <a:tblGrid>
                <a:gridCol w="316905">
                  <a:extLst>
                    <a:ext uri="{9D8B030D-6E8A-4147-A177-3AD203B41FA5}">
                      <a16:colId xmlns:a16="http://schemas.microsoft.com/office/drawing/2014/main" val="2809396512"/>
                    </a:ext>
                  </a:extLst>
                </a:gridCol>
                <a:gridCol w="3308836">
                  <a:extLst>
                    <a:ext uri="{9D8B030D-6E8A-4147-A177-3AD203B41FA5}">
                      <a16:colId xmlns:a16="http://schemas.microsoft.com/office/drawing/2014/main" val="1908009635"/>
                    </a:ext>
                  </a:extLst>
                </a:gridCol>
                <a:gridCol w="87108">
                  <a:extLst>
                    <a:ext uri="{9D8B030D-6E8A-4147-A177-3AD203B41FA5}">
                      <a16:colId xmlns:a16="http://schemas.microsoft.com/office/drawing/2014/main" val="3603751275"/>
                    </a:ext>
                  </a:extLst>
                </a:gridCol>
                <a:gridCol w="204089">
                  <a:extLst>
                    <a:ext uri="{9D8B030D-6E8A-4147-A177-3AD203B41FA5}">
                      <a16:colId xmlns:a16="http://schemas.microsoft.com/office/drawing/2014/main" val="2587573051"/>
                    </a:ext>
                  </a:extLst>
                </a:gridCol>
                <a:gridCol w="1445085">
                  <a:extLst>
                    <a:ext uri="{9D8B030D-6E8A-4147-A177-3AD203B41FA5}">
                      <a16:colId xmlns:a16="http://schemas.microsoft.com/office/drawing/2014/main" val="1543531253"/>
                    </a:ext>
                  </a:extLst>
                </a:gridCol>
                <a:gridCol w="1470436">
                  <a:extLst>
                    <a:ext uri="{9D8B030D-6E8A-4147-A177-3AD203B41FA5}">
                      <a16:colId xmlns:a16="http://schemas.microsoft.com/office/drawing/2014/main" val="3689813582"/>
                    </a:ext>
                  </a:extLst>
                </a:gridCol>
                <a:gridCol w="1546493">
                  <a:extLst>
                    <a:ext uri="{9D8B030D-6E8A-4147-A177-3AD203B41FA5}">
                      <a16:colId xmlns:a16="http://schemas.microsoft.com/office/drawing/2014/main" val="3199487435"/>
                    </a:ext>
                  </a:extLst>
                </a:gridCol>
              </a:tblGrid>
              <a:tr h="275381"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1">
                          <a:effectLst/>
                        </a:rPr>
                        <a:t>Pass-through vs. C Corporation: One Period</a:t>
                      </a:r>
                    </a:p>
                  </a:txBody>
                  <a:tcPr marL="0" marR="0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 dirty="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3647183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rtl="0" fontAlgn="b"/>
                      <a:endParaRPr lang="en-US" sz="1400" dirty="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400" b="1" dirty="0">
                          <a:effectLst/>
                        </a:rPr>
                        <a:t>C Corporation</a:t>
                      </a:r>
                    </a:p>
                  </a:txBody>
                  <a:tcPr marL="25737" marR="25737" marT="17158" marB="17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effectLst/>
                        </a:rPr>
                        <a:t>S</a:t>
                      </a:r>
                      <a:r>
                        <a:rPr lang="en-US" sz="1400" b="1" baseline="0" dirty="0">
                          <a:effectLst/>
                        </a:rPr>
                        <a:t> Corp</a:t>
                      </a:r>
                      <a:r>
                        <a:rPr lang="en-US" sz="1400" b="1" dirty="0">
                          <a:effectLst/>
                        </a:rPr>
                        <a:t> </a:t>
                      </a:r>
                      <a:br>
                        <a:rPr lang="en-US" sz="1400" b="1" dirty="0">
                          <a:effectLst/>
                        </a:rPr>
                      </a:br>
                      <a:r>
                        <a:rPr lang="en-US" sz="1400" b="1" dirty="0">
                          <a:effectLst/>
                        </a:rPr>
                        <a:t>w/ </a:t>
                      </a:r>
                      <a:r>
                        <a:rPr lang="en-US" sz="1400" b="1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199A</a:t>
                      </a:r>
                    </a:p>
                  </a:txBody>
                  <a:tcPr marL="25737" marR="25737" marT="17158" marB="17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  S Corp </a:t>
                      </a:r>
                      <a:br>
                        <a:rPr lang="en-US" sz="1400" b="1" dirty="0">
                          <a:effectLst/>
                        </a:rPr>
                      </a:br>
                      <a:r>
                        <a:rPr lang="en-US" sz="1400" b="1" dirty="0">
                          <a:effectLst/>
                        </a:rPr>
                        <a:t>w/out 199A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1401957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Pre-Tax Income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1,000.00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1,000.00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1,000.00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990540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2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Corp/P Tax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 dirty="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(210.00)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(296.00)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(370.00)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535684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3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After-Tax Income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790.00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704.00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630.00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757854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4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Tax on Distribution of AT Earnings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(188.02)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7387909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5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Net Amount to C or P: [1+2+4]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601.98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704.00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630.00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939436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6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Effective Tax Rate [(PT Inc - AT Inc) / PT Inc]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39.80%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29.60%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37.00%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066117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FF660363-D4F0-BD47-B57C-512152718991}"/>
              </a:ext>
            </a:extLst>
          </p:cNvPr>
          <p:cNvSpPr/>
          <p:nvPr/>
        </p:nvSpPr>
        <p:spPr>
          <a:xfrm>
            <a:off x="4222484" y="5764427"/>
            <a:ext cx="16321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hlinkClick r:id="rId3"/>
              </a:rPr>
              <a:t>https://</a:t>
            </a:r>
            <a:r>
              <a:rPr lang="en-US" sz="1000" dirty="0" err="1">
                <a:hlinkClick r:id="rId3"/>
              </a:rPr>
              <a:t>bit.ly</a:t>
            </a:r>
            <a:r>
              <a:rPr lang="en-US" sz="1000" dirty="0">
                <a:hlinkClick r:id="rId3"/>
              </a:rPr>
              <a:t>/2F2KsbX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07564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7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457200" y="609600"/>
          <a:ext cx="8077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4" imgW="3355200" imgH="191880" progId="Equation.3">
                  <p:embed/>
                </p:oleObj>
              </mc:Choice>
              <mc:Fallback>
                <p:oleObj name="Equation" r:id="rId4" imgW="3355200" imgH="191880" progId="Equation.3">
                  <p:embed/>
                  <p:pic>
                    <p:nvPicPr>
                      <p:cNvPr id="4096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609600"/>
                        <a:ext cx="8077200" cy="609600"/>
                      </a:xfrm>
                      <a:prstGeom prst="rect">
                        <a:avLst/>
                      </a:prstGeom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Partnership vs. Corporation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4048" y="762000"/>
            <a:ext cx="8378952" cy="5715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SzTx/>
              <a:buFontTx/>
              <a:buNone/>
            </a:pPr>
            <a:endParaRPr lang="en-US" sz="1600" b="1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4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If T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C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=T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P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and T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CG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=0, neither dominates</a:t>
            </a: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If T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C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=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 dirty="0" err="1">
                <a:ea typeface="ＭＳ Ｐゴシック" charset="0"/>
                <a:cs typeface="ＭＳ Ｐゴシック" charset="0"/>
              </a:rPr>
              <a:t>P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and 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 dirty="0" err="1">
                <a:ea typeface="ＭＳ Ｐゴシック" charset="0"/>
                <a:cs typeface="ＭＳ Ｐゴシック" charset="0"/>
              </a:rPr>
              <a:t>CG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&gt;0, 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PSH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dominates</a:t>
            </a: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If T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C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&lt;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 dirty="0" err="1">
                <a:ea typeface="ＭＳ Ｐゴシック" charset="0"/>
                <a:cs typeface="ＭＳ Ｐゴシック" charset="0"/>
              </a:rPr>
              <a:t>P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and 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 dirty="0" err="1">
                <a:ea typeface="ＭＳ Ｐゴシック" charset="0"/>
                <a:cs typeface="ＭＳ Ｐゴシック" charset="0"/>
              </a:rPr>
              <a:t>CG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=0, Corporation dominates</a:t>
            </a: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solidFill>
                <a:schemeClr val="hlink"/>
              </a:solidFill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solidFill>
                <a:srgbClr val="F31B4E"/>
              </a:solidFill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r>
              <a:rPr lang="en-US" sz="2800" b="1" dirty="0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If T</a:t>
            </a:r>
            <a:r>
              <a:rPr lang="en-US" sz="2800" b="1" baseline="-25000" dirty="0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C</a:t>
            </a:r>
            <a:r>
              <a:rPr lang="en-US" sz="2800" b="1" dirty="0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&lt;</a:t>
            </a:r>
            <a:r>
              <a:rPr lang="en-US" sz="2800" b="1" dirty="0" err="1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T</a:t>
            </a:r>
            <a:r>
              <a:rPr lang="en-US" sz="2800" b="1" baseline="-25000" dirty="0" err="1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P</a:t>
            </a:r>
            <a:r>
              <a:rPr lang="en-US" sz="2800" b="1" dirty="0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 and </a:t>
            </a:r>
            <a:r>
              <a:rPr lang="en-US" sz="2800" b="1" dirty="0" err="1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T</a:t>
            </a:r>
            <a:r>
              <a:rPr lang="en-US" sz="2800" b="1" baseline="-25000" dirty="0" err="1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CG</a:t>
            </a:r>
            <a:r>
              <a:rPr lang="en-US" sz="2800" b="1" dirty="0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&gt;0, no clear preference</a:t>
            </a:r>
            <a:endParaRPr lang="en-US" sz="2800" baseline="-25000" dirty="0">
              <a:solidFill>
                <a:srgbClr val="F31B4E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92DB9B7-AA3D-1046-9756-127E134FE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136158-C497-1349-A42F-22A338D637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42648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autoUpdateAnimBg="0"/>
      <p:bldP spid="40963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BA65625-54D9-C94E-B91C-BE050270C9A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4048" y="885824"/>
          <a:ext cx="8458200" cy="3998804"/>
        </p:xfrm>
        <a:graphic>
          <a:graphicData uri="http://schemas.openxmlformats.org/drawingml/2006/table">
            <a:tbl>
              <a:tblPr/>
              <a:tblGrid>
                <a:gridCol w="1569288">
                  <a:extLst>
                    <a:ext uri="{9D8B030D-6E8A-4147-A177-3AD203B41FA5}">
                      <a16:colId xmlns:a16="http://schemas.microsoft.com/office/drawing/2014/main" val="1655091437"/>
                    </a:ext>
                  </a:extLst>
                </a:gridCol>
                <a:gridCol w="1329906">
                  <a:extLst>
                    <a:ext uri="{9D8B030D-6E8A-4147-A177-3AD203B41FA5}">
                      <a16:colId xmlns:a16="http://schemas.microsoft.com/office/drawing/2014/main" val="1712569693"/>
                    </a:ext>
                  </a:extLst>
                </a:gridCol>
                <a:gridCol w="877739">
                  <a:extLst>
                    <a:ext uri="{9D8B030D-6E8A-4147-A177-3AD203B41FA5}">
                      <a16:colId xmlns:a16="http://schemas.microsoft.com/office/drawing/2014/main" val="2911941277"/>
                    </a:ext>
                  </a:extLst>
                </a:gridCol>
                <a:gridCol w="1516092">
                  <a:extLst>
                    <a:ext uri="{9D8B030D-6E8A-4147-A177-3AD203B41FA5}">
                      <a16:colId xmlns:a16="http://schemas.microsoft.com/office/drawing/2014/main" val="2947680126"/>
                    </a:ext>
                  </a:extLst>
                </a:gridCol>
                <a:gridCol w="1542690">
                  <a:extLst>
                    <a:ext uri="{9D8B030D-6E8A-4147-A177-3AD203B41FA5}">
                      <a16:colId xmlns:a16="http://schemas.microsoft.com/office/drawing/2014/main" val="2365344557"/>
                    </a:ext>
                  </a:extLst>
                </a:gridCol>
                <a:gridCol w="1622485">
                  <a:extLst>
                    <a:ext uri="{9D8B030D-6E8A-4147-A177-3AD203B41FA5}">
                      <a16:colId xmlns:a16="http://schemas.microsoft.com/office/drawing/2014/main" val="3720315787"/>
                    </a:ext>
                  </a:extLst>
                </a:gridCol>
              </a:tblGrid>
              <a:tr h="426508">
                <a:tc gridSpan="6">
                  <a:txBody>
                    <a:bodyPr/>
                    <a:lstStyle/>
                    <a:p>
                      <a:pPr rtl="0" fontAlgn="b"/>
                      <a:r>
                        <a:rPr lang="en-US" sz="1600" b="1" dirty="0">
                          <a:effectLst/>
                        </a:rPr>
                        <a:t>Pass-through vs. C Corporation: Benefits of Deferral (AT Returns are Reinvested and then Liquidated)</a:t>
                      </a:r>
                    </a:p>
                  </a:txBody>
                  <a:tcPr marL="0" marR="0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932158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1" dirty="0">
                          <a:effectLst/>
                        </a:rPr>
                        <a:t>C Corporation</a:t>
                      </a:r>
                    </a:p>
                  </a:txBody>
                  <a:tcPr marL="28575" marR="28575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dirty="0">
                          <a:effectLst/>
                        </a:rPr>
                        <a:t>PSH </a:t>
                      </a:r>
                      <a:br>
                        <a:rPr lang="en-US" sz="1800" b="1" dirty="0">
                          <a:effectLst/>
                        </a:rPr>
                      </a:br>
                      <a:r>
                        <a:rPr lang="en-US" sz="1800" b="1" dirty="0">
                          <a:effectLst/>
                        </a:rPr>
                        <a:t>w/ 199A</a:t>
                      </a:r>
                    </a:p>
                  </a:txBody>
                  <a:tcPr marL="28575" marR="28575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effectLst/>
                        </a:rPr>
                        <a:t>PSH </a:t>
                      </a:r>
                      <a:br>
                        <a:rPr lang="en-US" sz="1800" b="1" dirty="0">
                          <a:effectLst/>
                        </a:rPr>
                      </a:br>
                      <a:r>
                        <a:rPr lang="en-US" sz="1800" b="1" dirty="0">
                          <a:effectLst/>
                        </a:rPr>
                        <a:t>w/out 199A</a:t>
                      </a:r>
                    </a:p>
                  </a:txBody>
                  <a:tcPr marL="28575" marR="28575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523395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effectLst/>
                        </a:rPr>
                        <a:t>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dirty="0">
                          <a:effectLst/>
                        </a:rPr>
                        <a:t>13,525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14,052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13,573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8471118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effectLst/>
                        </a:rPr>
                        <a:t>10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dirty="0">
                          <a:effectLst/>
                        </a:rPr>
                        <a:t>18,679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19,745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18,422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2205012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Year of 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effectLst/>
                        </a:rPr>
                        <a:t>15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dirty="0">
                          <a:effectLst/>
                        </a:rPr>
                        <a:t>26,218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27,745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25,003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3677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Liquidation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25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dirty="0">
                          <a:effectLst/>
                        </a:rPr>
                        <a:t>53,371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54,784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46,061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9592974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35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>
                          <a:effectLst/>
                        </a:rPr>
                        <a:t>111,450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108,172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84,852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7041258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45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>
                          <a:effectLst/>
                        </a:rPr>
                        <a:t>235,683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213,587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156,314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966880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50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dirty="0">
                          <a:effectLst/>
                        </a:rPr>
                        <a:t>343,594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300,127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212,160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8688401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A1611819-C6DA-8541-984A-300562961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50387"/>
            <a:ext cx="8458200" cy="365127"/>
          </a:xfrm>
        </p:spPr>
        <p:txBody>
          <a:bodyPr/>
          <a:lstStyle/>
          <a:p>
            <a:r>
              <a:rPr lang="en-US" dirty="0"/>
              <a:t>Comparison of AT-Returns for C Corporation and PSH: The Benefits of Deferral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D83475-C6B3-664B-842E-82E3481086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408BE-A077-104D-8852-65986DC6C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B6114D-11FE-A54C-9528-A12DA539F17B}"/>
              </a:ext>
            </a:extLst>
          </p:cNvPr>
          <p:cNvSpPr/>
          <p:nvPr/>
        </p:nvSpPr>
        <p:spPr>
          <a:xfrm>
            <a:off x="4222484" y="5764427"/>
            <a:ext cx="16321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hlinkClick r:id="rId2"/>
              </a:rPr>
              <a:t>https://</a:t>
            </a:r>
            <a:r>
              <a:rPr lang="en-US" sz="1000" dirty="0" err="1">
                <a:hlinkClick r:id="rId2"/>
              </a:rPr>
              <a:t>bit.ly</a:t>
            </a:r>
            <a:r>
              <a:rPr lang="en-US" sz="1000" dirty="0">
                <a:hlinkClick r:id="rId2"/>
              </a:rPr>
              <a:t>/2F2KsbX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0909649"/>
      </p:ext>
    </p:extLst>
  </p:cSld>
  <p:clrMapOvr>
    <a:masterClrMapping/>
  </p:clrMapOvr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17129</TotalTime>
  <Words>2330</Words>
  <Application>Microsoft Macintosh PowerPoint</Application>
  <PresentationFormat>On-screen Show (4:3)</PresentationFormat>
  <Paragraphs>424</Paragraphs>
  <Slides>26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NSimSun</vt:lpstr>
      <vt:lpstr>Arial</vt:lpstr>
      <vt:lpstr>Calibri</vt:lpstr>
      <vt:lpstr>Courier New</vt:lpstr>
      <vt:lpstr>Gill Sans</vt:lpstr>
      <vt:lpstr>Times New Roman</vt:lpstr>
      <vt:lpstr>Verdana</vt:lpstr>
      <vt:lpstr>Wingdings</vt:lpstr>
      <vt:lpstr>Wingdings 2</vt:lpstr>
      <vt:lpstr>CG Body - Standard</vt:lpstr>
      <vt:lpstr>Equation</vt:lpstr>
      <vt:lpstr>PowerPoint Presentation</vt:lpstr>
      <vt:lpstr>Choice of Business Entity</vt:lpstr>
      <vt:lpstr>C Corp vs. Pass-through</vt:lpstr>
      <vt:lpstr>Rates for 2021</vt:lpstr>
      <vt:lpstr>Tax Differences: C, S, and K</vt:lpstr>
      <vt:lpstr>Tax Differences: C, S, and K</vt:lpstr>
      <vt:lpstr>Comparison of AT-Returns for C Corporation and PSH</vt:lpstr>
      <vt:lpstr>Partnership vs. Corporation</vt:lpstr>
      <vt:lpstr>Comparison of AT-Returns for C Corporation and PSH: The Benefits of Deferral</vt:lpstr>
      <vt:lpstr>Marginal Tax Rates</vt:lpstr>
      <vt:lpstr>Section 199A:  Ugh</vt:lpstr>
      <vt:lpstr>Partnership v. Proprietorship</vt:lpstr>
      <vt:lpstr>Partnership v. Other Relationships</vt:lpstr>
      <vt:lpstr>CTB:  Business Entity</vt:lpstr>
      <vt:lpstr>CTB:  Corporation Defined </vt:lpstr>
      <vt:lpstr>CTB:  Eligible Entity</vt:lpstr>
      <vt:lpstr>CTB:  Elections</vt:lpstr>
      <vt:lpstr>CTB:  Foreign Eligible Entities</vt:lpstr>
      <vt:lpstr>CTB Election</vt:lpstr>
      <vt:lpstr>CTB:  Classification Changes</vt:lpstr>
      <vt:lpstr>CTB:  Rev. Rul. 99-6 (Sit 1)</vt:lpstr>
      <vt:lpstr>CTB:  Rev. Rul. 99-6 (Sit 2)</vt:lpstr>
      <vt:lpstr>Entities</vt:lpstr>
      <vt:lpstr>Election out of SubK</vt:lpstr>
      <vt:lpstr>Publicly Traded Partnerships (PTPs/MLPs)</vt:lpstr>
      <vt:lpstr>Publicly Traded Partnerships (PTPs/MLPs)</vt:lpstr>
    </vt:vector>
  </TitlesOfParts>
  <Company>	鞰]皤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Promulgating, Interpreting, and Administering  U.S. Tax Law</dc:title>
  <dc:creator>Jeffrey Colon</dc:creator>
  <cp:lastModifiedBy>J Colon</cp:lastModifiedBy>
  <cp:revision>207</cp:revision>
  <cp:lastPrinted>2018-01-19T18:43:32Z</cp:lastPrinted>
  <dcterms:created xsi:type="dcterms:W3CDTF">2010-08-19T17:45:35Z</dcterms:created>
  <dcterms:modified xsi:type="dcterms:W3CDTF">2021-01-10T17:36:28Z</dcterms:modified>
</cp:coreProperties>
</file>