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6" r:id="rId2"/>
    <p:sldId id="277" r:id="rId3"/>
    <p:sldId id="386" r:id="rId4"/>
    <p:sldId id="387" r:id="rId5"/>
    <p:sldId id="422" r:id="rId6"/>
    <p:sldId id="408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C266C-B9EB-7A49-BD3E-86F9B5FB1AA2}" v="155" dt="2021-04-14T12:57:3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78230"/>
  </p:normalViewPr>
  <p:slideViewPr>
    <p:cSldViewPr>
      <p:cViewPr varScale="1">
        <p:scale>
          <a:sx n="135" d="100"/>
          <a:sy n="135" d="100"/>
        </p:scale>
        <p:origin x="168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1EC266C-B9EB-7A49-BD3E-86F9B5FB1AA2}"/>
    <pc:docChg chg="custSel modSld">
      <pc:chgData name="Jeffrey M. Colon" userId="615143b1-cdee-493d-9a9d-1565ce8666d9" providerId="ADAL" clId="{E1EC266C-B9EB-7A49-BD3E-86F9B5FB1AA2}" dt="2021-04-14T12:57:41.700" v="155" actId="27636"/>
      <pc:docMkLst>
        <pc:docMk/>
      </pc:docMkLst>
      <pc:sldChg chg="modSp modAnim">
        <pc:chgData name="Jeffrey M. Colon" userId="615143b1-cdee-493d-9a9d-1565ce8666d9" providerId="ADAL" clId="{E1EC266C-B9EB-7A49-BD3E-86F9B5FB1AA2}" dt="2021-04-12T13:31:14.780" v="9" actId="20577"/>
        <pc:sldMkLst>
          <pc:docMk/>
          <pc:sldMk cId="0" sldId="405"/>
        </pc:sldMkLst>
        <pc:spChg chg="mod">
          <ac:chgData name="Jeffrey M. Colon" userId="615143b1-cdee-493d-9a9d-1565ce8666d9" providerId="ADAL" clId="{E1EC266C-B9EB-7A49-BD3E-86F9B5FB1AA2}" dt="2021-04-12T13:31:14.780" v="9" actId="20577"/>
          <ac:spMkLst>
            <pc:docMk/>
            <pc:sldMk cId="0" sldId="405"/>
            <ac:spMk id="27650" creationId="{00000000-0000-0000-0000-000000000000}"/>
          </ac:spMkLst>
        </pc:spChg>
      </pc:sldChg>
      <pc:sldChg chg="modSp modAnim">
        <pc:chgData name="Jeffrey M. Colon" userId="615143b1-cdee-493d-9a9d-1565ce8666d9" providerId="ADAL" clId="{E1EC266C-B9EB-7A49-BD3E-86F9B5FB1AA2}" dt="2021-04-14T12:50:41.093" v="150" actId="20577"/>
        <pc:sldMkLst>
          <pc:docMk/>
          <pc:sldMk cId="0" sldId="409"/>
        </pc:sldMkLst>
        <pc:spChg chg="mod">
          <ac:chgData name="Jeffrey M. Colon" userId="615143b1-cdee-493d-9a9d-1565ce8666d9" providerId="ADAL" clId="{E1EC266C-B9EB-7A49-BD3E-86F9B5FB1AA2}" dt="2021-04-14T12:50:41.093" v="150" actId="20577"/>
          <ac:spMkLst>
            <pc:docMk/>
            <pc:sldMk cId="0" sldId="409"/>
            <ac:spMk id="15363" creationId="{00000000-0000-0000-0000-000000000000}"/>
          </ac:spMkLst>
        </pc:spChg>
      </pc:sldChg>
      <pc:sldChg chg="modSp mod modAnim">
        <pc:chgData name="Jeffrey M. Colon" userId="615143b1-cdee-493d-9a9d-1565ce8666d9" providerId="ADAL" clId="{E1EC266C-B9EB-7A49-BD3E-86F9B5FB1AA2}" dt="2021-04-14T12:57:41.700" v="155" actId="27636"/>
        <pc:sldMkLst>
          <pc:docMk/>
          <pc:sldMk cId="0" sldId="414"/>
        </pc:sldMkLst>
        <pc:spChg chg="mod">
          <ac:chgData name="Jeffrey M. Colon" userId="615143b1-cdee-493d-9a9d-1565ce8666d9" providerId="ADAL" clId="{E1EC266C-B9EB-7A49-BD3E-86F9B5FB1AA2}" dt="2021-04-14T12:57:41.700" v="155" actId="27636"/>
          <ac:spMkLst>
            <pc:docMk/>
            <pc:sldMk cId="0" sldId="414"/>
            <ac:spMk id="37891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933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PSH_Distributions_21S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indent="-342900">
              <a:buSzPct val="75000"/>
              <a:buFontTx/>
              <a:buChar char="•"/>
            </a:pPr>
            <a:r>
              <a:rPr lang="en-US" altLang="en-US" sz="2800" dirty="0"/>
              <a:t>Unless the </a:t>
            </a:r>
            <a:r>
              <a:rPr lang="en-US" altLang="en-US" sz="2800" dirty="0" err="1"/>
              <a:t>PSH</a:t>
            </a:r>
            <a:r>
              <a:rPr lang="en-US" altLang="en-US" sz="2800" dirty="0"/>
              <a:t> has a </a:t>
            </a:r>
            <a:r>
              <a:rPr lang="en-US" altLang="en-US" sz="2800" b="1" dirty="0"/>
              <a:t>§754 election </a:t>
            </a:r>
            <a:r>
              <a:rPr lang="en-US" altLang="en-US" sz="2800" dirty="0"/>
              <a:t>(or there is a </a:t>
            </a:r>
            <a:r>
              <a:rPr lang="en-US" altLang="en-US" sz="2800" b="1" dirty="0"/>
              <a:t>substantial basis reduction </a:t>
            </a:r>
            <a:r>
              <a:rPr lang="en-US" altLang="en-US" sz="2800" dirty="0"/>
              <a:t>(</a:t>
            </a:r>
            <a:r>
              <a:rPr lang="en-US" altLang="en-US" sz="2800" dirty="0" err="1"/>
              <a:t>SBR</a:t>
            </a:r>
            <a:r>
              <a:rPr lang="en-US" altLang="en-US" sz="2800" dirty="0"/>
              <a:t>) pursuant to §734(d)), the </a:t>
            </a:r>
            <a:r>
              <a:rPr lang="en-US" altLang="en-US" sz="2800" dirty="0" err="1"/>
              <a:t>PSH</a:t>
            </a:r>
            <a:r>
              <a:rPr lang="en-US" altLang="en-US" sz="2800" dirty="0"/>
              <a:t> does </a:t>
            </a:r>
            <a:r>
              <a:rPr lang="en-US" altLang="en-US" sz="2800" u="sng" dirty="0"/>
              <a:t>not</a:t>
            </a:r>
            <a:r>
              <a:rPr lang="en-US" altLang="en-US" sz="2800" dirty="0"/>
              <a:t> adjust its basis in the remaining </a:t>
            </a:r>
            <a:r>
              <a:rPr lang="en-US" altLang="en-US" sz="2800" dirty="0" err="1"/>
              <a:t>PSH</a:t>
            </a:r>
            <a:r>
              <a:rPr lang="en-US" altLang="en-US" sz="2800" dirty="0"/>
              <a:t> property. §734(a).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</a:t>
            </a:r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Effects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3E40-50DE-1943-A82A-80625C558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</a:t>
            </a:fld>
            <a:endParaRPr lang="en-US" dirty="0">
              <a:latin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837185-6DAD-A846-A184-2E1AC788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0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(revaluation)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section 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sections 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4864100" imgH="1549400" progId="Excel.Sheet.8">
                  <p:embed/>
                </p:oleObj>
              </mc:Choice>
              <mc:Fallback>
                <p:oleObj name="Worksheet" r:id="rId4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6" imgW="17980952" imgH="6196825" progId="Excel.Sheet.8">
                  <p:embed/>
                </p:oleObj>
              </mc:Choice>
              <mc:Fallback>
                <p:oleObj name="Worksheet" r:id="rId6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4" imgW="4864100" imgH="1549400" progId="Excel.Sheet.8">
                  <p:embed/>
                </p:oleObj>
              </mc:Choice>
              <mc:Fallback>
                <p:oleObj name="Worksheet" r:id="rId4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6" imgW="4495800" imgH="1549400" progId="Excel.Sheet.8">
                  <p:embed/>
                </p:oleObj>
              </mc:Choice>
              <mc:Fallback>
                <p:oleObj name="Worksheet" r:id="rId6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4" imgW="4864100" imgH="1549400" progId="Excel.Sheet.8">
                  <p:embed/>
                </p:oleObj>
              </mc:Choice>
              <mc:Fallback>
                <p:oleObj name="Worksheet" r:id="rId4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6" imgW="4495800" imgH="1549400" progId="Excel.Sheet.8">
                  <p:embed/>
                </p:oleObj>
              </mc:Choice>
              <mc:Fallback>
                <p:oleObj name="Worksheet" r:id="rId6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4" imgW="4864100" imgH="1549400" progId="Excel.Sheet.8">
                  <p:embed/>
                </p:oleObj>
              </mc:Choice>
              <mc:Fallback>
                <p:oleObj name="Worksheet" r:id="rId4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6" imgW="4495800" imgH="1549400" progId="Excel.Sheet.8">
                  <p:embed/>
                </p:oleObj>
              </mc:Choice>
              <mc:Fallback>
                <p:oleObj name="Worksheet" r:id="rId6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i="1" dirty="0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1.755-1(c)(1)(ii)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457200" indent="-4572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000" dirty="0"/>
              <a:t>P reduces his basis in the PSH, and then recognizes </a:t>
            </a:r>
            <a:r>
              <a:rPr lang="en-US" altLang="en-US" sz="2000" i="1" dirty="0"/>
              <a:t>gain</a:t>
            </a:r>
            <a:r>
              <a:rPr lang="en-US" altLang="en-US" sz="2000" dirty="0"/>
              <a:t> for distributions in excess of basis. §§731(a)(1), 733(a)(1).</a:t>
            </a:r>
          </a:p>
          <a:p>
            <a:pPr marL="457200" lvl="1" indent="-228600" eaLnBrk="1" hangingPunct="1"/>
            <a:r>
              <a:rPr lang="en-US" altLang="en-US" sz="2000" dirty="0"/>
              <a:t>G is generally CG</a:t>
            </a:r>
            <a:endParaRPr lang="en-US" altLang="ja-JP" sz="2000" dirty="0"/>
          </a:p>
          <a:p>
            <a:pPr marL="228600" indent="-228600" eaLnBrk="1" hangingPunct="1"/>
            <a:endParaRPr lang="en-US" altLang="en-US" sz="2400" dirty="0">
              <a:ea typeface="ＭＳ Ｐゴシック" charset="-128"/>
            </a:endParaRPr>
          </a:p>
          <a:p>
            <a:pPr marL="228600" indent="-228600"/>
            <a:r>
              <a:rPr lang="en-US" altLang="en-US" sz="2400" dirty="0">
                <a:ea typeface="ＭＳ Ｐゴシック" charset="-128"/>
              </a:rPr>
              <a:t>For </a:t>
            </a:r>
            <a:r>
              <a:rPr lang="en-US" altLang="ja-JP" sz="2400" i="1" dirty="0">
                <a:ea typeface="ＭＳ Ｐゴシック" charset="-128"/>
              </a:rPr>
              <a:t>advances</a:t>
            </a:r>
            <a:r>
              <a:rPr lang="en-US" altLang="ja-JP" sz="2400" dirty="0">
                <a:ea typeface="ＭＳ Ｐゴシック" charset="-128"/>
              </a:rPr>
              <a:t> or </a:t>
            </a:r>
            <a:r>
              <a:rPr lang="en-US" altLang="ja-JP" sz="2400" i="1" dirty="0">
                <a:ea typeface="ＭＳ Ｐゴシック" charset="-128"/>
              </a:rPr>
              <a:t>draws</a:t>
            </a:r>
            <a:r>
              <a:rPr lang="en-US" altLang="ja-JP" sz="2400" dirty="0">
                <a:ea typeface="ＭＳ Ｐゴシック" charset="-128"/>
              </a:rPr>
              <a:t>, basis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by P’s distributive share of the PSH’s </a:t>
            </a:r>
            <a:r>
              <a:rPr lang="en-US" altLang="ja-JP" sz="2400" i="1" dirty="0">
                <a:ea typeface="ＭＳ Ｐゴシック" charset="-128"/>
              </a:rPr>
              <a:t>income</a:t>
            </a:r>
            <a:r>
              <a:rPr lang="en-US" altLang="ja-JP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If PSH losses exceed gains for the TY, the P’</a:t>
            </a:r>
            <a:r>
              <a:rPr lang="en-US" altLang="ja-JP" sz="2400" dirty="0">
                <a:ea typeface="ＭＳ Ｐゴシック" charset="-128"/>
              </a:rPr>
              <a:t>s basis in his PSH interest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for distributions and </a:t>
            </a:r>
            <a:r>
              <a:rPr lang="en-US" altLang="ja-JP" sz="2400" i="1" dirty="0">
                <a:ea typeface="ＭＳ Ｐゴシック" charset="-128"/>
              </a:rPr>
              <a:t>then</a:t>
            </a:r>
            <a:r>
              <a:rPr lang="en-US" altLang="ja-JP" sz="2400" dirty="0">
                <a:ea typeface="ＭＳ Ｐゴシック" charset="-128"/>
              </a:rPr>
              <a:t> losses.  </a:t>
            </a:r>
            <a:r>
              <a:rPr lang="en-US" altLang="ja-JP" sz="2400" i="1" dirty="0">
                <a:ea typeface="ＭＳ Ｐゴシック" charset="-128"/>
              </a:rPr>
              <a:t>See</a:t>
            </a:r>
            <a:r>
              <a:rPr lang="en-US" altLang="ja-JP" sz="2400" dirty="0">
                <a:ea typeface="ＭＳ Ｐゴシック" charset="-128"/>
              </a:rPr>
              <a:t> Rev. Rul. 66-94.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06400" indent="-406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406400" indent="-406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Section 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734 or 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section 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</a:t>
            </a:r>
            <a:r>
              <a:rPr lang="en-US" altLang="en-US" sz="2000" dirty="0" err="1"/>
              <a:t>PSH</a:t>
            </a:r>
            <a:r>
              <a:rPr lang="en-US" altLang="en-US" sz="2000" dirty="0"/>
              <a:t>, exceeds 250K. (§734(d))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</a:t>
            </a:r>
            <a:r>
              <a:rPr lang="en-US" altLang="ja-JP" sz="2000" dirty="0" err="1"/>
              <a:t>PSH</a:t>
            </a:r>
            <a:r>
              <a:rPr lang="en-US" altLang="ja-JP" sz="2000" dirty="0"/>
              <a:t> assets were sold for cash equal to their </a:t>
            </a:r>
            <a:r>
              <a:rPr lang="en-US" altLang="ja-JP" sz="2000" dirty="0" err="1"/>
              <a:t>FMV</a:t>
            </a:r>
            <a:r>
              <a:rPr lang="en-US" altLang="ja-JP" sz="2000" dirty="0"/>
              <a:t>. (§743(d))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In </a:t>
            </a:r>
            <a:r>
              <a:rPr lang="en-US" altLang="en-US" sz="2250" i="1" dirty="0">
                <a:ea typeface="ＭＳ Ｐゴシック" charset="-128"/>
              </a:rPr>
              <a:t>a non-liquidating distribution </a:t>
            </a:r>
            <a:r>
              <a:rPr lang="en-US" altLang="en-US" sz="225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No G/L recognized by P or PSH.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 takes CO basis in property, but limited to P’</a:t>
            </a:r>
            <a:r>
              <a:rPr lang="en-US" altLang="ja-JP" sz="24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P’</a:t>
            </a:r>
            <a:r>
              <a:rPr lang="en-US" altLang="ja-JP" sz="2400" dirty="0">
                <a:ea typeface="ＭＳ Ｐゴシック" charset="-128"/>
              </a:rPr>
              <a:t>s basis in PSH is reduced by the basis of the property distributed determined under section 732.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Allocation of basis in the case of the distribution of multiple properties (if section 732(a)(2) applies).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equal 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No G/L to </a:t>
            </a:r>
            <a:r>
              <a:rPr lang="en-US" altLang="en-US" sz="2400" i="1" dirty="0" err="1">
                <a:ea typeface="ＭＳ Ｐゴシック" charset="-128"/>
              </a:rPr>
              <a:t>PSH</a:t>
            </a:r>
            <a:r>
              <a:rPr lang="en-US" altLang="en-US" sz="2400" i="1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731(b).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Gain recognized by </a:t>
            </a:r>
            <a:r>
              <a:rPr lang="en-US" altLang="en-US" sz="2400" b="1" dirty="0">
                <a:ea typeface="ＭＳ Ｐゴシック" charset="-128"/>
              </a:rPr>
              <a:t>P</a:t>
            </a:r>
            <a:r>
              <a:rPr lang="en-US" altLang="en-US" sz="2400" dirty="0">
                <a:ea typeface="ＭＳ Ｐゴシック" charset="-128"/>
              </a:rPr>
              <a:t> to the extent that $ exceeds P’</a:t>
            </a:r>
            <a:r>
              <a:rPr lang="en-US" altLang="ja-JP" sz="2400" dirty="0">
                <a:ea typeface="ＭＳ Ｐゴシック" charset="-128"/>
              </a:rPr>
              <a:t>s AB in PSH immediately before distribution.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731(a).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Loss recognized by P </a:t>
            </a:r>
            <a:r>
              <a:rPr lang="en-US" altLang="en-US" sz="2400" i="1" dirty="0">
                <a:ea typeface="ＭＳ Ｐゴシック" charset="-128"/>
              </a:rPr>
              <a:t>only if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/>
              <a:t>P</a:t>
            </a:r>
            <a:r>
              <a:rPr lang="ja-JP" altLang="en-US" sz="2000" dirty="0"/>
              <a:t>’</a:t>
            </a:r>
            <a:r>
              <a:rPr lang="en-US" altLang="ja-JP" sz="2000" dirty="0"/>
              <a:t>s outside basis is greater than sum of: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2000" dirty="0"/>
              <a:t>$ distributed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b="1" dirty="0"/>
              <a:t>Basis</a:t>
            </a:r>
            <a:r>
              <a:rPr lang="en-US" altLang="en-US" sz="2000" dirty="0"/>
              <a:t> of any </a:t>
            </a:r>
            <a:r>
              <a:rPr lang="en-US" altLang="en-US" sz="2000" i="1" dirty="0"/>
              <a:t>unrealized receivables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inventory items </a:t>
            </a:r>
            <a:r>
              <a:rPr lang="en-US" altLang="en-US" sz="2000" dirty="0"/>
              <a:t>distributed, </a:t>
            </a:r>
            <a:r>
              <a:rPr lang="en-US" altLang="en-US" sz="2000" b="1" dirty="0"/>
              <a:t>and</a:t>
            </a:r>
            <a:endParaRPr lang="en-US" altLang="en-US" sz="2000" dirty="0"/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b="1" i="1" dirty="0"/>
              <a:t>Only</a:t>
            </a:r>
            <a:r>
              <a:rPr lang="en-US" altLang="en-US" sz="2000" dirty="0"/>
              <a:t> $, unrealized receivables, and inventory distributed. §731(a)(2).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2000" dirty="0"/>
              <a:t>Why?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altLang="en-US" sz="2000" dirty="0"/>
              <a:t>X’s OB = $125 and receives $50 cash and AR (AB=$50; FMV=$50) in liquidation.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Basis of property received equal to P’</a:t>
            </a:r>
            <a:r>
              <a:rPr lang="en-US" altLang="ja-JP" sz="2400" dirty="0">
                <a:ea typeface="ＭＳ Ｐゴシック" charset="-128"/>
              </a:rPr>
              <a:t>s AB in PSH (</a:t>
            </a:r>
            <a:r>
              <a:rPr lang="en-US" altLang="ja-JP" sz="2400" i="1" dirty="0">
                <a:ea typeface="ＭＳ Ｐゴシック" charset="-128"/>
              </a:rPr>
              <a:t>transferred basis</a:t>
            </a:r>
            <a:r>
              <a:rPr lang="en-US" altLang="ja-JP" sz="2400" dirty="0">
                <a:ea typeface="ＭＳ Ｐゴシック" charset="-128"/>
              </a:rPr>
              <a:t>), reduced by cash.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732(b).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sz="2000" dirty="0"/>
              <a:t>Allocation of basis in the case of the distribution of multiple properties:  §732(c)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Liquidating Distributions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CA2C6C-8DAA-9441-8353-4A7C7913D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C169-5D87-E945-B761-80FC59BC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732(a)(2) </a:t>
            </a:r>
            <a:r>
              <a:rPr lang="en-US" altLang="en-US" sz="2400" i="1" dirty="0">
                <a:ea typeface="ＭＳ Ｐゴシック" charset="-128"/>
              </a:rPr>
              <a:t>or </a:t>
            </a:r>
            <a:r>
              <a:rPr lang="en-US" altLang="en-US" sz="2400" dirty="0">
                <a:ea typeface="ＭＳ Ｐゴシック" charset="-128"/>
              </a:rPr>
              <a:t>732(b) applies, the P’</a:t>
            </a:r>
            <a:r>
              <a:rPr lang="en-US" altLang="ja-JP" sz="24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400" i="1" dirty="0">
                <a:ea typeface="ＭＳ Ｐゴシック" charset="-128"/>
              </a:rPr>
              <a:t>the property received</a:t>
            </a:r>
            <a:r>
              <a:rPr lang="en-US" altLang="ja-JP" sz="2400" dirty="0">
                <a:ea typeface="ＭＳ Ｐゴシック" charset="-128"/>
              </a:rPr>
              <a:t> as follows under 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000" dirty="0"/>
              <a:t>First to </a:t>
            </a:r>
            <a:r>
              <a:rPr lang="en-US" altLang="en-US" sz="2000" b="1" dirty="0"/>
              <a:t>unrealized receivables and inventory</a:t>
            </a:r>
            <a:r>
              <a:rPr lang="en-US" altLang="en-US" sz="2000" dirty="0"/>
              <a:t> in an amount equal to (</a:t>
            </a:r>
            <a:r>
              <a:rPr lang="en-US" altLang="en-US" sz="2000" i="1" dirty="0"/>
              <a:t>but not more than</a:t>
            </a:r>
            <a:r>
              <a:rPr lang="en-US" altLang="en-US" sz="2000" dirty="0"/>
              <a:t>) the PSH’</a:t>
            </a:r>
            <a:r>
              <a:rPr lang="en-US" altLang="ja-JP" sz="2000" dirty="0"/>
              <a:t>s AB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1800" dirty="0"/>
              <a:t>If P’s ROB </a:t>
            </a:r>
            <a:r>
              <a:rPr lang="en-US" altLang="en-US" sz="1800" b="1" dirty="0"/>
              <a:t>&lt;</a:t>
            </a:r>
            <a:r>
              <a:rPr lang="en-US" altLang="en-US" sz="1800" dirty="0"/>
              <a:t> PSH’s basis in such assets, P’s ROB is allocated to properties with </a:t>
            </a:r>
            <a:r>
              <a:rPr lang="en-US" altLang="en-US" sz="1800" b="1" dirty="0"/>
              <a:t>unrealized depreciation </a:t>
            </a:r>
            <a:r>
              <a:rPr lang="en-US" altLang="en-US" sz="1800" dirty="0"/>
              <a:t>(to the extent of BIL) and then in proportion to </a:t>
            </a:r>
            <a:r>
              <a:rPr lang="en-US" altLang="en-US" sz="1800" b="1" dirty="0"/>
              <a:t>adjusted basis </a:t>
            </a:r>
            <a:r>
              <a:rPr lang="en-US" altLang="en-US" sz="18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1800" dirty="0"/>
              <a:t>The basis in distributed PSH property will be </a:t>
            </a:r>
            <a:r>
              <a:rPr lang="en-US" altLang="en-US" sz="1800" b="1" i="1" dirty="0"/>
              <a:t>decreased</a:t>
            </a:r>
            <a:r>
              <a:rPr lang="en-US" altLang="en-US" sz="18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1800" dirty="0"/>
              <a:t>Note: Basis of hot assets </a:t>
            </a:r>
            <a:r>
              <a:rPr lang="en-US" altLang="en-US" sz="1800" i="1" dirty="0"/>
              <a:t>never</a:t>
            </a:r>
            <a:r>
              <a:rPr lang="en-US" altLang="en-US" sz="1800" dirty="0"/>
              <a:t> increased—excess of P’</a:t>
            </a:r>
            <a:r>
              <a:rPr lang="en-US" altLang="ja-JP" sz="1800" dirty="0"/>
              <a:t>s ROB over AB of hot assets either allocated to other property </a:t>
            </a:r>
            <a:r>
              <a:rPr lang="en-US" altLang="ja-JP" sz="1800" b="1" dirty="0"/>
              <a:t>or</a:t>
            </a:r>
            <a:r>
              <a:rPr lang="en-US" altLang="ja-JP" sz="18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000" dirty="0"/>
              <a:t>Then to </a:t>
            </a:r>
            <a:r>
              <a:rPr lang="en-US" altLang="en-US" sz="2000" b="1" dirty="0"/>
              <a:t>other property </a:t>
            </a:r>
            <a:r>
              <a:rPr lang="en-US" altLang="en-US" sz="20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1800" dirty="0"/>
              <a:t>If basis of other property received is &lt; P’</a:t>
            </a:r>
            <a:r>
              <a:rPr lang="en-US" altLang="ja-JP" sz="1800" dirty="0"/>
              <a:t>s ROB basis to be allocated, the OB is allocated to properties with </a:t>
            </a:r>
            <a:r>
              <a:rPr lang="en-US" altLang="ja-JP" sz="18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1800" dirty="0"/>
              <a:t>The basis in PSH property will be </a:t>
            </a:r>
            <a:r>
              <a:rPr lang="en-US" altLang="ja-JP" sz="1800" i="1" dirty="0"/>
              <a:t>increased</a:t>
            </a:r>
            <a:r>
              <a:rPr lang="en-US" altLang="ja-JP" sz="18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1800"/>
              <a:t>If the basis </a:t>
            </a:r>
            <a:r>
              <a:rPr lang="en-US" altLang="en-US" sz="1800" dirty="0"/>
              <a:t>of other PSH property received is &gt; P’</a:t>
            </a:r>
            <a:r>
              <a:rPr lang="en-US" altLang="ja-JP" sz="18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1800" dirty="0"/>
              <a:t>The basis in PSH property will be </a:t>
            </a:r>
            <a:r>
              <a:rPr lang="en-US" altLang="ja-JP" sz="1800" i="1" dirty="0"/>
              <a:t>decreased</a:t>
            </a:r>
            <a:r>
              <a:rPr lang="en-US" altLang="ja-JP" sz="18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under Section 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754 election, which would give her a SBA in the DBC property under section 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4559300" imgH="1562100" progId="Excel.Sheet.8">
                  <p:embed/>
                </p:oleObj>
              </mc:Choice>
              <mc:Fallback>
                <p:oleObj name="Worksheet" r:id="rId4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PSH is an </a:t>
            </a:r>
            <a:r>
              <a:rPr lang="en-US" altLang="en-US" sz="1800" i="1" dirty="0"/>
              <a:t>investment PSH</a:t>
            </a:r>
            <a:r>
              <a:rPr lang="en-US" altLang="en-US" sz="1800" dirty="0"/>
              <a:t> and P is </a:t>
            </a:r>
            <a:r>
              <a:rPr lang="en-US" altLang="en-US" sz="1800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22359</TotalTime>
  <Words>3310</Words>
  <Application>Microsoft Macintosh PowerPoint</Application>
  <PresentationFormat>On-screen Show (4:3)</PresentationFormat>
  <Paragraphs>253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Liquidating Distributions</vt:lpstr>
      <vt:lpstr>Allocation of Basis under Section 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Section 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 Colon</cp:lastModifiedBy>
  <cp:revision>528</cp:revision>
  <cp:lastPrinted>2021-04-12T12:42:28Z</cp:lastPrinted>
  <dcterms:created xsi:type="dcterms:W3CDTF">2010-11-21T13:13:41Z</dcterms:created>
  <dcterms:modified xsi:type="dcterms:W3CDTF">2021-04-14T12:57:44Z</dcterms:modified>
</cp:coreProperties>
</file>