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5" r:id="rId2"/>
    <p:sldId id="266" r:id="rId3"/>
    <p:sldId id="264" r:id="rId4"/>
    <p:sldId id="267" r:id="rId5"/>
    <p:sldId id="270" r:id="rId6"/>
    <p:sldId id="269" r:id="rId7"/>
    <p:sldId id="271" r:id="rId8"/>
    <p:sldId id="272" r:id="rId9"/>
    <p:sldId id="262" r:id="rId10"/>
    <p:sldId id="283" r:id="rId11"/>
    <p:sldId id="279" r:id="rId12"/>
    <p:sldId id="280" r:id="rId13"/>
    <p:sldId id="263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017EA-8839-DB45-B737-EACDBEB43669}" v="37" dt="2021-04-25T17:14:4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6654" autoAdjust="0"/>
  </p:normalViewPr>
  <p:slideViewPr>
    <p:cSldViewPr snapToGrid="0" snapToObjects="1">
      <p:cViewPr varScale="1">
        <p:scale>
          <a:sx n="137" d="100"/>
          <a:sy n="137" d="100"/>
        </p:scale>
        <p:origin x="1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54017EA-8839-DB45-B737-EACDBEB43669}"/>
    <pc:docChg chg="modSld">
      <pc:chgData name="Jeffrey M. Colon" userId="615143b1-cdee-493d-9a9d-1565ce8666d9" providerId="ADAL" clId="{254017EA-8839-DB45-B737-EACDBEB43669}" dt="2021-04-25T17:14:33.759" v="32"/>
      <pc:docMkLst>
        <pc:docMk/>
      </pc:docMkLst>
      <pc:sldChg chg="modSp">
        <pc:chgData name="Jeffrey M. Colon" userId="615143b1-cdee-493d-9a9d-1565ce8666d9" providerId="ADAL" clId="{254017EA-8839-DB45-B737-EACDBEB43669}" dt="2021-04-25T17:12:13.503" v="1" actId="20577"/>
        <pc:sldMkLst>
          <pc:docMk/>
          <pc:sldMk cId="0" sldId="265"/>
        </pc:sldMkLst>
        <pc:spChg chg="mod">
          <ac:chgData name="Jeffrey M. Colon" userId="615143b1-cdee-493d-9a9d-1565ce8666d9" providerId="ADAL" clId="{254017EA-8839-DB45-B737-EACDBEB43669}" dt="2021-04-25T17:12:13.503" v="1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4017EA-8839-DB45-B737-EACDBEB43669}" dt="2021-04-25T17:12:30.987" v="22" actId="20577"/>
        <pc:sldMkLst>
          <pc:docMk/>
          <pc:sldMk cId="0" sldId="266"/>
        </pc:sldMkLst>
        <pc:spChg chg="mod">
          <ac:chgData name="Jeffrey M. Colon" userId="615143b1-cdee-493d-9a9d-1565ce8666d9" providerId="ADAL" clId="{254017EA-8839-DB45-B737-EACDBEB43669}" dt="2021-04-25T17:12:30.987" v="22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4017EA-8839-DB45-B737-EACDBEB43669}" dt="2021-04-25T17:12:51.574" v="24" actId="20577"/>
        <pc:sldMkLst>
          <pc:docMk/>
          <pc:sldMk cId="0" sldId="269"/>
        </pc:sldMkLst>
        <pc:spChg chg="mod">
          <ac:chgData name="Jeffrey M. Colon" userId="615143b1-cdee-493d-9a9d-1565ce8666d9" providerId="ADAL" clId="{254017EA-8839-DB45-B737-EACDBEB43669}" dt="2021-04-25T17:12:51.574" v="24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4017EA-8839-DB45-B737-EACDBEB43669}" dt="2021-04-25T17:14:33.759" v="32"/>
        <pc:sldMkLst>
          <pc:docMk/>
          <pc:sldMk cId="0" sldId="277"/>
        </pc:sldMkLst>
        <pc:graphicFrameChg chg="mod">
          <ac:chgData name="Jeffrey M. Colon" userId="615143b1-cdee-493d-9a9d-1565ce8666d9" providerId="ADAL" clId="{254017EA-8839-DB45-B737-EACDBEB43669}" dt="2021-04-25T17:14:33.759" v="32"/>
          <ac:graphicFrameMkLst>
            <pc:docMk/>
            <pc:sldMk cId="0" sldId="277"/>
            <ac:graphicFrameMk id="8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4017EA-8839-DB45-B737-EACDBEB43669}" dt="2021-04-25T17:13:27.485" v="28" actId="20577"/>
        <pc:sldMkLst>
          <pc:docMk/>
          <pc:sldMk cId="255970905" sldId="283"/>
        </pc:sldMkLst>
        <pc:spChg chg="mod">
          <ac:chgData name="Jeffrey M. Colon" userId="615143b1-cdee-493d-9a9d-1565ce8666d9" providerId="ADAL" clId="{254017EA-8839-DB45-B737-EACDBEB43669}" dt="2021-04-25T17:13:27.485" v="28" actId="20577"/>
          <ac:spMkLst>
            <pc:docMk/>
            <pc:sldMk cId="255970905" sldId="283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4/25/21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5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PSH_Liabilities_21S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In the case of a guarantee or similar arrangement, any payment obligation </a:t>
            </a:r>
            <a:r>
              <a:rPr lang="en-US" sz="2800" b="1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not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752 Regs: Bottom Dollar Payment Obligations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contributes 100k to LLC, a DRE, which LLC contributes to LP PSH in exchange for a GP interest.  </a:t>
            </a:r>
            <a:endParaRPr lang="en-US" dirty="0"/>
          </a:p>
          <a:p>
            <a:pPr eaLnBrk="1" hangingPunct="1"/>
            <a:r>
              <a:rPr lang="en-US" sz="2400" dirty="0"/>
              <a:t>C and D each contributes 100k for an LP interest.  </a:t>
            </a:r>
          </a:p>
          <a:p>
            <a:pPr eaLnBrk="1" hangingPunct="1"/>
            <a:r>
              <a:rPr lang="en-US" sz="24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400" dirty="0"/>
              <a:t>LP borrows 300k to buy property for 600k.  </a:t>
            </a:r>
          </a:p>
          <a:p>
            <a:pPr eaLnBrk="1" hangingPunct="1"/>
            <a:r>
              <a:rPr lang="en-US" sz="2400" dirty="0"/>
              <a:t>The debt is secured by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</a:t>
            </a:r>
            <a:r>
              <a:rPr lang="en-US" dirty="0" err="1"/>
              <a:t>PSH</a:t>
            </a:r>
            <a:r>
              <a:rPr lang="en-US" dirty="0"/>
              <a:t> is a 25% GP in </a:t>
            </a:r>
            <a:r>
              <a:rPr lang="en-US" dirty="0" err="1"/>
              <a:t>CDB</a:t>
            </a:r>
            <a:r>
              <a:rPr lang="en-US" dirty="0"/>
              <a:t> </a:t>
            </a:r>
            <a:r>
              <a:rPr lang="en-US" dirty="0" err="1"/>
              <a:t>PSH</a:t>
            </a:r>
            <a:r>
              <a:rPr lang="en-US" dirty="0"/>
              <a:t>, which has 10K in recourse debt. (Reg. §1.752-2(i))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the sum of 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lvl="2"/>
            <a:r>
              <a:rPr lang="en-US" sz="2400" dirty="0"/>
              <a:t>P‘s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NRL over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704(d); 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4" imgW="4940118" imgH="1460446" progId="Excel.Sheet.8">
                  <p:embed/>
                </p:oleObj>
              </mc:Choice>
              <mc:Fallback>
                <p:oleObj name="Worksheet" r:id="rId4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contribute 100 each,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704(c) if the property were disposed of for the amount of the </a:t>
            </a:r>
            <a:r>
              <a:rPr lang="en-US" dirty="0" err="1"/>
              <a:t>NRL</a:t>
            </a:r>
            <a:r>
              <a:rPr lang="en-US" dirty="0"/>
              <a:t> (900 </a:t>
            </a:r>
            <a:r>
              <a:rPr lang="en-US" dirty="0" err="1"/>
              <a:t>NRL</a:t>
            </a:r>
            <a:r>
              <a:rPr lang="en-US" dirty="0"/>
              <a:t>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</a:t>
            </a:r>
            <a:r>
              <a:rPr lang="en-US" dirty="0" err="1"/>
              <a:t>PSH</a:t>
            </a:r>
            <a:r>
              <a:rPr lang="en-US" dirty="0"/>
              <a:t> Interest: 300 (AB of prop) </a:t>
            </a:r>
            <a:r>
              <a:rPr lang="en-US" b="1" dirty="0"/>
              <a:t>minus</a:t>
            </a:r>
            <a:r>
              <a:rPr lang="en-US" dirty="0"/>
              <a:t> 900 (debt assumed by </a:t>
            </a:r>
            <a:r>
              <a:rPr lang="en-US" dirty="0" err="1"/>
              <a:t>PSH</a:t>
            </a:r>
            <a:r>
              <a:rPr lang="en-US" dirty="0"/>
              <a:t>) </a:t>
            </a:r>
            <a:r>
              <a:rPr lang="en-US" b="1" dirty="0"/>
              <a:t>plus</a:t>
            </a:r>
            <a:r>
              <a:rPr lang="en-US" dirty="0"/>
              <a:t> 600 (share of 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</a:t>
            </a:r>
            <a:r>
              <a:rPr lang="en-US" dirty="0"/>
              <a:t> PMG upon formation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</a:t>
            </a:r>
            <a:r>
              <a:rPr lang="en-US" sz="2400" b="1" dirty="0"/>
              <a:t>704(c) </a:t>
            </a:r>
            <a:r>
              <a:rPr lang="en-US" sz="2400" dirty="0"/>
              <a:t>in excess of any 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98163"/>
              </p:ext>
            </p:extLst>
          </p:nvPr>
        </p:nvGraphicFramePr>
        <p:xfrm>
          <a:off x="554272" y="3439432"/>
          <a:ext cx="85897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Worksheet" r:id="rId3" imgW="7175500" imgH="2298700" progId="Excel.Sheet.12">
                  <p:embed/>
                </p:oleObj>
              </mc:Choice>
              <mc:Fallback>
                <p:oleObj name="Worksheet" r:id="rId3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5897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Thus 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704(c) aren’t taken into account b/c allocation under 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[-(b)(1)(ii)]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realizing all liabilities for which creditor’s right is limited solely to assets of </a:t>
            </a:r>
            <a:r>
              <a:rPr lang="en-US" sz="1800" dirty="0" err="1"/>
              <a:t>PSH</a:t>
            </a:r>
            <a:r>
              <a:rPr lang="en-US" sz="1800" dirty="0"/>
              <a:t> [-(b)(1)(iii)]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(Reg. §1.752-2(b)(1)(</a:t>
            </a:r>
            <a:r>
              <a:rPr lang="en-US" sz="2400" dirty="0" err="1"/>
              <a:t>i</a:t>
            </a:r>
            <a:r>
              <a:rPr lang="en-US" sz="2400" dirty="0"/>
              <a:t>)-(iv), -3)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3966633" imgH="1604433" progId="Excel.Sheet.8">
                  <p:embed/>
                </p:oleObj>
              </mc:Choice>
              <mc:Fallback>
                <p:oleObj name="Worksheet" r:id="rId3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5" imgW="4910667" imgH="1155700" progId="Excel.Sheet.8">
                  <p:embed/>
                </p:oleObj>
              </mc:Choice>
              <mc:Fallback>
                <p:oleObj name="Worksheet" r:id="rId5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3419321" imgH="1619315" progId="Excel.Sheet.8">
                  <p:embed/>
                </p:oleObj>
              </mc:Choice>
              <mc:Fallback>
                <p:oleObj name="Worksheet" r:id="rId4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6" imgW="3257599" imgH="1161920" progId="Excel.Sheet.8">
                  <p:embed/>
                </p:oleObj>
              </mc:Choice>
              <mc:Fallback>
                <p:oleObj name="Worksheet" r:id="rId6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3" imgW="3966633" imgH="1604433" progId="Excel.Sheet.8">
                  <p:embed/>
                </p:oleObj>
              </mc:Choice>
              <mc:Fallback>
                <p:oleObj name="Worksheet" r:id="rId3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5" imgW="3949700" imgH="931333" progId="Excel.Sheet.8">
                  <p:embed/>
                </p:oleObj>
              </mc:Choice>
              <mc:Fallback>
                <p:oleObj name="Worksheet" r:id="rId5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4" imgW="6379633" imgH="2053167" progId="Excel.Sheet.8">
                  <p:embed/>
                </p:oleObj>
              </mc:Choice>
              <mc:Fallback>
                <p:oleObj name="Worksheet" r:id="rId4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6" imgW="4127500" imgH="931333" progId="Excel.Sheet.8">
                  <p:embed/>
                </p:oleObj>
              </mc:Choice>
              <mc:Fallback>
                <p:oleObj name="Worksheet" r:id="rId6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[9] Same facts as Example 1, except that the mortgage is nonrecourse, but A pledges stock with a FMV of 400 (AB 100) to secure the loan. 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12734</TotalTime>
  <Words>2420</Words>
  <Application>Microsoft Macintosh PowerPoint</Application>
  <PresentationFormat>On-screen Show (4:3)</PresentationFormat>
  <Paragraphs>174</Paragraphs>
  <Slides>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Microsoft Excel Worksheet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752 Regs: Bottom Dollar Payment Obligations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704(c) Minimum Gain</vt:lpstr>
      <vt:lpstr>NR Liabilities: Tier 3—Excess NRL</vt:lpstr>
      <vt:lpstr>NR Liabilities</vt:lpstr>
      <vt:lpstr>Rev. Rul. 95-14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 Colon</cp:lastModifiedBy>
  <cp:revision>172</cp:revision>
  <dcterms:created xsi:type="dcterms:W3CDTF">2010-10-20T23:10:11Z</dcterms:created>
  <dcterms:modified xsi:type="dcterms:W3CDTF">2021-04-25T17:14:42Z</dcterms:modified>
</cp:coreProperties>
</file>