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19"/>
  </p:notesMasterIdLst>
  <p:handoutMasterIdLst>
    <p:handoutMasterId r:id="rId20"/>
  </p:handoutMasterIdLst>
  <p:sldIdLst>
    <p:sldId id="277" r:id="rId2"/>
    <p:sldId id="300" r:id="rId3"/>
    <p:sldId id="356" r:id="rId4"/>
    <p:sldId id="355" r:id="rId5"/>
    <p:sldId id="357" r:id="rId6"/>
    <p:sldId id="358" r:id="rId7"/>
    <p:sldId id="359" r:id="rId8"/>
    <p:sldId id="366" r:id="rId9"/>
    <p:sldId id="364" r:id="rId10"/>
    <p:sldId id="362" r:id="rId11"/>
    <p:sldId id="365" r:id="rId12"/>
    <p:sldId id="363" r:id="rId13"/>
    <p:sldId id="299" r:id="rId14"/>
    <p:sldId id="298" r:id="rId15"/>
    <p:sldId id="367" r:id="rId16"/>
    <p:sldId id="301" r:id="rId17"/>
    <p:sldId id="302" r:id="rId18"/>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42ED7-57F5-CF44-84E6-41075442EE2A}" v="222" dt="2021-02-17T21:32:36.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5"/>
    <p:restoredTop sz="94711"/>
  </p:normalViewPr>
  <p:slideViewPr>
    <p:cSldViewPr>
      <p:cViewPr varScale="1">
        <p:scale>
          <a:sx n="97" d="100"/>
          <a:sy n="97" d="100"/>
        </p:scale>
        <p:origin x="216" y="1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0E42ED7-57F5-CF44-84E6-41075442EE2A}"/>
    <pc:docChg chg="modSld">
      <pc:chgData name="Jeffrey M. Colon" userId="615143b1-cdee-493d-9a9d-1565ce8666d9" providerId="ADAL" clId="{50E42ED7-57F5-CF44-84E6-41075442EE2A}" dt="2021-02-17T21:32:36.193" v="6" actId="20577"/>
      <pc:docMkLst>
        <pc:docMk/>
      </pc:docMkLst>
      <pc:sldChg chg="modSp">
        <pc:chgData name="Jeffrey M. Colon" userId="615143b1-cdee-493d-9a9d-1565ce8666d9" providerId="ADAL" clId="{50E42ED7-57F5-CF44-84E6-41075442EE2A}" dt="2021-02-17T21:32:36.193" v="6" actId="20577"/>
        <pc:sldMkLst>
          <pc:docMk/>
          <pc:sldMk cId="763328627" sldId="299"/>
        </pc:sldMkLst>
        <pc:spChg chg="mod">
          <ac:chgData name="Jeffrey M. Colon" userId="615143b1-cdee-493d-9a9d-1565ce8666d9" providerId="ADAL" clId="{50E42ED7-57F5-CF44-84E6-41075442EE2A}" dt="2021-02-17T21:32:36.193" v="6" actId="20577"/>
          <ac:spMkLst>
            <pc:docMk/>
            <pc:sldMk cId="763328627" sldId="299"/>
            <ac:spMk id="2" creationId="{B3345D54-065F-AB40-901D-68CB5362E2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1</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2</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10</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12</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PSH_Operations_21</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for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pPr>
              <a:lnSpc>
                <a:spcPct val="80000"/>
              </a:lnSpc>
            </a:pPr>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lnSpc>
                <a:spcPct val="80000"/>
              </a:lnSpc>
            </a:pPr>
            <a:r>
              <a:rPr lang="en-US" sz="2000" dirty="0">
                <a:ea typeface="ＭＳ Ｐゴシック" charset="0"/>
              </a:rPr>
              <a:t>Taxable income</a:t>
            </a:r>
          </a:p>
          <a:p>
            <a:pPr lvl="1">
              <a:lnSpc>
                <a:spcPct val="80000"/>
              </a:lnSpc>
            </a:pPr>
            <a:r>
              <a:rPr lang="en-US" sz="2000" dirty="0">
                <a:ea typeface="ＭＳ Ｐゴシック" charset="0"/>
              </a:rPr>
              <a:t>Tax-exempt income.  Why?</a:t>
            </a:r>
          </a:p>
          <a:p>
            <a:pPr>
              <a:lnSpc>
                <a:spcPct val="80000"/>
              </a:lnSpc>
            </a:pPr>
            <a:endParaRPr lang="en-US" sz="2400" dirty="0">
              <a:ea typeface="ＭＳ Ｐゴシック" charset="0"/>
              <a:cs typeface="ＭＳ Ｐゴシック" charset="0"/>
            </a:endParaRPr>
          </a:p>
          <a:p>
            <a:pPr>
              <a:lnSpc>
                <a:spcPct val="80000"/>
              </a:lnSpc>
            </a:pPr>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lnSpc>
                <a:spcPct val="80000"/>
              </a:lnSpc>
            </a:pPr>
            <a:r>
              <a:rPr lang="en-US" sz="2000" dirty="0">
                <a:ea typeface="ＭＳ Ｐゴシック" charset="0"/>
              </a:rPr>
              <a:t>PSH losses</a:t>
            </a:r>
          </a:p>
          <a:p>
            <a:pPr lvl="1">
              <a:lnSpc>
                <a:spcPct val="80000"/>
              </a:lnSpc>
            </a:pPr>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lnSpc>
                <a:spcPct val="80000"/>
              </a:lnSpc>
            </a:pPr>
            <a:r>
              <a:rPr lang="en-US" sz="2000" dirty="0">
                <a:ea typeface="ＭＳ Ｐゴシック" charset="0"/>
              </a:rPr>
              <a:t>Rev. Rul. 96-11 (charitable contributions) and Rev. Rul. 96-10 (disallowed losses)</a:t>
            </a:r>
          </a:p>
          <a:p>
            <a:pPr>
              <a:lnSpc>
                <a:spcPct val="80000"/>
              </a:lnSpc>
            </a:pPr>
            <a:endParaRPr lang="en-US" sz="2600" dirty="0">
              <a:ea typeface="ＭＳ Ｐゴシック" charset="0"/>
              <a:cs typeface="ＭＳ Ｐゴシック" charset="0"/>
            </a:endParaRPr>
          </a:p>
          <a:p>
            <a:pPr>
              <a:lnSpc>
                <a:spcPct val="80000"/>
              </a:lnSpc>
            </a:pPr>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1"/>
            <a:r>
              <a:rPr lang="en-US" sz="2000" dirty="0"/>
              <a:t>Interest deduction limited to the sum of:</a:t>
            </a:r>
            <a:endParaRPr lang="en-US" sz="2000" b="1" dirty="0"/>
          </a:p>
          <a:p>
            <a:pPr lvl="2"/>
            <a:r>
              <a:rPr lang="en-US" sz="2000" i="1" dirty="0"/>
              <a:t>Business </a:t>
            </a:r>
            <a:r>
              <a:rPr lang="en-US" sz="2000" i="1"/>
              <a:t>interest Income, </a:t>
            </a:r>
            <a:r>
              <a:rPr lang="en-US" sz="2000" dirty="0"/>
              <a:t>and </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(close to EBITDA): TI computed </a:t>
            </a:r>
            <a:r>
              <a:rPr lang="en-US" sz="2000" i="1" dirty="0"/>
              <a:t>without</a:t>
            </a:r>
            <a:r>
              <a:rPr lang="en-US" sz="2000" dirty="0"/>
              <a:t> regard to: </a:t>
            </a:r>
          </a:p>
          <a:p>
            <a:pPr lvl="2"/>
            <a:r>
              <a:rPr lang="en-US" sz="2000" dirty="0"/>
              <a:t>business interest,</a:t>
            </a:r>
          </a:p>
          <a:p>
            <a:pPr lvl="2"/>
            <a:r>
              <a:rPr lang="en-US" sz="2000" dirty="0"/>
              <a:t>Non-business income, gain, deduction, or loss,</a:t>
            </a:r>
          </a:p>
          <a:p>
            <a:pPr lvl="2"/>
            <a:r>
              <a:rPr lang="en-US" sz="2000" dirty="0" err="1"/>
              <a:t>NOLs</a:t>
            </a:r>
            <a:r>
              <a:rPr lang="en-US" sz="2000" dirty="0"/>
              <a:t>, and</a:t>
            </a:r>
          </a:p>
          <a:p>
            <a:pPr lvl="2"/>
            <a:r>
              <a:rPr lang="en-US" sz="2000" dirty="0"/>
              <a:t>Depreciation (for pre-Jan. 1, ‘22 </a:t>
            </a:r>
            <a:r>
              <a:rPr lang="en-US" sz="2000" dirty="0" err="1"/>
              <a:t>TYs</a:t>
            </a:r>
            <a:r>
              <a:rPr lang="en-US" sz="2000"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partnership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200" b="1" i="1" dirty="0"/>
              <a:t>If the partnership  can’t use it, the Ps can use it</a:t>
            </a:r>
            <a:endParaRPr lang="en-US" sz="22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9" name="TextBox 20"/>
          <p:cNvSpPr txBox="1">
            <a:spLocks noChangeArrowheads="1"/>
          </p:cNvSpPr>
          <p:nvPr/>
        </p:nvSpPr>
        <p:spPr bwMode="auto">
          <a:xfrm>
            <a:off x="2971800" y="5180013"/>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7" name="TextBox 30"/>
          <p:cNvSpPr txBox="1">
            <a:spLocks noChangeArrowheads="1"/>
          </p:cNvSpPr>
          <p:nvPr/>
        </p:nvSpPr>
        <p:spPr bwMode="auto">
          <a:xfrm>
            <a:off x="381000" y="838200"/>
            <a:ext cx="8458200" cy="132343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marL="342900" indent="-342900">
              <a:defRPr sz="1600">
                <a:solidFill>
                  <a:schemeClr val="tx1"/>
                </a:solidFill>
                <a:latin typeface="Arial" charset="0"/>
                <a:ea typeface="ＭＳ Ｐゴシック" charset="0"/>
                <a:cs typeface="ＭＳ Ｐゴシック" charset="0"/>
              </a:defRPr>
            </a:lvl1pPr>
            <a:lvl2pPr indent="-39370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buFont typeface="Arial" charset="0"/>
              <a:buChar char="•"/>
            </a:pPr>
            <a:r>
              <a:rPr lang="en-US" sz="2000" dirty="0">
                <a:latin typeface="+mn-lt"/>
              </a:rPr>
              <a:t>A P includes in income his share of PSH items under section 702 for the taxable year of </a:t>
            </a:r>
            <a:r>
              <a:rPr lang="en-US" sz="2000" i="1" u="sng" dirty="0">
                <a:latin typeface="+mn-lt"/>
              </a:rPr>
              <a:t>the PSH </a:t>
            </a:r>
            <a:r>
              <a:rPr lang="en-US" sz="2000" dirty="0">
                <a:latin typeface="+mn-lt"/>
              </a:rPr>
              <a:t>that ends within or with the taxable year of </a:t>
            </a:r>
            <a:r>
              <a:rPr lang="en-US" sz="2000" i="1" dirty="0">
                <a:latin typeface="+mn-lt"/>
              </a:rPr>
              <a:t>the P</a:t>
            </a:r>
            <a:r>
              <a:rPr lang="en-US" sz="2000" dirty="0">
                <a:latin typeface="+mn-lt"/>
              </a:rPr>
              <a:t>. </a:t>
            </a:r>
            <a:r>
              <a:rPr lang="en-US" altLang="en-US" sz="2000" dirty="0">
                <a:latin typeface="+mn-lt"/>
              </a:rPr>
              <a:t>§7</a:t>
            </a:r>
            <a:r>
              <a:rPr lang="en-US" sz="2000" dirty="0">
                <a:latin typeface="+mn-lt"/>
              </a:rPr>
              <a:t>06(a)</a:t>
            </a:r>
          </a:p>
          <a:p>
            <a:pPr lvl="1">
              <a:buFont typeface="Arial" charset="0"/>
              <a:buChar char="•"/>
            </a:pPr>
            <a:r>
              <a:rPr lang="en-US" sz="2000" dirty="0">
                <a:latin typeface="+mn-lt"/>
              </a:rPr>
              <a:t>What’s the best PSH TY to choose if the PSH expects gains? Losses?</a:t>
            </a:r>
          </a:p>
        </p:txBody>
      </p: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lnSpc>
                <a:spcPct val="70000"/>
              </a:lnSpc>
            </a:pPr>
            <a:r>
              <a:rPr lang="en-US" sz="2800" dirty="0">
                <a:ea typeface="ＭＳ Ｐゴシック" charset="0"/>
                <a:cs typeface="ＭＳ Ｐゴシック" charset="0"/>
              </a:rPr>
              <a:t>Business purpose:</a:t>
            </a:r>
          </a:p>
          <a:p>
            <a:pPr lvl="1">
              <a:lnSpc>
                <a:spcPct val="70000"/>
              </a:lnSpc>
            </a:pPr>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lnSpc>
                <a:spcPct val="70000"/>
              </a:lnSpc>
            </a:pPr>
            <a:r>
              <a:rPr lang="en-US" sz="2400" i="1" dirty="0">
                <a:ea typeface="ＭＳ Ｐゴシック" charset="0"/>
              </a:rPr>
              <a:t>Natural Business Year</a:t>
            </a:r>
          </a:p>
          <a:p>
            <a:pPr lvl="2" eaLnBrk="1" hangingPunct="1">
              <a:lnSpc>
                <a:spcPct val="70000"/>
              </a:lnSpc>
            </a:pPr>
            <a:r>
              <a:rPr lang="en-US" sz="2000" dirty="0">
                <a:ea typeface="ＭＳ Ｐゴシック" charset="0"/>
              </a:rPr>
              <a:t>25% or more of PSH gross receipts are earned in the last two months of the current and each of the preceding prior 2 years.  </a:t>
            </a:r>
          </a:p>
          <a:p>
            <a:pPr lvl="2">
              <a:lnSpc>
                <a:spcPct val="70000"/>
              </a:lnSpc>
            </a:pPr>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lnSpc>
                <a:spcPct val="70000"/>
              </a:lnSpc>
            </a:pPr>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lnSpc>
                <a:spcPct val="70000"/>
              </a:lnSpc>
            </a:pPr>
            <a:r>
              <a:rPr lang="en-US" sz="2000" dirty="0">
                <a:ea typeface="ＭＳ Ｐゴシック" charset="0"/>
              </a:rPr>
              <a:t>Use of TY for regulatory and accounting purposes</a:t>
            </a:r>
          </a:p>
          <a:p>
            <a:pPr lvl="2" eaLnBrk="1" hangingPunct="1">
              <a:lnSpc>
                <a:spcPct val="70000"/>
              </a:lnSpc>
            </a:pPr>
            <a:r>
              <a:rPr lang="en-US" sz="2000" dirty="0">
                <a:ea typeface="ＭＳ Ｐゴシック" charset="0"/>
              </a:rPr>
              <a:t>Seasonal hiring patterns</a:t>
            </a:r>
          </a:p>
          <a:p>
            <a:pPr lvl="2" eaLnBrk="1" hangingPunct="1">
              <a:lnSpc>
                <a:spcPct val="70000"/>
              </a:lnSpc>
            </a:pPr>
            <a:r>
              <a:rPr lang="en-US" sz="2000" dirty="0">
                <a:ea typeface="ＭＳ Ｐゴシック" charset="0"/>
              </a:rPr>
              <a:t>Use of TY for administrative purposes (retirements, promotions)  </a:t>
            </a:r>
          </a:p>
          <a:p>
            <a:pPr lvl="2">
              <a:lnSpc>
                <a:spcPct val="70000"/>
              </a:lnSpc>
            </a:pPr>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lnSpc>
                <a:spcPct val="70000"/>
              </a:lnSpc>
            </a:pPr>
            <a:endParaRPr lang="en-US" sz="2000" dirty="0">
              <a:ea typeface="ＭＳ Ｐゴシック" charset="0"/>
            </a:endParaRPr>
          </a:p>
          <a:p>
            <a:pPr eaLnBrk="1" hangingPunct="1">
              <a:lnSpc>
                <a:spcPct val="70000"/>
              </a:lnSpc>
            </a:pPr>
            <a:r>
              <a:rPr lang="en-US" sz="2800" dirty="0">
                <a:ea typeface="ＭＳ Ｐゴシック" charset="0"/>
                <a:cs typeface="ＭＳ Ｐゴシック" charset="0"/>
              </a:rPr>
              <a:t>Section 444 Election:</a:t>
            </a:r>
          </a:p>
          <a:p>
            <a:pPr lvl="1" eaLnBrk="1" hangingPunct="1">
              <a:lnSpc>
                <a:spcPct val="70000"/>
              </a:lnSpc>
            </a:pPr>
            <a:r>
              <a:rPr lang="en-US" sz="2400" dirty="0">
                <a:ea typeface="ＭＳ Ｐゴシック" charset="0"/>
              </a:rPr>
              <a:t>Up to 3 months deferral from </a:t>
            </a:r>
            <a:r>
              <a:rPr lang="en-US" sz="2400" i="1" dirty="0">
                <a:ea typeface="ＭＳ Ｐゴシック" charset="0"/>
              </a:rPr>
              <a:t>required taxable year</a:t>
            </a:r>
          </a:p>
          <a:p>
            <a:pPr lvl="1" eaLnBrk="1" hangingPunct="1">
              <a:lnSpc>
                <a:spcPct val="70000"/>
              </a:lnSpc>
            </a:pPr>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err="1">
                <a:ea typeface="ＭＳ Ｐゴシック" charset="0"/>
              </a:rPr>
              <a:t>PSH</a:t>
            </a:r>
            <a:r>
              <a:rPr lang="en-US" sz="2400" dirty="0">
                <a:ea typeface="ＭＳ Ｐゴシック" charset="0"/>
              </a:rPr>
              <a:t>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medical expenses, </a:t>
            </a:r>
            <a:r>
              <a:rPr lang="en-US" sz="2000" strike="sngStrike" dirty="0">
                <a:ea typeface="ＭＳ Ｐゴシック" charset="0"/>
              </a:rPr>
              <a:t>alimony</a:t>
            </a:r>
            <a:r>
              <a:rPr lang="en-US" sz="2000" dirty="0">
                <a:ea typeface="ＭＳ Ｐゴシック" charset="0"/>
              </a:rPr>
              <a:t>, student loan interest.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10488</TotalTime>
  <Words>2163</Words>
  <Application>Microsoft Macintosh PowerPoint</Application>
  <PresentationFormat>On-screen Show (4:3)</PresentationFormat>
  <Paragraphs>209</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284</cp:revision>
  <cp:lastPrinted>2019-01-30T18:09:20Z</cp:lastPrinted>
  <dcterms:created xsi:type="dcterms:W3CDTF">2010-09-06T00:47:27Z</dcterms:created>
  <dcterms:modified xsi:type="dcterms:W3CDTF">2021-02-17T21:32:49Z</dcterms:modified>
</cp:coreProperties>
</file>