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88" r:id="rId1"/>
  </p:sldMasterIdLst>
  <p:notesMasterIdLst>
    <p:notesMasterId r:id="rId12"/>
  </p:notesMasterIdLst>
  <p:handoutMasterIdLst>
    <p:handoutMasterId r:id="rId13"/>
  </p:handoutMasterIdLst>
  <p:sldIdLst>
    <p:sldId id="429" r:id="rId2"/>
    <p:sldId id="428" r:id="rId3"/>
    <p:sldId id="449" r:id="rId4"/>
    <p:sldId id="450" r:id="rId5"/>
    <p:sldId id="451" r:id="rId6"/>
    <p:sldId id="452" r:id="rId7"/>
    <p:sldId id="453" r:id="rId8"/>
    <p:sldId id="454" r:id="rId9"/>
    <p:sldId id="455" r:id="rId10"/>
    <p:sldId id="456" r:id="rId11"/>
  </p:sldIdLst>
  <p:sldSz cx="9144000" cy="6858000" type="screen4x3"/>
  <p:notesSz cx="6858000" cy="9180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scaleToFitPaper="1" frameSlides="1"/>
  <p:clrMru>
    <a:srgbClr val="E38F83"/>
    <a:srgbClr val="66FFCC"/>
    <a:srgbClr val="E3B276"/>
    <a:srgbClr val="FFFFCC"/>
    <a:srgbClr val="F31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7BD192-36AF-5041-80CD-CD9D149CE854}" v="691" dt="2021-04-28T00:24:15.5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3"/>
    <p:restoredTop sz="94659"/>
  </p:normalViewPr>
  <p:slideViewPr>
    <p:cSldViewPr>
      <p:cViewPr varScale="1">
        <p:scale>
          <a:sx n="155" d="100"/>
          <a:sy n="155" d="100"/>
        </p:scale>
        <p:origin x="192" y="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" charset="0"/>
              </a:defRPr>
            </a:lvl1pPr>
          </a:lstStyle>
          <a:p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" charset="0"/>
              </a:defRPr>
            </a:lvl1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" charset="0"/>
              </a:defRPr>
            </a:lvl1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" charset="0"/>
              </a:defRPr>
            </a:lvl1pPr>
          </a:lstStyle>
          <a:p>
            <a:fld id="{899D5CBD-7CD9-CA43-B7A3-9670D7FE66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22786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5B6B9848-361E-3048-8C64-63B464B9005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93763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B9848-361E-3048-8C64-63B464B90055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84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B9848-361E-3048-8C64-63B464B90055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4044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B9848-361E-3048-8C64-63B464B90055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506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B9848-361E-3048-8C64-63B464B90055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914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B9848-361E-3048-8C64-63B464B90055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65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  <a:prstGeom prst="rect">
            <a:avLst/>
          </a:prstGeo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/>
              <a:t>Target Allocations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85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31778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261731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897955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93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470944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848133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552330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293132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117682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87103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/>
              <a:t>Target Allocations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198003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684779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2597574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9080046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5586976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6965950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492307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4809441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7333670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4618323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91035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1000" y="3"/>
            <a:ext cx="8461248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835132"/>
            <a:ext cx="41148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835132"/>
            <a:ext cx="4194048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9088110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3967346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5961062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4450453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4470049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8549934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8661776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8275567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249970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7921280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95676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0718210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9046425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6631022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0725369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4942856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40211474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9288430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2364950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9496045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34738735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26144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53912926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1597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2745770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6139391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1084158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9640587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/>
              <a:t>Target Allocations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40204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3900" y="838200"/>
            <a:ext cx="41529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33900" y="3619500"/>
            <a:ext cx="41529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C4C756-7A50-674A-9077-94CB1A736B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29514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EAFEB1-6434-3F44-A249-27DCAE44D3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89456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152900" cy="541020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Target Allocations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1D370D-31FF-8A4E-9407-85A21F4FDD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430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5705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462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77396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70248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26216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PSH_Target_21S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FD79D2-687F-2449-8124-A30BD11FF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Target Allocations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2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  <p:sldLayoutId id="2147483906" r:id="rId18"/>
    <p:sldLayoutId id="2147483907" r:id="rId19"/>
    <p:sldLayoutId id="2147483908" r:id="rId20"/>
    <p:sldLayoutId id="2147483909" r:id="rId21"/>
    <p:sldLayoutId id="2147483910" r:id="rId22"/>
    <p:sldLayoutId id="2147483911" r:id="rId23"/>
    <p:sldLayoutId id="2147483912" r:id="rId24"/>
    <p:sldLayoutId id="2147483913" r:id="rId25"/>
    <p:sldLayoutId id="2147483914" r:id="rId26"/>
    <p:sldLayoutId id="2147483915" r:id="rId27"/>
    <p:sldLayoutId id="2147483916" r:id="rId28"/>
    <p:sldLayoutId id="2147483917" r:id="rId29"/>
    <p:sldLayoutId id="2147483918" r:id="rId30"/>
    <p:sldLayoutId id="2147483919" r:id="rId31"/>
    <p:sldLayoutId id="2147483920" r:id="rId32"/>
    <p:sldLayoutId id="2147483921" r:id="rId33"/>
    <p:sldLayoutId id="2147483922" r:id="rId34"/>
    <p:sldLayoutId id="2147483923" r:id="rId35"/>
    <p:sldLayoutId id="2147483924" r:id="rId36"/>
    <p:sldLayoutId id="2147483925" r:id="rId37"/>
    <p:sldLayoutId id="2147483926" r:id="rId38"/>
    <p:sldLayoutId id="2147483927" r:id="rId39"/>
    <p:sldLayoutId id="2147483928" r:id="rId40"/>
    <p:sldLayoutId id="2147483929" r:id="rId41"/>
    <p:sldLayoutId id="2147483930" r:id="rId42"/>
    <p:sldLayoutId id="2147483931" r:id="rId43"/>
    <p:sldLayoutId id="2147483932" r:id="rId44"/>
    <p:sldLayoutId id="2147483933" r:id="rId45"/>
    <p:sldLayoutId id="2147483934" r:id="rId46"/>
    <p:sldLayoutId id="2147483935" r:id="rId47"/>
    <p:sldLayoutId id="2147483936" r:id="rId48"/>
    <p:sldLayoutId id="2147483937" r:id="rId49"/>
    <p:sldLayoutId id="2147483938" r:id="rId50"/>
    <p:sldLayoutId id="2147483939" r:id="rId51"/>
    <p:sldLayoutId id="2147483940" r:id="rId52"/>
    <p:sldLayoutId id="2147483941" r:id="rId53"/>
    <p:sldLayoutId id="2147483942" r:id="rId54"/>
    <p:sldLayoutId id="2147483943" r:id="rId55"/>
    <p:sldLayoutId id="2147483944" r:id="rId56"/>
    <p:sldLayoutId id="2147483945" r:id="rId57"/>
    <p:sldLayoutId id="2147483946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800" dirty="0"/>
              <a:t>Layer Cake Allocations</a:t>
            </a:r>
          </a:p>
          <a:p>
            <a:pPr lvl="1">
              <a:spcBef>
                <a:spcPct val="0"/>
              </a:spcBef>
            </a:pPr>
            <a:r>
              <a:rPr lang="en-US" altLang="en-US" sz="2400" dirty="0"/>
              <a:t>Allocate § 704(b) book profit/loss first and use this allocation to determine the cash distributions.</a:t>
            </a:r>
          </a:p>
          <a:p>
            <a:pPr lvl="1">
              <a:spcBef>
                <a:spcPct val="0"/>
              </a:spcBef>
            </a:pPr>
            <a:r>
              <a:rPr lang="en-US" altLang="en-US" sz="2400" dirty="0"/>
              <a:t>To satisfy SEE, generally liquidate in accordance with positive §704(b) CAs</a:t>
            </a:r>
          </a:p>
          <a:p>
            <a:pPr>
              <a:spcBef>
                <a:spcPct val="0"/>
              </a:spcBef>
            </a:pPr>
            <a:endParaRPr lang="en-US" altLang="en-US" sz="2800" dirty="0"/>
          </a:p>
          <a:p>
            <a:pPr>
              <a:spcBef>
                <a:spcPct val="0"/>
              </a:spcBef>
            </a:pPr>
            <a:r>
              <a:rPr lang="en-US" altLang="en-US" sz="2800" dirty="0"/>
              <a:t>Targeted Allocations</a:t>
            </a:r>
          </a:p>
          <a:p>
            <a:pPr lvl="1">
              <a:spcBef>
                <a:spcPct val="0"/>
              </a:spcBef>
            </a:pPr>
            <a:r>
              <a:rPr lang="en-US" altLang="en-US" sz="2400" dirty="0"/>
              <a:t>Allocate profit/loss so that at the end of the taxable year each partner’s CA is equal to:</a:t>
            </a:r>
          </a:p>
          <a:p>
            <a:pPr lvl="2">
              <a:spcBef>
                <a:spcPct val="0"/>
              </a:spcBef>
            </a:pPr>
            <a:r>
              <a:rPr lang="en-US" altLang="en-US" dirty="0"/>
              <a:t>the amount that would be </a:t>
            </a:r>
            <a:r>
              <a:rPr lang="en-US" altLang="en-US" b="1" dirty="0"/>
              <a:t>distributed</a:t>
            </a:r>
            <a:r>
              <a:rPr lang="en-US" altLang="en-US" dirty="0"/>
              <a:t> to that partner in liquidation if all partnership assets were sold at their § 704(b) book value (Target CA)</a:t>
            </a:r>
          </a:p>
          <a:p>
            <a:pPr lvl="1">
              <a:spcBef>
                <a:spcPct val="0"/>
              </a:spcBef>
            </a:pPr>
            <a:r>
              <a:rPr lang="en-US" altLang="en-US" sz="2400" dirty="0"/>
              <a:t>Liquidate in accordance with cash distribution (waterfall) provisions</a:t>
            </a:r>
          </a:p>
          <a:p>
            <a:pPr marL="228600" indent="-228600" eaLnBrk="1" hangingPunct="1"/>
            <a:endParaRPr lang="en-US" altLang="ja-JP" sz="2800" dirty="0"/>
          </a:p>
          <a:p>
            <a:pPr marL="228600" indent="-228600" eaLnBrk="1" hangingPunct="1"/>
            <a:endParaRPr lang="en-US" altLang="en-US" dirty="0"/>
          </a:p>
        </p:txBody>
      </p:sp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Allocations: Target vs. Layer Cake</a:t>
            </a:r>
          </a:p>
        </p:txBody>
      </p:sp>
      <p:sp>
        <p:nvSpPr>
          <p:cNvPr id="1740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800" dirty="0">
                <a:latin typeface="Calibri" charset="0"/>
              </a:rPr>
              <a:t>Target Allocations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66F745-3A2F-874E-A029-7357D391E8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6A9966-CFF8-BA45-BA0B-9A787F14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Target and Layer Cake Allocation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A3D72-9D10-0F4A-A11B-6EC291D9A1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66F1D-9157-9845-A048-730CA0D3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Target Allocations</a:t>
            </a:r>
            <a:endParaRPr 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27E7E92-4293-5548-85FF-0B51EA330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762000"/>
            <a:ext cx="7772400" cy="384651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defRPr/>
            </a:pPr>
            <a:r>
              <a:rPr lang="en-US" sz="2000" dirty="0">
                <a:solidFill>
                  <a:srgbClr val="0068AE">
                    <a:lumMod val="50000"/>
                  </a:srgbClr>
                </a:solidFill>
                <a:latin typeface="Arial" charset="0"/>
              </a:rPr>
              <a:t>	</a:t>
            </a:r>
            <a:r>
              <a:rPr lang="en-US" sz="1600" dirty="0">
                <a:solidFill>
                  <a:srgbClr val="0068AE">
                    <a:lumMod val="50000"/>
                  </a:srgbClr>
                </a:solidFill>
                <a:latin typeface="Arial" charset="0"/>
              </a:rPr>
              <a:t>		Ending Cash Received by A and B		</a:t>
            </a:r>
          </a:p>
          <a:p>
            <a:pPr marL="342900" indent="-342900" eaLnBrk="1" hangingPunct="1">
              <a:defRPr/>
            </a:pPr>
            <a:endParaRPr lang="en-US" sz="1600" dirty="0">
              <a:solidFill>
                <a:srgbClr val="0068AE">
                  <a:lumMod val="50000"/>
                </a:srgbClr>
              </a:solidFill>
              <a:latin typeface="Arial" charset="0"/>
            </a:endParaRPr>
          </a:p>
          <a:p>
            <a:pPr marL="342900" indent="-342900" eaLnBrk="1" hangingPunct="1">
              <a:defRPr/>
            </a:pPr>
            <a:r>
              <a:rPr lang="en-US" sz="1600" dirty="0">
                <a:solidFill>
                  <a:srgbClr val="0068AE">
                    <a:lumMod val="50000"/>
                  </a:srgbClr>
                </a:solidFill>
                <a:latin typeface="Arial" charset="0"/>
              </a:rPr>
              <a:t>				     </a:t>
            </a:r>
            <a:r>
              <a:rPr lang="en-US" sz="1600" b="1" dirty="0">
                <a:solidFill>
                  <a:srgbClr val="0068AE">
                    <a:lumMod val="50000"/>
                  </a:srgbClr>
                </a:solidFill>
                <a:latin typeface="Arial" charset="0"/>
              </a:rPr>
              <a:t>A			    B</a:t>
            </a:r>
          </a:p>
          <a:p>
            <a:pPr marL="342900" indent="-342900" eaLnBrk="1" hangingPunct="1">
              <a:defRPr/>
            </a:pPr>
            <a:endParaRPr lang="en-US" sz="1600" b="1" dirty="0">
              <a:solidFill>
                <a:srgbClr val="0068AE">
                  <a:lumMod val="50000"/>
                </a:srgbClr>
              </a:solidFill>
              <a:latin typeface="Arial" charset="0"/>
            </a:endParaRPr>
          </a:p>
          <a:p>
            <a:pPr marL="342900" indent="-342900" eaLnBrk="1" hangingPunct="1">
              <a:defRPr/>
            </a:pPr>
            <a:r>
              <a:rPr lang="en-US" sz="1600" dirty="0">
                <a:solidFill>
                  <a:srgbClr val="0068AE">
                    <a:lumMod val="50000"/>
                  </a:srgbClr>
                </a:solidFill>
                <a:latin typeface="Arial" charset="0"/>
              </a:rPr>
              <a:t>Example 2		</a:t>
            </a:r>
          </a:p>
          <a:p>
            <a:pPr marL="342900" indent="-342900" eaLnBrk="1" hangingPunct="1">
              <a:defRPr/>
            </a:pPr>
            <a:endParaRPr lang="en-US" sz="1600" dirty="0">
              <a:solidFill>
                <a:srgbClr val="0068AE">
                  <a:lumMod val="50000"/>
                </a:srgbClr>
              </a:solidFill>
              <a:latin typeface="Arial" charset="0"/>
            </a:endParaRPr>
          </a:p>
          <a:p>
            <a:pPr marL="342900" indent="-342900" eaLnBrk="1" hangingPunct="1">
              <a:defRPr/>
            </a:pPr>
            <a:r>
              <a:rPr lang="en-US" sz="1600" dirty="0">
                <a:solidFill>
                  <a:srgbClr val="0068AE">
                    <a:lumMod val="50000"/>
                  </a:srgbClr>
                </a:solidFill>
                <a:latin typeface="Arial" charset="0"/>
              </a:rPr>
              <a:t>Target/waterfall		 $126,000			$124,000</a:t>
            </a:r>
          </a:p>
          <a:p>
            <a:pPr marL="342900" indent="-342900" eaLnBrk="1" hangingPunct="1">
              <a:defRPr/>
            </a:pPr>
            <a:endParaRPr lang="en-US" sz="1600" dirty="0">
              <a:solidFill>
                <a:srgbClr val="0068AE">
                  <a:lumMod val="50000"/>
                </a:srgbClr>
              </a:solidFill>
              <a:latin typeface="Arial" charset="0"/>
            </a:endParaRPr>
          </a:p>
          <a:p>
            <a:pPr marL="342900" indent="-342900" eaLnBrk="1" hangingPunct="1">
              <a:defRPr/>
            </a:pPr>
            <a:r>
              <a:rPr lang="en-US" sz="1600" dirty="0">
                <a:solidFill>
                  <a:srgbClr val="0068AE">
                    <a:lumMod val="50000"/>
                  </a:srgbClr>
                </a:solidFill>
                <a:latin typeface="Arial" charset="0"/>
              </a:rPr>
              <a:t>Layer Cake/cap acct	 $126,000			$124,000</a:t>
            </a:r>
          </a:p>
          <a:p>
            <a:pPr marL="342900" indent="-342900" eaLnBrk="1" hangingPunct="1">
              <a:defRPr/>
            </a:pPr>
            <a:endParaRPr lang="en-US" sz="1600" dirty="0">
              <a:solidFill>
                <a:srgbClr val="0068AE">
                  <a:lumMod val="50000"/>
                </a:srgbClr>
              </a:solidFill>
              <a:latin typeface="Arial" charset="0"/>
            </a:endParaRPr>
          </a:p>
          <a:p>
            <a:pPr marL="342900" indent="-342900" eaLnBrk="1" hangingPunct="1">
              <a:defRPr/>
            </a:pPr>
            <a:r>
              <a:rPr lang="en-US" sz="1600" dirty="0">
                <a:solidFill>
                  <a:srgbClr val="0068AE">
                    <a:lumMod val="50000"/>
                  </a:srgbClr>
                </a:solidFill>
                <a:latin typeface="Arial" charset="0"/>
              </a:rPr>
              <a:t>Example 3		</a:t>
            </a:r>
          </a:p>
          <a:p>
            <a:pPr marL="342900" indent="-342900" eaLnBrk="1" hangingPunct="1">
              <a:defRPr/>
            </a:pPr>
            <a:endParaRPr lang="en-US" sz="1600" dirty="0">
              <a:solidFill>
                <a:srgbClr val="0068AE">
                  <a:lumMod val="50000"/>
                </a:srgbClr>
              </a:solidFill>
              <a:latin typeface="Arial" charset="0"/>
            </a:endParaRPr>
          </a:p>
          <a:p>
            <a:pPr marL="342900" indent="-342900" eaLnBrk="1" hangingPunct="1">
              <a:defRPr/>
            </a:pPr>
            <a:r>
              <a:rPr lang="en-US" sz="1600" b="1" dirty="0">
                <a:solidFill>
                  <a:srgbClr val="0068AE">
                    <a:lumMod val="50000"/>
                  </a:srgbClr>
                </a:solidFill>
                <a:latin typeface="Arial" charset="0"/>
              </a:rPr>
              <a:t>Target/waterfall		 $109,000			$ 99,000</a:t>
            </a:r>
          </a:p>
          <a:p>
            <a:pPr marL="342900" indent="-342900" eaLnBrk="1" hangingPunct="1">
              <a:defRPr/>
            </a:pPr>
            <a:endParaRPr lang="en-US" sz="1600" b="1" dirty="0">
              <a:solidFill>
                <a:srgbClr val="0068AE">
                  <a:lumMod val="50000"/>
                </a:srgbClr>
              </a:solidFill>
              <a:latin typeface="Arial" charset="0"/>
            </a:endParaRPr>
          </a:p>
          <a:p>
            <a:pPr marL="342900" indent="-342900" eaLnBrk="1" hangingPunct="1">
              <a:defRPr/>
            </a:pPr>
            <a:r>
              <a:rPr lang="en-US" sz="1600" b="1" dirty="0">
                <a:solidFill>
                  <a:srgbClr val="0068AE">
                    <a:lumMod val="50000"/>
                  </a:srgbClr>
                </a:solidFill>
                <a:latin typeface="Arial" charset="0"/>
              </a:rPr>
              <a:t>Layer Cake/cap acct	 $108,000			$100,000 </a:t>
            </a:r>
            <a:r>
              <a:rPr lang="en-US" sz="1600" b="1" dirty="0">
                <a:solidFill>
                  <a:srgbClr val="0068AE">
                    <a:lumMod val="50000"/>
                  </a:srgbClr>
                </a:solidFill>
                <a:latin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7606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dirty="0"/>
              <a:t>Profit allocations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200" dirty="0"/>
              <a:t>Reverse prior losses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200" dirty="0"/>
              <a:t>Preferred return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200" dirty="0"/>
              <a:t>Residual sharing ratio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dirty="0"/>
              <a:t>Loss allocations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200" dirty="0"/>
              <a:t>Reverse prior profits (in reverse order)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200" dirty="0"/>
              <a:t>Relative contributed capital (adjusted capital accounts)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200" dirty="0"/>
              <a:t>Residual sharing ratio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dirty="0"/>
              <a:t>Adjust capital accounts for contributions, distributions, and allocations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dirty="0"/>
              <a:t>Liquidate with positive capital accounts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Layer Cake Allocations</a:t>
            </a:r>
          </a:p>
        </p:txBody>
      </p:sp>
      <p:sp>
        <p:nvSpPr>
          <p:cNvPr id="1843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800">
                <a:latin typeface="Calibri" charset="0"/>
              </a:rPr>
              <a:t>Target Allocations</a:t>
            </a:r>
            <a:endParaRPr lang="en-US" altLang="en-US" sz="800" dirty="0">
              <a:latin typeface="Calibri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AA0B77-F739-294B-BF63-CB2FD3C7ED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altLang="en-US" dirty="0"/>
              <a:t>Step 1 - Determine Partially Adjusted Capital Account (adjust beginning of year CA for current year contributions and distributions)</a:t>
            </a:r>
          </a:p>
          <a:p>
            <a:pPr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endParaRPr lang="en-US" altLang="en-US" dirty="0"/>
          </a:p>
          <a:p>
            <a:pPr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altLang="en-US" dirty="0"/>
              <a:t>Step 2 - Determine Target Capital Account (</a:t>
            </a:r>
            <a:r>
              <a:rPr lang="en-US" altLang="en-US" b="1" dirty="0"/>
              <a:t>based on distribution waterfall at book value</a:t>
            </a:r>
            <a:r>
              <a:rPr lang="en-US" altLang="en-US" dirty="0"/>
              <a:t>)</a:t>
            </a:r>
          </a:p>
          <a:p>
            <a:pPr lvl="2"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altLang="en-US" dirty="0"/>
              <a:t>Net value in partnership upon deemed liquidation at book value</a:t>
            </a:r>
          </a:p>
          <a:p>
            <a:pPr lvl="2"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altLang="en-US" dirty="0"/>
              <a:t>Run value through distribution waterfall (preferred returns, return of original capital, and residual sharing)</a:t>
            </a:r>
          </a:p>
          <a:p>
            <a:pPr lvl="2"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endParaRPr lang="en-US" altLang="en-US" dirty="0"/>
          </a:p>
          <a:p>
            <a:pPr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altLang="en-US" dirty="0"/>
              <a:t>Step 3 - Allocate Profit or Loss to bring Partially Adjusted Capital Accounts to Target Capital Account.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Target Allocations</a:t>
            </a:r>
          </a:p>
        </p:txBody>
      </p:sp>
      <p:sp>
        <p:nvSpPr>
          <p:cNvPr id="1843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800">
                <a:latin typeface="Calibri" charset="0"/>
              </a:rPr>
              <a:t>Target Allocations</a:t>
            </a:r>
            <a:endParaRPr lang="en-US" altLang="en-US" sz="800" dirty="0">
              <a:latin typeface="Calibri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AA0B77-F739-294B-BF63-CB2FD3C7ED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798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altLang="en-US" dirty="0"/>
              <a:t>A and B each contribute 100K to AB PSH.  A is entitled to a 10% preferred return, and gains in excess of original capital is shared 40%-60%.</a:t>
            </a:r>
          </a:p>
          <a:p>
            <a:pPr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endParaRPr lang="en-US" altLang="en-US" dirty="0"/>
          </a:p>
          <a:p>
            <a:pPr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altLang="en-US" dirty="0"/>
              <a:t>AB PSH earns 50K in Y1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Target Allocations</a:t>
            </a:r>
          </a:p>
        </p:txBody>
      </p:sp>
      <p:sp>
        <p:nvSpPr>
          <p:cNvPr id="1843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800">
                <a:latin typeface="Calibri" charset="0"/>
              </a:rPr>
              <a:t>Target Allocations</a:t>
            </a:r>
            <a:endParaRPr lang="en-US" altLang="en-US" sz="800" dirty="0">
              <a:latin typeface="Calibri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AA0B77-F739-294B-BF63-CB2FD3C7ED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640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97D1E1-EE16-5D42-AE28-D44ADBB6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Cake Allocation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3EFC5-FC2C-1941-85F2-C41D6273D8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21342-F67B-0E4E-A448-D30B81ED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Target Allocations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B5B6FB8-8446-AE46-ACB6-6EF51061D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24" y="990600"/>
            <a:ext cx="7772400" cy="435768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eaLnBrk="1" hangingPunct="1">
              <a:lnSpc>
                <a:spcPct val="90000"/>
              </a:lnSpc>
              <a:defRPr/>
            </a:pPr>
            <a:r>
              <a:rPr lang="en-US" sz="2800" b="1" dirty="0">
                <a:solidFill>
                  <a:srgbClr val="0068AE">
                    <a:lumMod val="50000"/>
                  </a:srgbClr>
                </a:solidFill>
                <a:latin typeface="+mn-lt"/>
                <a:cs typeface="AL BAYAN PLAIN" pitchFamily="2" charset="-78"/>
              </a:rPr>
              <a:t>Section 704(b) Income Allocations</a:t>
            </a:r>
          </a:p>
          <a:p>
            <a:pPr marL="342900" indent="-342900"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0068AE">
                    <a:lumMod val="50000"/>
                  </a:srgbClr>
                </a:solidFill>
                <a:latin typeface="+mn-lt"/>
                <a:cs typeface="Al Bayan Plain" pitchFamily="2" charset="-78"/>
              </a:rPr>
              <a:t>				</a:t>
            </a:r>
          </a:p>
          <a:p>
            <a:pPr marL="342900" indent="-342900"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0068AE">
                    <a:lumMod val="50000"/>
                  </a:srgbClr>
                </a:solidFill>
                <a:latin typeface="+mn-lt"/>
                <a:cs typeface="Al Bayan Plain" pitchFamily="2" charset="-78"/>
              </a:rPr>
              <a:t>				     </a:t>
            </a:r>
            <a:r>
              <a:rPr lang="en-US" sz="2000" b="1" dirty="0">
                <a:solidFill>
                  <a:srgbClr val="0068AE">
                    <a:lumMod val="50000"/>
                  </a:srgbClr>
                </a:solidFill>
                <a:latin typeface="+mn-lt"/>
                <a:cs typeface="AL BAYAN PLAIN" pitchFamily="2" charset="-78"/>
              </a:rPr>
              <a:t>A			    B</a:t>
            </a:r>
          </a:p>
          <a:p>
            <a:pPr marL="342900" indent="-342900" eaLnBrk="1" hangingPunct="1">
              <a:lnSpc>
                <a:spcPct val="90000"/>
              </a:lnSpc>
              <a:defRPr/>
            </a:pPr>
            <a:endParaRPr lang="en-US" sz="2000" b="1" dirty="0">
              <a:solidFill>
                <a:srgbClr val="0068AE">
                  <a:lumMod val="50000"/>
                </a:srgbClr>
              </a:solidFill>
              <a:latin typeface="+mn-lt"/>
              <a:cs typeface="AL BAYAN PLAIN" pitchFamily="2" charset="-78"/>
            </a:endParaRPr>
          </a:p>
          <a:p>
            <a:pPr marL="342900" indent="-342900"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0068AE">
                    <a:lumMod val="50000"/>
                  </a:srgbClr>
                </a:solidFill>
                <a:latin typeface="+mn-lt"/>
                <a:cs typeface="Al Bayan Plain" pitchFamily="2" charset="-78"/>
              </a:rPr>
              <a:t>Opening Capital		$100,000		$100,000</a:t>
            </a:r>
          </a:p>
          <a:p>
            <a:pPr marL="342900" indent="-342900" eaLnBrk="1" hangingPunct="1">
              <a:lnSpc>
                <a:spcPct val="90000"/>
              </a:lnSpc>
              <a:defRPr/>
            </a:pPr>
            <a:endParaRPr lang="en-US" sz="2000" dirty="0">
              <a:solidFill>
                <a:srgbClr val="0068AE">
                  <a:lumMod val="50000"/>
                </a:srgbClr>
              </a:solidFill>
              <a:latin typeface="+mn-lt"/>
              <a:cs typeface="Al Bayan Plain" pitchFamily="2" charset="-78"/>
            </a:endParaRPr>
          </a:p>
          <a:p>
            <a:pPr marL="342900" indent="-342900"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0068AE">
                    <a:lumMod val="50000"/>
                  </a:srgbClr>
                </a:solidFill>
                <a:latin typeface="+mn-lt"/>
                <a:cs typeface="Al Bayan Plain" pitchFamily="2" charset="-78"/>
              </a:rPr>
              <a:t>$50,000 Income</a:t>
            </a:r>
          </a:p>
          <a:p>
            <a:pPr marL="342900" indent="-342900" eaLnBrk="1" hangingPunct="1">
              <a:lnSpc>
                <a:spcPct val="90000"/>
              </a:lnSpc>
              <a:defRPr/>
            </a:pPr>
            <a:endParaRPr lang="en-US" sz="2000" dirty="0">
              <a:solidFill>
                <a:srgbClr val="0068AE">
                  <a:lumMod val="50000"/>
                </a:srgbClr>
              </a:solidFill>
              <a:latin typeface="+mn-lt"/>
              <a:cs typeface="Al Bayan Plain" pitchFamily="2" charset="-78"/>
            </a:endParaRPr>
          </a:p>
          <a:p>
            <a:pPr marL="342900" indent="-342900"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0068AE">
                    <a:lumMod val="50000"/>
                  </a:srgbClr>
                </a:solidFill>
                <a:latin typeface="+mn-lt"/>
                <a:cs typeface="Al Bayan Plain" pitchFamily="2" charset="-78"/>
              </a:rPr>
              <a:t>1. 10% </a:t>
            </a:r>
            <a:r>
              <a:rPr lang="en-US" sz="2000" dirty="0" err="1">
                <a:solidFill>
                  <a:srgbClr val="0068AE">
                    <a:lumMod val="50000"/>
                  </a:srgbClr>
                </a:solidFill>
                <a:latin typeface="+mn-lt"/>
                <a:cs typeface="Al Bayan Plain" pitchFamily="2" charset="-78"/>
              </a:rPr>
              <a:t>pref</a:t>
            </a:r>
            <a:r>
              <a:rPr lang="en-US" sz="2000" dirty="0">
                <a:solidFill>
                  <a:srgbClr val="0068AE">
                    <a:lumMod val="50000"/>
                  </a:srgbClr>
                </a:solidFill>
                <a:latin typeface="+mn-lt"/>
                <a:cs typeface="Al Bayan Plain" pitchFamily="2" charset="-78"/>
              </a:rPr>
              <a:t> to A.		$  10,000		$          0</a:t>
            </a:r>
          </a:p>
          <a:p>
            <a:pPr marL="342900" indent="-342900" eaLnBrk="1" hangingPunct="1">
              <a:lnSpc>
                <a:spcPct val="90000"/>
              </a:lnSpc>
              <a:buFontTx/>
              <a:buChar char="•"/>
              <a:defRPr/>
            </a:pPr>
            <a:endParaRPr lang="en-US" sz="2000" dirty="0">
              <a:solidFill>
                <a:srgbClr val="0068AE">
                  <a:lumMod val="50000"/>
                </a:srgbClr>
              </a:solidFill>
              <a:latin typeface="+mn-lt"/>
              <a:cs typeface="Al Bayan Plain" pitchFamily="2" charset="-78"/>
            </a:endParaRPr>
          </a:p>
          <a:p>
            <a:pPr marL="342900" indent="-342900"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0068AE">
                    <a:lumMod val="50000"/>
                  </a:srgbClr>
                </a:solidFill>
                <a:latin typeface="+mn-lt"/>
                <a:cs typeface="Al Bayan Plain" pitchFamily="2" charset="-78"/>
              </a:rPr>
              <a:t>2. 40:60 A and B		$  16,000		$  24,000</a:t>
            </a:r>
          </a:p>
          <a:p>
            <a:pPr marL="342900" indent="-342900" eaLnBrk="1" hangingPunct="1">
              <a:lnSpc>
                <a:spcPct val="90000"/>
              </a:lnSpc>
              <a:defRPr/>
            </a:pPr>
            <a:endParaRPr lang="en-US" sz="2000" dirty="0">
              <a:solidFill>
                <a:srgbClr val="0068AE">
                  <a:lumMod val="50000"/>
                </a:srgbClr>
              </a:solidFill>
              <a:latin typeface="+mn-lt"/>
              <a:cs typeface="Al Bayan Plain" pitchFamily="2" charset="-78"/>
            </a:endParaRPr>
          </a:p>
          <a:p>
            <a:pPr marL="342900" indent="-342900"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0068AE">
                    <a:lumMod val="50000"/>
                  </a:srgbClr>
                </a:solidFill>
                <a:latin typeface="+mn-lt"/>
                <a:cs typeface="Al Bayan Plain" pitchFamily="2" charset="-78"/>
              </a:rPr>
              <a:t>Total Income		$  26,000		$  24,000</a:t>
            </a:r>
          </a:p>
          <a:p>
            <a:pPr marL="342900" indent="-342900" eaLnBrk="1" hangingPunct="1">
              <a:lnSpc>
                <a:spcPct val="90000"/>
              </a:lnSpc>
              <a:defRPr/>
            </a:pPr>
            <a:endParaRPr lang="en-US" sz="2000" dirty="0">
              <a:solidFill>
                <a:srgbClr val="0068AE">
                  <a:lumMod val="50000"/>
                </a:srgbClr>
              </a:solidFill>
              <a:latin typeface="+mn-lt"/>
              <a:cs typeface="Al Bayan Plain" pitchFamily="2" charset="-78"/>
            </a:endParaRPr>
          </a:p>
          <a:p>
            <a:pPr marL="342900" indent="-342900"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0068AE">
                    <a:lumMod val="50000"/>
                  </a:srgbClr>
                </a:solidFill>
                <a:latin typeface="+mn-lt"/>
                <a:cs typeface="Al Bayan Plain" pitchFamily="2" charset="-78"/>
              </a:rPr>
              <a:t>Ending Capital		$126,000		$124,000</a:t>
            </a:r>
            <a:r>
              <a:rPr lang="en-US" sz="2000" dirty="0">
                <a:solidFill>
                  <a:srgbClr val="0068AE">
                    <a:lumMod val="50000"/>
                  </a:srgbClr>
                </a:solidFill>
                <a:latin typeface="Times New Roman" pitchFamily="18" charset="0"/>
                <a:cs typeface="Al Bayan Plain" pitchFamily="2" charset="-78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111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DA6873-1844-C740-968E-20F5A2A7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Targeted Allocation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2B73A-E6C1-CC4D-A8DD-61398DDAE1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80E5A-C9FE-504C-8E58-8F7E778A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Target Allocations</a:t>
            </a:r>
            <a:endParaRPr lang="en-US" dirty="0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BB55184-B66A-2242-B4B3-92B8C6145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48" y="990600"/>
            <a:ext cx="7772400" cy="424656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0068AE">
                    <a:lumMod val="50000"/>
                  </a:srgbClr>
                </a:solidFill>
                <a:latin typeface="Arial" charset="0"/>
              </a:rPr>
              <a:t>				           </a:t>
            </a:r>
            <a:r>
              <a:rPr lang="en-US" sz="2000" b="1" dirty="0">
                <a:solidFill>
                  <a:srgbClr val="0068AE">
                    <a:lumMod val="50000"/>
                  </a:srgbClr>
                </a:solidFill>
                <a:latin typeface="Arial" charset="0"/>
              </a:rPr>
              <a:t>A		    B</a:t>
            </a:r>
          </a:p>
          <a:p>
            <a:pPr marL="342900" indent="-342900" eaLnBrk="1" hangingPunct="1">
              <a:lnSpc>
                <a:spcPct val="90000"/>
              </a:lnSpc>
              <a:defRPr/>
            </a:pPr>
            <a:endParaRPr lang="en-US" sz="2000" b="1" dirty="0">
              <a:solidFill>
                <a:srgbClr val="0068AE">
                  <a:lumMod val="50000"/>
                </a:srgbClr>
              </a:solidFill>
              <a:latin typeface="Arial" charset="0"/>
            </a:endParaRPr>
          </a:p>
          <a:p>
            <a:pPr marL="342900" indent="-342900"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0068AE">
                    <a:lumMod val="50000"/>
                  </a:srgbClr>
                </a:solidFill>
                <a:latin typeface="Arial" charset="0"/>
              </a:rPr>
              <a:t>Opening Capital		       $100,000		$100,000</a:t>
            </a:r>
          </a:p>
          <a:p>
            <a:pPr marL="342900" indent="-342900"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0068AE">
                    <a:lumMod val="50000"/>
                  </a:srgbClr>
                </a:solidFill>
                <a:latin typeface="Arial" charset="0"/>
              </a:rPr>
              <a:t>Adjustments during year	                    0		             0</a:t>
            </a:r>
          </a:p>
          <a:p>
            <a:pPr marL="342900" indent="-342900"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0068AE">
                    <a:lumMod val="50000"/>
                  </a:srgbClr>
                </a:solidFill>
                <a:latin typeface="Arial" charset="0"/>
              </a:rPr>
              <a:t>Partially adjusted cap acct    </a:t>
            </a:r>
            <a:r>
              <a:rPr lang="en-US" sz="2000" b="1" dirty="0">
                <a:solidFill>
                  <a:srgbClr val="0068AE">
                    <a:lumMod val="50000"/>
                  </a:srgbClr>
                </a:solidFill>
                <a:latin typeface="Arial" charset="0"/>
              </a:rPr>
              <a:t>$100,000		$100,000</a:t>
            </a:r>
          </a:p>
          <a:p>
            <a:pPr marL="342900" indent="-342900" eaLnBrk="1" hangingPunct="1">
              <a:lnSpc>
                <a:spcPct val="90000"/>
              </a:lnSpc>
              <a:defRPr/>
            </a:pPr>
            <a:endParaRPr lang="en-US" sz="2000" b="1" dirty="0">
              <a:solidFill>
                <a:srgbClr val="0068AE">
                  <a:lumMod val="50000"/>
                </a:srgbClr>
              </a:solidFill>
              <a:latin typeface="Arial" charset="0"/>
            </a:endParaRPr>
          </a:p>
          <a:p>
            <a:pPr marL="342900" indent="-342900"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0068AE">
                    <a:lumMod val="50000"/>
                  </a:srgbClr>
                </a:solidFill>
                <a:latin typeface="Arial" charset="0"/>
              </a:rPr>
              <a:t>Determine </a:t>
            </a:r>
            <a:r>
              <a:rPr lang="en-US" sz="2000" b="1" dirty="0">
                <a:solidFill>
                  <a:srgbClr val="0068AE">
                    <a:lumMod val="50000"/>
                  </a:srgbClr>
                </a:solidFill>
                <a:latin typeface="Arial" charset="0"/>
              </a:rPr>
              <a:t>Cash Waterfall</a:t>
            </a:r>
          </a:p>
          <a:p>
            <a:pPr marL="342900" indent="-342900" eaLnBrk="1" hangingPunct="1">
              <a:lnSpc>
                <a:spcPct val="90000"/>
              </a:lnSpc>
              <a:defRPr/>
            </a:pPr>
            <a:endParaRPr lang="en-US" sz="2000" dirty="0">
              <a:solidFill>
                <a:srgbClr val="0068AE">
                  <a:lumMod val="50000"/>
                </a:srgbClr>
              </a:solidFill>
              <a:latin typeface="Arial" charset="0"/>
            </a:endParaRPr>
          </a:p>
          <a:p>
            <a:pPr marL="342900" indent="-342900" eaLnBrk="1" hangingPunct="1">
              <a:lnSpc>
                <a:spcPct val="90000"/>
              </a:lnSpc>
              <a:defRPr/>
            </a:pPr>
            <a:r>
              <a:rPr lang="en-US" sz="2000" b="1" dirty="0">
                <a:solidFill>
                  <a:srgbClr val="0068AE">
                    <a:lumMod val="50000"/>
                  </a:srgbClr>
                </a:solidFill>
                <a:latin typeface="Arial" charset="0"/>
              </a:rPr>
              <a:t>$250,000 Cash</a:t>
            </a:r>
          </a:p>
          <a:p>
            <a:pPr marL="342900" indent="-3429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z="2000" dirty="0">
                <a:solidFill>
                  <a:srgbClr val="0068AE">
                    <a:lumMod val="50000"/>
                  </a:srgbClr>
                </a:solidFill>
                <a:latin typeface="Arial" charset="0"/>
              </a:rPr>
              <a:t>10% </a:t>
            </a:r>
            <a:r>
              <a:rPr lang="en-US" sz="2000" dirty="0" err="1">
                <a:solidFill>
                  <a:srgbClr val="0068AE">
                    <a:lumMod val="50000"/>
                  </a:srgbClr>
                </a:solidFill>
                <a:latin typeface="Arial" charset="0"/>
              </a:rPr>
              <a:t>pref</a:t>
            </a:r>
            <a:r>
              <a:rPr lang="en-US" sz="2000" dirty="0">
                <a:solidFill>
                  <a:srgbClr val="0068AE">
                    <a:lumMod val="50000"/>
                  </a:srgbClr>
                </a:solidFill>
                <a:latin typeface="Arial" charset="0"/>
              </a:rPr>
              <a:t> to A.	       $  10,000		$          0</a:t>
            </a:r>
          </a:p>
          <a:p>
            <a:pPr marL="342900" indent="-3429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z="2000" dirty="0">
                <a:solidFill>
                  <a:srgbClr val="0068AE">
                    <a:lumMod val="50000"/>
                  </a:srgbClr>
                </a:solidFill>
                <a:latin typeface="Arial" charset="0"/>
              </a:rPr>
              <a:t>Return original capital      $100,000		$100,000</a:t>
            </a:r>
          </a:p>
          <a:p>
            <a:pPr marL="342900" indent="-3429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z="2000" dirty="0">
                <a:solidFill>
                  <a:srgbClr val="0068AE">
                    <a:lumMod val="50000"/>
                  </a:srgbClr>
                </a:solidFill>
                <a:latin typeface="Arial" charset="0"/>
              </a:rPr>
              <a:t>40:60 A and B	       $  16,000		$  24,000</a:t>
            </a:r>
          </a:p>
          <a:p>
            <a:pPr marL="342900" indent="-342900"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0068AE">
                    <a:lumMod val="50000"/>
                  </a:srgbClr>
                </a:solidFill>
                <a:latin typeface="Arial" charset="0"/>
              </a:rPr>
              <a:t>Ending Target Capital	       </a:t>
            </a:r>
            <a:r>
              <a:rPr lang="en-US" sz="2000" b="1" dirty="0">
                <a:solidFill>
                  <a:srgbClr val="0068AE">
                    <a:lumMod val="50000"/>
                  </a:srgbClr>
                </a:solidFill>
                <a:latin typeface="Arial" charset="0"/>
              </a:rPr>
              <a:t>$126,000		$124,000</a:t>
            </a:r>
          </a:p>
          <a:p>
            <a:pPr marL="342900" indent="-342900" eaLnBrk="1" hangingPunct="1">
              <a:lnSpc>
                <a:spcPct val="90000"/>
              </a:lnSpc>
              <a:defRPr/>
            </a:pPr>
            <a:endParaRPr lang="en-US" sz="2000" b="1" dirty="0">
              <a:solidFill>
                <a:srgbClr val="0068AE">
                  <a:lumMod val="50000"/>
                </a:srgbClr>
              </a:solidFill>
              <a:latin typeface="Arial" charset="0"/>
            </a:endParaRPr>
          </a:p>
          <a:p>
            <a:pPr marL="342900" indent="-342900"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0068AE">
                    <a:lumMod val="50000"/>
                  </a:srgbClr>
                </a:solidFill>
                <a:latin typeface="Arial" charset="0"/>
              </a:rPr>
              <a:t>Income Allocation	       $  26,000		$  24,000	</a:t>
            </a:r>
          </a:p>
        </p:txBody>
      </p:sp>
    </p:spTree>
    <p:extLst>
      <p:ext uri="{BB962C8B-B14F-4D97-AF65-F5344CB8AC3E}">
        <p14:creationId xmlns:p14="http://schemas.microsoft.com/office/powerpoint/2010/main" val="247753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altLang="en-US" dirty="0"/>
              <a:t>A and B each contribute 100K to AB PSH.  A is entitled to a 10% preferred return, and gains in excess of original capital is shared 40%-60%.</a:t>
            </a:r>
          </a:p>
          <a:p>
            <a:pPr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endParaRPr lang="en-US" altLang="en-US" dirty="0"/>
          </a:p>
          <a:p>
            <a:pPr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altLang="en-US" dirty="0"/>
              <a:t>AB PSH earns 8K in Y1, i.e., 2K less than A’s preference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Target Allocations</a:t>
            </a:r>
          </a:p>
        </p:txBody>
      </p:sp>
      <p:sp>
        <p:nvSpPr>
          <p:cNvPr id="1843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800">
                <a:latin typeface="Calibri" charset="0"/>
              </a:rPr>
              <a:t>Target Allocations</a:t>
            </a:r>
            <a:endParaRPr lang="en-US" altLang="en-US" sz="800" dirty="0">
              <a:latin typeface="Calibri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AA0B77-F739-294B-BF63-CB2FD3C7ED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503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A5FEF9-6527-1A4C-BF51-4A2F98EA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Cake Allocations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929EF-46C9-4D41-A7AA-3EAFCA610D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E9B32-FB89-5149-9FF2-34764CB9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Target Allocations</a:t>
            </a:r>
            <a:endParaRPr 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C7F7678D-509E-604C-80E9-5779B42AB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90600"/>
            <a:ext cx="7772400" cy="384651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eaLnBrk="1" hangingPunct="1">
              <a:defRPr/>
            </a:pPr>
            <a:r>
              <a:rPr lang="en-US" sz="1600" b="1" dirty="0">
                <a:solidFill>
                  <a:srgbClr val="0068AE">
                    <a:lumMod val="50000"/>
                  </a:srgbClr>
                </a:solidFill>
                <a:latin typeface="Times New Roman" pitchFamily="18" charset="0"/>
              </a:rPr>
              <a:t>Section 704(b) Income Allocations</a:t>
            </a:r>
          </a:p>
          <a:p>
            <a:pPr marL="342900" indent="-342900" eaLnBrk="1" hangingPunct="1">
              <a:defRPr/>
            </a:pPr>
            <a:r>
              <a:rPr lang="en-US" sz="1600" dirty="0">
                <a:solidFill>
                  <a:srgbClr val="0068AE">
                    <a:lumMod val="50000"/>
                  </a:srgbClr>
                </a:solidFill>
                <a:latin typeface="Times New Roman" pitchFamily="18" charset="0"/>
              </a:rPr>
              <a:t>				</a:t>
            </a:r>
          </a:p>
          <a:p>
            <a:pPr marL="342900" indent="-342900" eaLnBrk="1" hangingPunct="1">
              <a:defRPr/>
            </a:pPr>
            <a:r>
              <a:rPr lang="en-US" sz="1600" dirty="0">
                <a:solidFill>
                  <a:srgbClr val="0068AE">
                    <a:lumMod val="50000"/>
                  </a:srgbClr>
                </a:solidFill>
                <a:latin typeface="Times New Roman" pitchFamily="18" charset="0"/>
              </a:rPr>
              <a:t>				     </a:t>
            </a:r>
            <a:r>
              <a:rPr lang="en-US" sz="1600" b="1" dirty="0">
                <a:solidFill>
                  <a:srgbClr val="0068AE">
                    <a:lumMod val="50000"/>
                  </a:srgbClr>
                </a:solidFill>
                <a:latin typeface="Times New Roman" pitchFamily="18" charset="0"/>
              </a:rPr>
              <a:t>A			    B</a:t>
            </a:r>
          </a:p>
          <a:p>
            <a:pPr marL="342900" indent="-342900" eaLnBrk="1" hangingPunct="1">
              <a:defRPr/>
            </a:pPr>
            <a:endParaRPr lang="en-US" sz="1600" b="1" dirty="0">
              <a:solidFill>
                <a:srgbClr val="0068AE">
                  <a:lumMod val="50000"/>
                </a:srgbClr>
              </a:solidFill>
              <a:latin typeface="Times New Roman" pitchFamily="18" charset="0"/>
            </a:endParaRPr>
          </a:p>
          <a:p>
            <a:pPr marL="342900" indent="-342900" eaLnBrk="1" hangingPunct="1">
              <a:defRPr/>
            </a:pPr>
            <a:r>
              <a:rPr lang="en-US" sz="1600" dirty="0">
                <a:solidFill>
                  <a:srgbClr val="0068AE">
                    <a:lumMod val="50000"/>
                  </a:srgbClr>
                </a:solidFill>
                <a:latin typeface="Times New Roman" pitchFamily="18" charset="0"/>
              </a:rPr>
              <a:t>Opening Capital		$100,000			$100,000</a:t>
            </a:r>
          </a:p>
          <a:p>
            <a:pPr marL="342900" indent="-342900" eaLnBrk="1" hangingPunct="1">
              <a:defRPr/>
            </a:pPr>
            <a:endParaRPr lang="en-US" sz="1600" dirty="0">
              <a:solidFill>
                <a:srgbClr val="0068AE">
                  <a:lumMod val="50000"/>
                </a:srgbClr>
              </a:solidFill>
              <a:latin typeface="Times New Roman" pitchFamily="18" charset="0"/>
            </a:endParaRPr>
          </a:p>
          <a:p>
            <a:pPr marL="342900" indent="-342900" eaLnBrk="1" hangingPunct="1">
              <a:defRPr/>
            </a:pPr>
            <a:r>
              <a:rPr lang="en-US" sz="1600" dirty="0">
                <a:solidFill>
                  <a:srgbClr val="0068AE">
                    <a:lumMod val="50000"/>
                  </a:srgbClr>
                </a:solidFill>
                <a:latin typeface="Times New Roman" pitchFamily="18" charset="0"/>
              </a:rPr>
              <a:t>$  8,000 Income</a:t>
            </a:r>
          </a:p>
          <a:p>
            <a:pPr marL="342900" indent="-342900" eaLnBrk="1" hangingPunct="1">
              <a:defRPr/>
            </a:pPr>
            <a:endParaRPr lang="en-US" sz="1600" dirty="0">
              <a:solidFill>
                <a:srgbClr val="0068AE">
                  <a:lumMod val="50000"/>
                </a:srgbClr>
              </a:solidFill>
              <a:latin typeface="Times New Roman" pitchFamily="18" charset="0"/>
            </a:endParaRPr>
          </a:p>
          <a:p>
            <a:pPr marL="342900" indent="-342900" eaLnBrk="1" hangingPunct="1">
              <a:defRPr/>
            </a:pPr>
            <a:r>
              <a:rPr lang="en-US" sz="1600" dirty="0">
                <a:solidFill>
                  <a:srgbClr val="0068AE">
                    <a:lumMod val="50000"/>
                  </a:srgbClr>
                </a:solidFill>
                <a:latin typeface="Times New Roman" pitchFamily="18" charset="0"/>
              </a:rPr>
              <a:t>1. 10% </a:t>
            </a:r>
            <a:r>
              <a:rPr lang="en-US" sz="1600" dirty="0" err="1">
                <a:solidFill>
                  <a:srgbClr val="0068AE">
                    <a:lumMod val="50000"/>
                  </a:srgbClr>
                </a:solidFill>
                <a:latin typeface="Times New Roman" pitchFamily="18" charset="0"/>
              </a:rPr>
              <a:t>pref</a:t>
            </a:r>
            <a:r>
              <a:rPr lang="en-US" sz="1600" dirty="0">
                <a:solidFill>
                  <a:srgbClr val="0068AE">
                    <a:lumMod val="50000"/>
                  </a:srgbClr>
                </a:solidFill>
                <a:latin typeface="Times New Roman" pitchFamily="18" charset="0"/>
              </a:rPr>
              <a:t> to A.		$   8,000			$          0</a:t>
            </a:r>
          </a:p>
          <a:p>
            <a:pPr marL="342900" indent="-342900" eaLnBrk="1" hangingPunct="1">
              <a:buFontTx/>
              <a:buChar char="•"/>
              <a:defRPr/>
            </a:pPr>
            <a:endParaRPr lang="en-US" sz="1600" dirty="0">
              <a:solidFill>
                <a:srgbClr val="0068AE">
                  <a:lumMod val="50000"/>
                </a:srgbClr>
              </a:solidFill>
              <a:latin typeface="Times New Roman" pitchFamily="18" charset="0"/>
            </a:endParaRPr>
          </a:p>
          <a:p>
            <a:pPr marL="342900" indent="-342900" eaLnBrk="1" hangingPunct="1">
              <a:defRPr/>
            </a:pPr>
            <a:r>
              <a:rPr lang="en-US" sz="1600" dirty="0">
                <a:solidFill>
                  <a:srgbClr val="0068AE">
                    <a:lumMod val="50000"/>
                  </a:srgbClr>
                </a:solidFill>
                <a:latin typeface="Times New Roman" pitchFamily="18" charset="0"/>
              </a:rPr>
              <a:t>2. 40:60 A and B		$  			$</a:t>
            </a:r>
          </a:p>
          <a:p>
            <a:pPr marL="342900" indent="-342900" eaLnBrk="1" hangingPunct="1">
              <a:defRPr/>
            </a:pPr>
            <a:endParaRPr lang="en-US" sz="1600" dirty="0">
              <a:solidFill>
                <a:srgbClr val="0068AE">
                  <a:lumMod val="50000"/>
                </a:srgbClr>
              </a:solidFill>
              <a:latin typeface="Times New Roman" pitchFamily="18" charset="0"/>
            </a:endParaRPr>
          </a:p>
          <a:p>
            <a:pPr marL="342900" indent="-342900" eaLnBrk="1" hangingPunct="1">
              <a:defRPr/>
            </a:pPr>
            <a:r>
              <a:rPr lang="en-US" sz="1600" dirty="0">
                <a:solidFill>
                  <a:srgbClr val="0068AE">
                    <a:lumMod val="50000"/>
                  </a:srgbClr>
                </a:solidFill>
                <a:latin typeface="Times New Roman" pitchFamily="18" charset="0"/>
              </a:rPr>
              <a:t>Total Income		$   8,000			$           0</a:t>
            </a:r>
          </a:p>
          <a:p>
            <a:pPr marL="342900" indent="-342900" eaLnBrk="1" hangingPunct="1">
              <a:defRPr/>
            </a:pPr>
            <a:endParaRPr lang="en-US" sz="1600" dirty="0">
              <a:solidFill>
                <a:srgbClr val="0068AE">
                  <a:lumMod val="50000"/>
                </a:srgbClr>
              </a:solidFill>
              <a:latin typeface="Times New Roman" pitchFamily="18" charset="0"/>
            </a:endParaRPr>
          </a:p>
          <a:p>
            <a:pPr marL="342900" indent="-342900" eaLnBrk="1" hangingPunct="1">
              <a:defRPr/>
            </a:pPr>
            <a:r>
              <a:rPr lang="en-US" sz="1600" dirty="0">
                <a:solidFill>
                  <a:srgbClr val="0068AE">
                    <a:lumMod val="50000"/>
                  </a:srgbClr>
                </a:solidFill>
                <a:latin typeface="Times New Roman" pitchFamily="18" charset="0"/>
              </a:rPr>
              <a:t>Ending Capital		$108,000			$100,000</a:t>
            </a:r>
            <a:r>
              <a:rPr lang="en-US" sz="2000" dirty="0">
                <a:solidFill>
                  <a:srgbClr val="0068AE">
                    <a:lumMod val="50000"/>
                  </a:srgbClr>
                </a:solidFill>
                <a:latin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6078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0CF823-1AE6-B048-8131-E6401B2F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Allocations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8ECFC-3E53-B74E-A655-8F635138BB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FCAC7-B0EE-A84E-B4F1-42ACD104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Target Allocations</a:t>
            </a:r>
            <a:endParaRPr 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0C1377F-D584-A140-9E45-EFE1BAB93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48" y="1066800"/>
            <a:ext cx="7696200" cy="44005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defRPr/>
            </a:pPr>
            <a:r>
              <a:rPr lang="en-US" sz="2000" dirty="0">
                <a:solidFill>
                  <a:srgbClr val="0068AE">
                    <a:lumMod val="50000"/>
                  </a:srgbClr>
                </a:solidFill>
                <a:latin typeface="Arial" charset="0"/>
              </a:rPr>
              <a:t>				</a:t>
            </a:r>
            <a:r>
              <a:rPr lang="en-US" sz="2000" dirty="0">
                <a:solidFill>
                  <a:srgbClr val="0068AE">
                    <a:lumMod val="50000"/>
                  </a:srgbClr>
                </a:solidFill>
              </a:rPr>
              <a:t>           </a:t>
            </a:r>
            <a:r>
              <a:rPr lang="en-US" sz="2000" b="1" dirty="0">
                <a:solidFill>
                  <a:srgbClr val="0068AE">
                    <a:lumMod val="50000"/>
                  </a:srgbClr>
                </a:solidFill>
              </a:rPr>
              <a:t>A		    B</a:t>
            </a:r>
          </a:p>
          <a:p>
            <a:pPr marL="342900" indent="-342900" eaLnBrk="1" hangingPunct="1">
              <a:defRPr/>
            </a:pPr>
            <a:endParaRPr lang="en-US" sz="2000" b="1" dirty="0">
              <a:solidFill>
                <a:srgbClr val="0068AE">
                  <a:lumMod val="50000"/>
                </a:srgbClr>
              </a:solidFill>
            </a:endParaRPr>
          </a:p>
          <a:p>
            <a:pPr marL="342900" indent="-342900" eaLnBrk="1" hangingPunct="1">
              <a:defRPr/>
            </a:pPr>
            <a:r>
              <a:rPr lang="en-US" sz="1600" dirty="0">
                <a:solidFill>
                  <a:srgbClr val="0068AE">
                    <a:lumMod val="50000"/>
                  </a:srgbClr>
                </a:solidFill>
              </a:rPr>
              <a:t>Opening Capital		       $100,000		$100,000</a:t>
            </a:r>
          </a:p>
          <a:p>
            <a:pPr marL="342900" indent="-342900" eaLnBrk="1" hangingPunct="1">
              <a:defRPr/>
            </a:pPr>
            <a:r>
              <a:rPr lang="en-US" sz="1600" dirty="0">
                <a:solidFill>
                  <a:srgbClr val="0068AE">
                    <a:lumMod val="50000"/>
                  </a:srgbClr>
                </a:solidFill>
              </a:rPr>
              <a:t>Adjustments during year	                    0		             0</a:t>
            </a:r>
          </a:p>
          <a:p>
            <a:pPr marL="342900" indent="-342900" eaLnBrk="1" hangingPunct="1">
              <a:defRPr/>
            </a:pPr>
            <a:r>
              <a:rPr lang="en-US" sz="1600" dirty="0">
                <a:solidFill>
                  <a:srgbClr val="0068AE">
                    <a:lumMod val="50000"/>
                  </a:srgbClr>
                </a:solidFill>
              </a:rPr>
              <a:t>Partially adjusted cap acct   	        </a:t>
            </a:r>
            <a:r>
              <a:rPr lang="en-US" sz="1600" b="1" dirty="0">
                <a:solidFill>
                  <a:srgbClr val="0068AE">
                    <a:lumMod val="50000"/>
                  </a:srgbClr>
                </a:solidFill>
              </a:rPr>
              <a:t>$100,000		 $100,000</a:t>
            </a:r>
          </a:p>
          <a:p>
            <a:pPr marL="342900" indent="-342900" eaLnBrk="1" hangingPunct="1">
              <a:defRPr/>
            </a:pPr>
            <a:endParaRPr lang="en-US" sz="1600" b="1" dirty="0">
              <a:solidFill>
                <a:srgbClr val="0068AE">
                  <a:lumMod val="50000"/>
                </a:srgbClr>
              </a:solidFill>
            </a:endParaRPr>
          </a:p>
          <a:p>
            <a:pPr marL="342900" indent="-342900" eaLnBrk="1" hangingPunct="1">
              <a:defRPr/>
            </a:pPr>
            <a:r>
              <a:rPr lang="en-US" sz="1600" dirty="0">
                <a:solidFill>
                  <a:srgbClr val="0068AE">
                    <a:lumMod val="50000"/>
                  </a:srgbClr>
                </a:solidFill>
              </a:rPr>
              <a:t>Determine </a:t>
            </a:r>
            <a:r>
              <a:rPr lang="en-US" sz="1600" b="1" dirty="0">
                <a:solidFill>
                  <a:srgbClr val="0068AE">
                    <a:lumMod val="50000"/>
                  </a:srgbClr>
                </a:solidFill>
              </a:rPr>
              <a:t>Cash Waterfall</a:t>
            </a:r>
          </a:p>
          <a:p>
            <a:pPr marL="342900" indent="-342900" eaLnBrk="1" hangingPunct="1">
              <a:defRPr/>
            </a:pPr>
            <a:endParaRPr lang="en-US" sz="1600" b="1" dirty="0">
              <a:solidFill>
                <a:srgbClr val="0068AE">
                  <a:lumMod val="50000"/>
                </a:srgbClr>
              </a:solidFill>
            </a:endParaRPr>
          </a:p>
          <a:p>
            <a:pPr marL="342900" indent="-342900" eaLnBrk="1" hangingPunct="1">
              <a:defRPr/>
            </a:pPr>
            <a:r>
              <a:rPr lang="en-US" sz="1600" dirty="0">
                <a:solidFill>
                  <a:srgbClr val="0068AE">
                    <a:lumMod val="50000"/>
                  </a:srgbClr>
                </a:solidFill>
              </a:rPr>
              <a:t>$208,000 Cash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sz="1600" dirty="0">
                <a:solidFill>
                  <a:srgbClr val="0068AE">
                    <a:lumMod val="50000"/>
                  </a:srgbClr>
                </a:solidFill>
              </a:rPr>
              <a:t>10% </a:t>
            </a:r>
            <a:r>
              <a:rPr lang="en-US" sz="1600" dirty="0" err="1">
                <a:solidFill>
                  <a:srgbClr val="0068AE">
                    <a:lumMod val="50000"/>
                  </a:srgbClr>
                </a:solidFill>
              </a:rPr>
              <a:t>pref</a:t>
            </a:r>
            <a:r>
              <a:rPr lang="en-US" sz="1600" dirty="0">
                <a:solidFill>
                  <a:srgbClr val="0068AE">
                    <a:lumMod val="50000"/>
                  </a:srgbClr>
                </a:solidFill>
              </a:rPr>
              <a:t> to A.	      	$  10,000			$          0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sz="1600" dirty="0">
                <a:solidFill>
                  <a:srgbClr val="0068AE">
                    <a:lumMod val="50000"/>
                  </a:srgbClr>
                </a:solidFill>
              </a:rPr>
              <a:t>Return original capital        $   99,000		$  99,000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sz="1600" dirty="0">
                <a:solidFill>
                  <a:srgbClr val="0068AE">
                    <a:lumMod val="50000"/>
                  </a:srgbClr>
                </a:solidFill>
              </a:rPr>
              <a:t>40:60 A and B	       	$  			$</a:t>
            </a:r>
          </a:p>
          <a:p>
            <a:pPr marL="342900" indent="-342900" eaLnBrk="1" hangingPunct="1">
              <a:defRPr/>
            </a:pPr>
            <a:r>
              <a:rPr lang="en-US" sz="1600" dirty="0">
                <a:solidFill>
                  <a:srgbClr val="0068AE">
                    <a:lumMod val="50000"/>
                  </a:srgbClr>
                </a:solidFill>
              </a:rPr>
              <a:t>Ending Target Capital	</a:t>
            </a:r>
            <a:r>
              <a:rPr lang="en-US" sz="1600" b="1" dirty="0">
                <a:solidFill>
                  <a:srgbClr val="0068AE">
                    <a:lumMod val="50000"/>
                  </a:srgbClr>
                </a:solidFill>
              </a:rPr>
              <a:t>$109,000			$   99,000</a:t>
            </a:r>
          </a:p>
          <a:p>
            <a:pPr marL="342900" indent="-342900" eaLnBrk="1" hangingPunct="1">
              <a:defRPr/>
            </a:pPr>
            <a:endParaRPr lang="en-US" sz="1600" b="1" dirty="0">
              <a:solidFill>
                <a:srgbClr val="0068AE">
                  <a:lumMod val="50000"/>
                </a:srgbClr>
              </a:solidFill>
            </a:endParaRPr>
          </a:p>
          <a:p>
            <a:pPr marL="342900" indent="-342900" eaLnBrk="1" hangingPunct="1">
              <a:defRPr/>
            </a:pPr>
            <a:r>
              <a:rPr lang="en-US" sz="1600" dirty="0">
                <a:solidFill>
                  <a:srgbClr val="0068AE">
                    <a:lumMod val="50000"/>
                  </a:srgbClr>
                </a:solidFill>
              </a:rPr>
              <a:t>Target Income Allocation        $    9,000			($    1,000)</a:t>
            </a:r>
          </a:p>
          <a:p>
            <a:pPr marL="342900" indent="-342900" eaLnBrk="1" hangingPunct="1">
              <a:defRPr/>
            </a:pPr>
            <a:r>
              <a:rPr lang="en-US" sz="1600" dirty="0">
                <a:solidFill>
                  <a:srgbClr val="0068AE">
                    <a:lumMod val="50000"/>
                  </a:srgbClr>
                </a:solidFill>
              </a:rPr>
              <a:t> Net Income Allocation           $    8,000			$            0</a:t>
            </a:r>
          </a:p>
          <a:p>
            <a:pPr marL="342900" indent="-342900" eaLnBrk="1" hangingPunct="1">
              <a:defRPr/>
            </a:pPr>
            <a:r>
              <a:rPr lang="en-US" sz="1600" dirty="0">
                <a:solidFill>
                  <a:srgbClr val="0068AE">
                    <a:lumMod val="50000"/>
                  </a:srgbClr>
                </a:solidFill>
              </a:rPr>
              <a:t>Shortfall (Guar </a:t>
            </a:r>
            <a:r>
              <a:rPr lang="en-US" sz="1600" dirty="0" err="1">
                <a:solidFill>
                  <a:srgbClr val="0068AE">
                    <a:lumMod val="50000"/>
                  </a:srgbClr>
                </a:solidFill>
              </a:rPr>
              <a:t>pmt</a:t>
            </a:r>
            <a:r>
              <a:rPr lang="en-US" sz="1600" dirty="0">
                <a:solidFill>
                  <a:srgbClr val="0068AE">
                    <a:lumMod val="50000"/>
                  </a:srgbClr>
                </a:solidFill>
              </a:rPr>
              <a:t>?)             $   1,000			($    1,000)</a:t>
            </a:r>
          </a:p>
        </p:txBody>
      </p:sp>
    </p:spTree>
    <p:extLst>
      <p:ext uri="{BB962C8B-B14F-4D97-AF65-F5344CB8AC3E}">
        <p14:creationId xmlns:p14="http://schemas.microsoft.com/office/powerpoint/2010/main" val="3474025767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54482</TotalTime>
  <Words>886</Words>
  <Application>Microsoft Macintosh PowerPoint</Application>
  <PresentationFormat>On-screen Show (4:3)</PresentationFormat>
  <Paragraphs>146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NSimSun</vt:lpstr>
      <vt:lpstr>Arial</vt:lpstr>
      <vt:lpstr>Calibri</vt:lpstr>
      <vt:lpstr>Courier New</vt:lpstr>
      <vt:lpstr>Gill Sans</vt:lpstr>
      <vt:lpstr>Times New Roman</vt:lpstr>
      <vt:lpstr>Wingdings</vt:lpstr>
      <vt:lpstr>Wingdings 2</vt:lpstr>
      <vt:lpstr>CG Body - Standard</vt:lpstr>
      <vt:lpstr>Allocations: Target vs. Layer Cake</vt:lpstr>
      <vt:lpstr>Layer Cake Allocations</vt:lpstr>
      <vt:lpstr>Target Allocations</vt:lpstr>
      <vt:lpstr>Target Allocations</vt:lpstr>
      <vt:lpstr>Layer Cake Allocation</vt:lpstr>
      <vt:lpstr>Targeted Allocation</vt:lpstr>
      <vt:lpstr>Target Allocations</vt:lpstr>
      <vt:lpstr>Layer Cake Allocations</vt:lpstr>
      <vt:lpstr>Target Allocations</vt:lpstr>
      <vt:lpstr>Comparison of Target and Layer Cake Allocation Examples</vt:lpstr>
    </vt:vector>
  </TitlesOfParts>
  <Company>	鞰]皤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Promulgating, Interpreting, and Administering  U.S. Tax Law</dc:title>
  <dc:creator>Jeffrey Colon</dc:creator>
  <cp:lastModifiedBy>J Colon</cp:lastModifiedBy>
  <cp:revision>538</cp:revision>
  <cp:lastPrinted>2021-04-05T11:34:51Z</cp:lastPrinted>
  <dcterms:created xsi:type="dcterms:W3CDTF">2010-10-31T23:33:00Z</dcterms:created>
  <dcterms:modified xsi:type="dcterms:W3CDTF">2021-04-28T00:24:39Z</dcterms:modified>
</cp:coreProperties>
</file>