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20"/>
  </p:notesMasterIdLst>
  <p:handoutMasterIdLst>
    <p:handoutMasterId r:id="rId21"/>
  </p:handoutMasterIdLst>
  <p:sldIdLst>
    <p:sldId id="454" r:id="rId2"/>
    <p:sldId id="416" r:id="rId3"/>
    <p:sldId id="403" r:id="rId4"/>
    <p:sldId id="437" r:id="rId5"/>
    <p:sldId id="438" r:id="rId6"/>
    <p:sldId id="451" r:id="rId7"/>
    <p:sldId id="420" r:id="rId8"/>
    <p:sldId id="431" r:id="rId9"/>
    <p:sldId id="421" r:id="rId10"/>
    <p:sldId id="422" r:id="rId11"/>
    <p:sldId id="441" r:id="rId12"/>
    <p:sldId id="442" r:id="rId13"/>
    <p:sldId id="452" r:id="rId14"/>
    <p:sldId id="443" r:id="rId15"/>
    <p:sldId id="444" r:id="rId16"/>
    <p:sldId id="450" r:id="rId17"/>
    <p:sldId id="445" r:id="rId18"/>
    <p:sldId id="449" r:id="rId19"/>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36C3B-17D1-5046-B9EF-CB0A3CF2E083}" v="6" dt="2022-08-31T00:48:25.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p:restoredTop sz="94661"/>
  </p:normalViewPr>
  <p:slideViewPr>
    <p:cSldViewPr>
      <p:cViewPr varScale="1">
        <p:scale>
          <a:sx n="145" d="100"/>
          <a:sy n="145" d="100"/>
        </p:scale>
        <p:origin x="10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D4B1F5CE-C7D6-884B-A81B-1EE58266F58F}"/>
    <pc:docChg chg="modSld">
      <pc:chgData name="Jeffrey M. Colon" userId="615143b1-cdee-493d-9a9d-1565ce8666d9" providerId="ADAL" clId="{D4B1F5CE-C7D6-884B-A81B-1EE58266F58F}" dt="2022-01-04T00:42:35.664" v="4" actId="20577"/>
      <pc:docMkLst>
        <pc:docMk/>
      </pc:docMkLst>
      <pc:sldChg chg="modSp">
        <pc:chgData name="Jeffrey M. Colon" userId="615143b1-cdee-493d-9a9d-1565ce8666d9" providerId="ADAL" clId="{D4B1F5CE-C7D6-884B-A81B-1EE58266F58F}" dt="2022-01-04T00:42:35.664" v="4" actId="20577"/>
        <pc:sldMkLst>
          <pc:docMk/>
          <pc:sldMk cId="0" sldId="445"/>
        </pc:sldMkLst>
        <pc:spChg chg="mod">
          <ac:chgData name="Jeffrey M. Colon" userId="615143b1-cdee-493d-9a9d-1565ce8666d9" providerId="ADAL" clId="{D4B1F5CE-C7D6-884B-A81B-1EE58266F58F}" dt="2022-01-04T00:42:35.664" v="4" actId="20577"/>
          <ac:spMkLst>
            <pc:docMk/>
            <pc:sldMk cId="0" sldId="445"/>
            <ac:spMk id="14339" creationId="{00000000-0000-0000-0000-000000000000}"/>
          </ac:spMkLst>
        </pc:spChg>
      </pc:sldChg>
    </pc:docChg>
  </pc:docChgLst>
  <pc:docChgLst>
    <pc:chgData name="Jeffrey M. Colon" userId="615143b1-cdee-493d-9a9d-1565ce8666d9" providerId="ADAL" clId="{AAC36C3B-17D1-5046-B9EF-CB0A3CF2E083}"/>
    <pc:docChg chg="custSel addSld delSld modSld sldOrd modMainMaster">
      <pc:chgData name="Jeffrey M. Colon" userId="615143b1-cdee-493d-9a9d-1565ce8666d9" providerId="ADAL" clId="{AAC36C3B-17D1-5046-B9EF-CB0A3CF2E083}" dt="2022-08-31T00:48:25.108" v="83" actId="20577"/>
      <pc:docMkLst>
        <pc:docMk/>
      </pc:docMkLst>
      <pc:sldChg chg="modSp">
        <pc:chgData name="Jeffrey M. Colon" userId="615143b1-cdee-493d-9a9d-1565ce8666d9" providerId="ADAL" clId="{AAC36C3B-17D1-5046-B9EF-CB0A3CF2E083}" dt="2022-08-31T00:48:25.108" v="83" actId="20577"/>
        <pc:sldMkLst>
          <pc:docMk/>
          <pc:sldMk cId="0" sldId="431"/>
        </pc:sldMkLst>
        <pc:spChg chg="mod">
          <ac:chgData name="Jeffrey M. Colon" userId="615143b1-cdee-493d-9a9d-1565ce8666d9" providerId="ADAL" clId="{AAC36C3B-17D1-5046-B9EF-CB0A3CF2E083}" dt="2022-08-31T00:48:25.108" v="83" actId="20577"/>
          <ac:spMkLst>
            <pc:docMk/>
            <pc:sldMk cId="0" sldId="431"/>
            <ac:spMk id="24581" creationId="{00000000-0000-0000-0000-000000000000}"/>
          </ac:spMkLst>
        </pc:spChg>
      </pc:sldChg>
      <pc:sldChg chg="modSp new del mod">
        <pc:chgData name="Jeffrey M. Colon" userId="615143b1-cdee-493d-9a9d-1565ce8666d9" providerId="ADAL" clId="{AAC36C3B-17D1-5046-B9EF-CB0A3CF2E083}" dt="2022-08-31T00:38:27.211" v="81" actId="2696"/>
        <pc:sldMkLst>
          <pc:docMk/>
          <pc:sldMk cId="374014051" sldId="453"/>
        </pc:sldMkLst>
        <pc:spChg chg="mod">
          <ac:chgData name="Jeffrey M. Colon" userId="615143b1-cdee-493d-9a9d-1565ce8666d9" providerId="ADAL" clId="{AAC36C3B-17D1-5046-B9EF-CB0A3CF2E083}" dt="2022-08-31T00:32:54.696" v="1" actId="1076"/>
          <ac:spMkLst>
            <pc:docMk/>
            <pc:sldMk cId="374014051" sldId="453"/>
            <ac:spMk id="2" creationId="{429A2538-89A7-6DD7-619E-28E258169FE1}"/>
          </ac:spMkLst>
        </pc:spChg>
      </pc:sldChg>
      <pc:sldChg chg="modSp new mod ord">
        <pc:chgData name="Jeffrey M. Colon" userId="615143b1-cdee-493d-9a9d-1565ce8666d9" providerId="ADAL" clId="{AAC36C3B-17D1-5046-B9EF-CB0A3CF2E083}" dt="2022-08-31T00:46:35.948" v="82" actId="20578"/>
        <pc:sldMkLst>
          <pc:docMk/>
          <pc:sldMk cId="220036478" sldId="454"/>
        </pc:sldMkLst>
        <pc:spChg chg="mod">
          <ac:chgData name="Jeffrey M. Colon" userId="615143b1-cdee-493d-9a9d-1565ce8666d9" providerId="ADAL" clId="{AAC36C3B-17D1-5046-B9EF-CB0A3CF2E083}" dt="2022-08-31T00:37:07.738" v="79" actId="20577"/>
          <ac:spMkLst>
            <pc:docMk/>
            <pc:sldMk cId="220036478" sldId="454"/>
            <ac:spMk id="2" creationId="{89F41D81-AF17-715D-73A5-81B9627AFDD3}"/>
          </ac:spMkLst>
        </pc:spChg>
        <pc:spChg chg="mod">
          <ac:chgData name="Jeffrey M. Colon" userId="615143b1-cdee-493d-9a9d-1565ce8666d9" providerId="ADAL" clId="{AAC36C3B-17D1-5046-B9EF-CB0A3CF2E083}" dt="2022-08-31T00:36:38.236" v="53" actId="113"/>
          <ac:spMkLst>
            <pc:docMk/>
            <pc:sldMk cId="220036478" sldId="454"/>
            <ac:spMk id="3" creationId="{99DF1F37-BD5F-87AA-48EF-62D2D9013DAD}"/>
          </ac:spMkLst>
        </pc:spChg>
      </pc:sldChg>
      <pc:sldMasterChg chg="modSp mod modSldLayout">
        <pc:chgData name="Jeffrey M. Colon" userId="615143b1-cdee-493d-9a9d-1565ce8666d9" providerId="ADAL" clId="{AAC36C3B-17D1-5046-B9EF-CB0A3CF2E083}" dt="2022-08-31T00:37:45.797" v="80" actId="20577"/>
        <pc:sldMasterMkLst>
          <pc:docMk/>
          <pc:sldMasterMk cId="1593836428" sldId="2147483845"/>
        </pc:sldMasterMkLst>
        <pc:spChg chg="mod">
          <ac:chgData name="Jeffrey M. Colon" userId="615143b1-cdee-493d-9a9d-1565ce8666d9" providerId="ADAL" clId="{AAC36C3B-17D1-5046-B9EF-CB0A3CF2E083}" dt="2022-08-31T00:35:09.112" v="6" actId="404"/>
          <ac:spMkLst>
            <pc:docMk/>
            <pc:sldMasterMk cId="1593836428" sldId="2147483845"/>
            <ac:spMk id="9" creationId="{00000000-0000-0000-0000-000000000000}"/>
          </ac:spMkLst>
        </pc:spChg>
        <pc:spChg chg="mod">
          <ac:chgData name="Jeffrey M. Colon" userId="615143b1-cdee-493d-9a9d-1565ce8666d9" providerId="ADAL" clId="{AAC36C3B-17D1-5046-B9EF-CB0A3CF2E083}" dt="2022-08-31T00:35:13.304" v="8" actId="403"/>
          <ac:spMkLst>
            <pc:docMk/>
            <pc:sldMasterMk cId="1593836428" sldId="2147483845"/>
            <ac:spMk id="10" creationId="{00000000-0000-0000-0000-000000000000}"/>
          </ac:spMkLst>
        </pc:spChg>
        <pc:sldLayoutChg chg="delSp modSp mod">
          <pc:chgData name="Jeffrey M. Colon" userId="615143b1-cdee-493d-9a9d-1565ce8666d9" providerId="ADAL" clId="{AAC36C3B-17D1-5046-B9EF-CB0A3CF2E083}" dt="2022-08-31T00:37:45.797" v="80" actId="20577"/>
          <pc:sldLayoutMkLst>
            <pc:docMk/>
            <pc:sldMasterMk cId="1593836428" sldId="2147483845"/>
            <pc:sldLayoutMk cId="664724302" sldId="2147483903"/>
          </pc:sldLayoutMkLst>
          <pc:spChg chg="del">
            <ac:chgData name="Jeffrey M. Colon" userId="615143b1-cdee-493d-9a9d-1565ce8666d9" providerId="ADAL" clId="{AAC36C3B-17D1-5046-B9EF-CB0A3CF2E083}" dt="2022-08-31T00:34:48.323" v="2" actId="478"/>
            <ac:spMkLst>
              <pc:docMk/>
              <pc:sldMasterMk cId="1593836428" sldId="2147483845"/>
              <pc:sldLayoutMk cId="664724302" sldId="2147483903"/>
              <ac:spMk id="4" creationId="{00000000-0000-0000-0000-000000000000}"/>
            </ac:spMkLst>
          </pc:spChg>
          <pc:spChg chg="mod">
            <ac:chgData name="Jeffrey M. Colon" userId="615143b1-cdee-493d-9a9d-1565ce8666d9" providerId="ADAL" clId="{AAC36C3B-17D1-5046-B9EF-CB0A3CF2E083}" dt="2022-08-31T00:37:45.797" v="80" actId="20577"/>
            <ac:spMkLst>
              <pc:docMk/>
              <pc:sldMasterMk cId="1593836428" sldId="2147483845"/>
              <pc:sldLayoutMk cId="664724302" sldId="2147483903"/>
              <ac:spMk id="5" creationId="{00000000-0000-0000-0000-000000000000}"/>
            </ac:spMkLst>
          </pc:spChg>
        </pc:sldLayoutChg>
      </pc:sldMasterChg>
    </pc:docChg>
  </pc:docChgLst>
  <pc:docChgLst>
    <pc:chgData name="Jeffrey M. Colon" userId="615143b1-cdee-493d-9a9d-1565ce8666d9" providerId="ADAL" clId="{336819A8-8EBD-DB44-92C1-8A59589D4D5A}"/>
    <pc:docChg chg="modSld">
      <pc:chgData name="Jeffrey M. Colon" userId="615143b1-cdee-493d-9a9d-1565ce8666d9" providerId="ADAL" clId="{336819A8-8EBD-DB44-92C1-8A59589D4D5A}" dt="2022-08-07T09:51:28.172" v="59" actId="2710"/>
      <pc:docMkLst>
        <pc:docMk/>
      </pc:docMkLst>
      <pc:sldChg chg="modSp modAnim">
        <pc:chgData name="Jeffrey M. Colon" userId="615143b1-cdee-493d-9a9d-1565ce8666d9" providerId="ADAL" clId="{336819A8-8EBD-DB44-92C1-8A59589D4D5A}" dt="2022-08-07T09:48:24.016" v="49" actId="20577"/>
        <pc:sldMkLst>
          <pc:docMk/>
          <pc:sldMk cId="0" sldId="421"/>
        </pc:sldMkLst>
        <pc:spChg chg="mod">
          <ac:chgData name="Jeffrey M. Colon" userId="615143b1-cdee-493d-9a9d-1565ce8666d9" providerId="ADAL" clId="{336819A8-8EBD-DB44-92C1-8A59589D4D5A}" dt="2022-08-07T09:48:24.016" v="49" actId="20577"/>
          <ac:spMkLst>
            <pc:docMk/>
            <pc:sldMk cId="0" sldId="421"/>
            <ac:spMk id="26628" creationId="{00000000-0000-0000-0000-000000000000}"/>
          </ac:spMkLst>
        </pc:spChg>
      </pc:sldChg>
      <pc:sldChg chg="modSp modAnim">
        <pc:chgData name="Jeffrey M. Colon" userId="615143b1-cdee-493d-9a9d-1565ce8666d9" providerId="ADAL" clId="{336819A8-8EBD-DB44-92C1-8A59589D4D5A}" dt="2022-08-07T09:48:52.945" v="53" actId="20577"/>
        <pc:sldMkLst>
          <pc:docMk/>
          <pc:sldMk cId="0" sldId="422"/>
        </pc:sldMkLst>
        <pc:spChg chg="mod">
          <ac:chgData name="Jeffrey M. Colon" userId="615143b1-cdee-493d-9a9d-1565ce8666d9" providerId="ADAL" clId="{336819A8-8EBD-DB44-92C1-8A59589D4D5A}" dt="2022-08-07T09:48:52.945" v="53" actId="20577"/>
          <ac:spMkLst>
            <pc:docMk/>
            <pc:sldMk cId="0" sldId="422"/>
            <ac:spMk id="12293" creationId="{00000000-0000-0000-0000-000000000000}"/>
          </ac:spMkLst>
        </pc:spChg>
      </pc:sldChg>
      <pc:sldChg chg="modSp">
        <pc:chgData name="Jeffrey M. Colon" userId="615143b1-cdee-493d-9a9d-1565ce8666d9" providerId="ADAL" clId="{336819A8-8EBD-DB44-92C1-8A59589D4D5A}" dt="2022-08-07T09:49:30.061" v="54" actId="114"/>
        <pc:sldMkLst>
          <pc:docMk/>
          <pc:sldMk cId="0" sldId="443"/>
        </pc:sldMkLst>
        <pc:spChg chg="mod">
          <ac:chgData name="Jeffrey M. Colon" userId="615143b1-cdee-493d-9a9d-1565ce8666d9" providerId="ADAL" clId="{336819A8-8EBD-DB44-92C1-8A59589D4D5A}" dt="2022-08-07T09:49:30.061" v="54" actId="114"/>
          <ac:spMkLst>
            <pc:docMk/>
            <pc:sldMk cId="0" sldId="443"/>
            <ac:spMk id="15363" creationId="{00000000-0000-0000-0000-000000000000}"/>
          </ac:spMkLst>
        </pc:spChg>
      </pc:sldChg>
      <pc:sldChg chg="modSp">
        <pc:chgData name="Jeffrey M. Colon" userId="615143b1-cdee-493d-9a9d-1565ce8666d9" providerId="ADAL" clId="{336819A8-8EBD-DB44-92C1-8A59589D4D5A}" dt="2022-08-07T09:51:04.955" v="57" actId="15"/>
        <pc:sldMkLst>
          <pc:docMk/>
          <pc:sldMk cId="0" sldId="444"/>
        </pc:sldMkLst>
        <pc:spChg chg="mod">
          <ac:chgData name="Jeffrey M. Colon" userId="615143b1-cdee-493d-9a9d-1565ce8666d9" providerId="ADAL" clId="{336819A8-8EBD-DB44-92C1-8A59589D4D5A}" dt="2022-08-07T09:51:04.955" v="57" actId="15"/>
          <ac:spMkLst>
            <pc:docMk/>
            <pc:sldMk cId="0" sldId="444"/>
            <ac:spMk id="16387" creationId="{00000000-0000-0000-0000-000000000000}"/>
          </ac:spMkLst>
        </pc:spChg>
      </pc:sldChg>
      <pc:sldChg chg="modSp mod">
        <pc:chgData name="Jeffrey M. Colon" userId="615143b1-cdee-493d-9a9d-1565ce8666d9" providerId="ADAL" clId="{336819A8-8EBD-DB44-92C1-8A59589D4D5A}" dt="2022-08-07T09:51:28.172" v="59" actId="2710"/>
        <pc:sldMkLst>
          <pc:docMk/>
          <pc:sldMk cId="0" sldId="449"/>
        </pc:sldMkLst>
        <pc:spChg chg="mod">
          <ac:chgData name="Jeffrey M. Colon" userId="615143b1-cdee-493d-9a9d-1565ce8666d9" providerId="ADAL" clId="{336819A8-8EBD-DB44-92C1-8A59589D4D5A}" dt="2022-08-07T09:51:28.172" v="59" actId="2710"/>
          <ac:spMkLst>
            <pc:docMk/>
            <pc:sldMk cId="0" sldId="449"/>
            <ac:spMk id="36867" creationId="{00000000-0000-0000-0000-000000000000}"/>
          </ac:spMkLst>
        </pc:spChg>
      </pc:sldChg>
      <pc:sldChg chg="modSp">
        <pc:chgData name="Jeffrey M. Colon" userId="615143b1-cdee-493d-9a9d-1565ce8666d9" providerId="ADAL" clId="{336819A8-8EBD-DB44-92C1-8A59589D4D5A}" dt="2022-08-07T09:50:11.386" v="56" actId="20577"/>
        <pc:sldMkLst>
          <pc:docMk/>
          <pc:sldMk cId="0" sldId="450"/>
        </pc:sldMkLst>
        <pc:spChg chg="mod">
          <ac:chgData name="Jeffrey M. Colon" userId="615143b1-cdee-493d-9a9d-1565ce8666d9" providerId="ADAL" clId="{336819A8-8EBD-DB44-92C1-8A59589D4D5A}" dt="2022-08-07T09:50:11.386" v="56" actId="20577"/>
          <ac:spMkLst>
            <pc:docMk/>
            <pc:sldMk cId="0" sldId="450"/>
            <ac:spMk id="17411" creationId="{00000000-0000-0000-0000-000000000000}"/>
          </ac:spMkLst>
        </pc:spChg>
      </pc:sldChg>
      <pc:sldChg chg="modSp mod">
        <pc:chgData name="Jeffrey M. Colon" userId="615143b1-cdee-493d-9a9d-1565ce8666d9" providerId="ADAL" clId="{336819A8-8EBD-DB44-92C1-8A59589D4D5A}" dt="2022-08-07T09:44:21.517" v="18" actId="14100"/>
        <pc:sldMkLst>
          <pc:docMk/>
          <pc:sldMk cId="0" sldId="451"/>
        </pc:sldMkLst>
        <pc:spChg chg="mod">
          <ac:chgData name="Jeffrey M. Colon" userId="615143b1-cdee-493d-9a9d-1565ce8666d9" providerId="ADAL" clId="{336819A8-8EBD-DB44-92C1-8A59589D4D5A}" dt="2022-08-07T09:44:21.517" v="18" actId="14100"/>
          <ac:spMkLst>
            <pc:docMk/>
            <pc:sldMk cId="0" sldId="451"/>
            <ac:spMk id="81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3</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4</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7</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9</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10</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12</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14</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18</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Partnership Formation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22394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6647243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PSH_Formation_22</a:t>
            </a:r>
            <a:endParaRPr lang="en-US" sz="8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2" r:id="rId55"/>
    <p:sldLayoutId id="2147483903"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Formation and Contributions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r>
              <a:rPr lang="en-US" b="1" dirty="0"/>
              <a:t>Prof. Colon</a:t>
            </a:r>
          </a:p>
          <a:p>
            <a:r>
              <a:rPr lang="en-US" b="1" dirty="0"/>
              <a:t>Fall 2022</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1.704-1(b)(2)(iv)(b).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pPr algn="just" eaLnBrk="1" hangingPunct="1"/>
            <a:r>
              <a:rPr lang="en-US" sz="2400" dirty="0">
                <a:ea typeface="ＭＳ Ｐゴシック" charset="0"/>
                <a:cs typeface="ＭＳ Ｐゴシック" charset="0"/>
              </a:rPr>
              <a:t>Why is 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In the absence of 704(c), what would be the result if </a:t>
            </a:r>
            <a:r>
              <a:rPr lang="en-US" sz="2400" dirty="0" err="1">
                <a:ea typeface="ＭＳ Ｐゴシック" charset="0"/>
                <a:cs typeface="ＭＳ Ｐゴシック" charset="0"/>
              </a:rPr>
              <a:t>XY</a:t>
            </a:r>
            <a:r>
              <a:rPr lang="en-US" sz="2400" dirty="0">
                <a:ea typeface="ＭＳ Ｐゴシック" charset="0"/>
                <a:cs typeface="ＭＳ Ｐゴシック" charset="0"/>
              </a:rPr>
              <a:t>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400" i="1" dirty="0">
                <a:ea typeface="ＭＳ Ｐゴシック" charset="0"/>
                <a:cs typeface="ＭＳ Ｐゴシック" charset="0"/>
              </a:rPr>
              <a:t>Liabilities:</a:t>
            </a:r>
          </a:p>
          <a:p>
            <a:pPr lvl="1">
              <a:lnSpc>
                <a:spcPct val="90000"/>
              </a:lnSpc>
            </a:pPr>
            <a:r>
              <a:rPr lang="en-US" sz="2000" dirty="0"/>
              <a:t>Reg. §</a:t>
            </a:r>
            <a:r>
              <a:rPr lang="en-US" sz="2000" dirty="0">
                <a:ea typeface="ＭＳ Ｐゴシック" charset="0"/>
              </a:rPr>
              <a:t>1.752-1 Liabilities (mortgage, unsecured loan)</a:t>
            </a:r>
          </a:p>
          <a:p>
            <a:pPr lvl="2" eaLnBrk="1" hangingPunct="1">
              <a:lnSpc>
                <a:spcPct val="90000"/>
              </a:lnSpc>
            </a:pPr>
            <a:r>
              <a:rPr lang="en-US" sz="1800" dirty="0">
                <a:ea typeface="ＭＳ Ｐゴシック" charset="0"/>
              </a:rPr>
              <a:t>Creates or increases basis</a:t>
            </a:r>
          </a:p>
          <a:p>
            <a:pPr lvl="2" eaLnBrk="1" hangingPunct="1">
              <a:lnSpc>
                <a:spcPct val="90000"/>
              </a:lnSpc>
            </a:pPr>
            <a:r>
              <a:rPr lang="en-US" sz="1800" dirty="0">
                <a:ea typeface="ＭＳ Ｐゴシック" charset="0"/>
              </a:rPr>
              <a:t>Gives rise to immediate deduction</a:t>
            </a:r>
          </a:p>
          <a:p>
            <a:pPr lvl="2" eaLnBrk="1" hangingPunct="1">
              <a:lnSpc>
                <a:spcPct val="90000"/>
              </a:lnSpc>
            </a:pPr>
            <a:r>
              <a:rPr lang="en-US" sz="1800" dirty="0">
                <a:ea typeface="ＭＳ Ｐゴシック" charset="0"/>
              </a:rPr>
              <a:t>Gives rise to expense that is not deductible or </a:t>
            </a:r>
            <a:r>
              <a:rPr lang="en-US" sz="1800" dirty="0" err="1">
                <a:ea typeface="ＭＳ Ｐゴシック" charset="0"/>
              </a:rPr>
              <a:t>capitalizable</a:t>
            </a:r>
            <a:r>
              <a:rPr lang="en-US" sz="1800" dirty="0">
                <a:ea typeface="ＭＳ Ｐゴシック" charset="0"/>
              </a:rPr>
              <a:t>  (-1(a)(4))</a:t>
            </a:r>
          </a:p>
          <a:p>
            <a:pPr lvl="1">
              <a:lnSpc>
                <a:spcPct val="90000"/>
              </a:lnSpc>
            </a:pPr>
            <a:r>
              <a:rPr lang="en-US" sz="2000" dirty="0"/>
              <a:t>Reg. §</a:t>
            </a:r>
            <a:r>
              <a:rPr lang="en-US" sz="2000" dirty="0">
                <a:ea typeface="ＭＳ Ｐゴシック" charset="0"/>
              </a:rPr>
              <a:t>1.752-7 Liabilities (environmental liabilities, financial product liabilities, tort obligations)</a:t>
            </a:r>
          </a:p>
          <a:p>
            <a:pPr eaLnBrk="1" hangingPunct="1">
              <a:lnSpc>
                <a:spcPct val="90000"/>
              </a:lnSpc>
            </a:pPr>
            <a:r>
              <a:rPr lang="en-US" sz="2400" i="1" dirty="0">
                <a:ea typeface="ＭＳ Ｐゴシック" charset="0"/>
                <a:cs typeface="ＭＳ Ｐゴシック" charset="0"/>
              </a:rPr>
              <a:t>Recourse Liabilities</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Portion of liability for which a P (or related person) bears </a:t>
            </a:r>
            <a:r>
              <a:rPr lang="en-US" sz="2000" i="1" dirty="0">
                <a:ea typeface="ＭＳ Ｐゴシック" charset="0"/>
              </a:rPr>
              <a:t>Economic Risk of Loss </a:t>
            </a:r>
          </a:p>
          <a:p>
            <a:pPr lvl="1" eaLnBrk="1" hangingPunct="1">
              <a:lnSpc>
                <a:spcPct val="90000"/>
              </a:lnSpc>
            </a:pPr>
            <a:r>
              <a:rPr lang="en-US" sz="2000" dirty="0">
                <a:ea typeface="ＭＳ Ｐゴシック" charset="0"/>
              </a:rPr>
              <a:t>Shared in the same way the Ps share EROL</a:t>
            </a:r>
          </a:p>
          <a:p>
            <a:pPr eaLnBrk="1" hangingPunct="1">
              <a:lnSpc>
                <a:spcPct val="90000"/>
              </a:lnSpc>
            </a:pPr>
            <a:r>
              <a:rPr lang="en-US" sz="2400" i="1" dirty="0">
                <a:ea typeface="ＭＳ Ｐゴシック" charset="0"/>
                <a:cs typeface="ＭＳ Ｐゴシック" charset="0"/>
              </a:rPr>
              <a:t>Nonrecourse Liabilities: </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No P bears EROL</a:t>
            </a:r>
            <a:endParaRPr lang="en-US" sz="1600" dirty="0">
              <a:ea typeface="ＭＳ Ｐゴシック" charset="0"/>
            </a:endParaRPr>
          </a:p>
          <a:p>
            <a:pPr lvl="1">
              <a:lnSpc>
                <a:spcPct val="90000"/>
              </a:lnSpc>
            </a:pPr>
            <a:r>
              <a:rPr lang="en-US" sz="2000" dirty="0">
                <a:ea typeface="ＭＳ Ｐゴシック" charset="0"/>
              </a:rPr>
              <a:t>Shared based on each P’</a:t>
            </a:r>
            <a:r>
              <a:rPr lang="en-US" altLang="ja-JP" sz="2000" dirty="0">
                <a:ea typeface="ＭＳ Ｐゴシック" charset="0"/>
              </a:rPr>
              <a:t>s interest in the PSH (</a:t>
            </a:r>
            <a:r>
              <a:rPr lang="en-US" altLang="ja-JP" sz="2000" i="1" dirty="0">
                <a:ea typeface="ＭＳ Ｐゴシック" charset="0"/>
              </a:rPr>
              <a:t>generally</a:t>
            </a:r>
            <a:r>
              <a:rPr lang="en-US" altLang="ja-JP" sz="2000" dirty="0">
                <a:ea typeface="ＭＳ Ｐゴシック" charset="0"/>
              </a:rPr>
              <a:t> how gains are shared).</a:t>
            </a:r>
            <a:r>
              <a:rPr lang="en-US" sz="2000" dirty="0"/>
              <a:t> Reg. §</a:t>
            </a:r>
            <a:r>
              <a:rPr lang="en-US" sz="20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gn="just" eaLnBrk="1" hangingPunct="1">
              <a:lnSpc>
                <a:spcPct val="80000"/>
              </a:lnSpc>
              <a:tabLst>
                <a:tab pos="1022350" algn="l"/>
              </a:tabLst>
            </a:pPr>
            <a:r>
              <a:rPr lang="en-US" sz="2000" dirty="0">
                <a:ea typeface="ＭＳ Ｐゴシック" charset="0"/>
              </a:rPr>
              <a:t>Compare sections 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AB basis of property contributed, plus any gain recognized </a:t>
            </a:r>
            <a:r>
              <a:rPr lang="en-US" altLang="ja-JP" sz="2400" u="sng" dirty="0">
                <a:ea typeface="ＭＳ Ｐゴシック" charset="0"/>
                <a:cs typeface="ＭＳ Ｐゴシック" charset="0"/>
              </a:rPr>
              <a:t>under section 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shares.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section 721(b)</a:t>
            </a:r>
            <a:r>
              <a:rPr lang="en-US" altLang="ja-JP" sz="2400" dirty="0">
                <a:ea typeface="ＭＳ Ｐゴシック" charset="0"/>
                <a:cs typeface="ＭＳ Ｐゴシック" charset="0"/>
              </a:rPr>
              <a:t>.</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eaLnBrk="1" hangingPunct="1">
              <a:lnSpc>
                <a:spcPct val="90000"/>
              </a:lnSpc>
            </a:pPr>
            <a:r>
              <a:rPr lang="en-US" sz="2400" dirty="0">
                <a:ea typeface="ＭＳ Ｐゴシック" charset="0"/>
                <a:cs typeface="ＭＳ Ｐゴシック" charset="0"/>
              </a:rPr>
              <a:t>Property for purposes of section 721 is expansively defined (</a:t>
            </a:r>
            <a:r>
              <a:rPr lang="en-US" sz="2400" i="1" dirty="0">
                <a:ea typeface="ＭＳ Ｐゴシック" charset="0"/>
                <a:cs typeface="ＭＳ Ｐゴシック" charset="0"/>
              </a:rPr>
              <a:t>see also </a:t>
            </a:r>
            <a:r>
              <a:rPr lang="en-US" sz="2400" dirty="0">
                <a:ea typeface="ＭＳ Ｐゴシック" charset="0"/>
                <a:cs typeface="ＭＳ Ｐゴシック" charset="0"/>
              </a:rPr>
              <a:t>section 351)</a:t>
            </a:r>
          </a:p>
          <a:p>
            <a:pPr marL="571500" lvl="1" indent="-279400" eaLnBrk="1" hangingPunct="1">
              <a:lnSpc>
                <a:spcPct val="90000"/>
              </a:lnSpc>
            </a:pPr>
            <a:r>
              <a:rPr lang="en-US" sz="2000" dirty="0">
                <a:ea typeface="ＭＳ Ｐゴシック" charset="0"/>
              </a:rPr>
              <a:t> </a:t>
            </a:r>
            <a:r>
              <a:rPr lang="en-US" sz="2000" i="1" dirty="0">
                <a:ea typeface="ＭＳ Ｐゴシック" charset="0"/>
              </a:rPr>
              <a:t>Stafford v. U.S.</a:t>
            </a:r>
            <a:r>
              <a:rPr lang="en-US" sz="2000" dirty="0">
                <a:ea typeface="ＭＳ Ｐゴシック" charset="0"/>
              </a:rPr>
              <a:t> (unenforceable letter of intent)</a:t>
            </a:r>
          </a:p>
          <a:p>
            <a:pPr marL="571500" lvl="1" indent="-279400" eaLnBrk="1" hangingPunct="1">
              <a:lnSpc>
                <a:spcPct val="90000"/>
              </a:lnSpc>
            </a:pPr>
            <a:r>
              <a:rPr lang="en-US" sz="2000" dirty="0">
                <a:ea typeface="ＭＳ Ｐゴシック" charset="0"/>
              </a:rPr>
              <a:t> </a:t>
            </a: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a:t>
            </a:r>
            <a:r>
              <a:rPr lang="en-US" sz="2400" i="1" dirty="0">
                <a:ea typeface="ＭＳ Ｐゴシック" charset="0"/>
                <a:cs typeface="ＭＳ Ｐゴシック" charset="0"/>
              </a:rPr>
              <a:t>See 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section 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197(f)(2))</a:t>
            </a: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if property exchanged is 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a:t>
            </a:r>
            <a:r>
              <a:rPr lang="en-US" sz="2000">
                <a:ea typeface="ＭＳ Ｐゴシック" charset="0"/>
              </a:rPr>
              <a:t>transferring non-identical </a:t>
            </a:r>
            <a:r>
              <a:rPr lang="en-US" sz="2000" dirty="0">
                <a:ea typeface="ＭＳ Ｐゴシック" charset="0"/>
              </a:rPr>
              <a:t>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52769</TotalTime>
  <Words>2135</Words>
  <Application>Microsoft Macintosh PowerPoint</Application>
  <PresentationFormat>On-screen Show (4:3)</PresentationFormat>
  <Paragraphs>198</Paragraphs>
  <Slides>18</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NSimSun</vt:lpstr>
      <vt:lpstr>Arial</vt:lpstr>
      <vt:lpstr>Calibri</vt:lpstr>
      <vt:lpstr>Courier New</vt:lpstr>
      <vt:lpstr>Gill Sans</vt:lpstr>
      <vt:lpstr>Times New Roman</vt:lpstr>
      <vt:lpstr>Wingdings</vt:lpstr>
      <vt:lpstr>Wingdings 2</vt:lpstr>
      <vt:lpstr>CG Body - Standard</vt:lpstr>
      <vt:lpstr>Worksheet</vt:lpstr>
      <vt:lpstr>Partnership Taxation Partnership Formation and Contributions</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518</cp:revision>
  <cp:lastPrinted>2018-01-19T18:48:02Z</cp:lastPrinted>
  <dcterms:created xsi:type="dcterms:W3CDTF">2010-08-31T11:37:14Z</dcterms:created>
  <dcterms:modified xsi:type="dcterms:W3CDTF">2022-08-31T00:48:27Z</dcterms:modified>
</cp:coreProperties>
</file>