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29"/>
  </p:notesMasterIdLst>
  <p:handoutMasterIdLst>
    <p:handoutMasterId r:id="rId30"/>
  </p:handoutMasterIdLst>
  <p:sldIdLst>
    <p:sldId id="265" r:id="rId2"/>
    <p:sldId id="266" r:id="rId3"/>
    <p:sldId id="281" r:id="rId4"/>
    <p:sldId id="291" r:id="rId5"/>
    <p:sldId id="267" r:id="rId6"/>
    <p:sldId id="268" r:id="rId7"/>
    <p:sldId id="269" r:id="rId8"/>
    <p:sldId id="292" r:id="rId9"/>
    <p:sldId id="270" r:id="rId10"/>
    <p:sldId id="271" r:id="rId11"/>
    <p:sldId id="273" r:id="rId12"/>
    <p:sldId id="272" r:id="rId13"/>
    <p:sldId id="275" r:id="rId14"/>
    <p:sldId id="274" r:id="rId15"/>
    <p:sldId id="277" r:id="rId16"/>
    <p:sldId id="282" r:id="rId17"/>
    <p:sldId id="278" r:id="rId18"/>
    <p:sldId id="279" r:id="rId19"/>
    <p:sldId id="280" r:id="rId20"/>
    <p:sldId id="285" r:id="rId21"/>
    <p:sldId id="287" r:id="rId22"/>
    <p:sldId id="284" r:id="rId23"/>
    <p:sldId id="293" r:id="rId24"/>
    <p:sldId id="286" r:id="rId25"/>
    <p:sldId id="288" r:id="rId26"/>
    <p:sldId id="289" r:id="rId27"/>
    <p:sldId id="290"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05"/>
    <p:restoredTop sz="94677"/>
  </p:normalViewPr>
  <p:slideViewPr>
    <p:cSldViewPr snapToGrid="0" snapToObjects="1">
      <p:cViewPr varScale="1">
        <p:scale>
          <a:sx n="189" d="100"/>
          <a:sy n="189" d="100"/>
        </p:scale>
        <p:origin x="728"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10/30/22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10/30/22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1</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20</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27</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9</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12</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13</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14</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15</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17</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18</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19</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PSH_P_Trans_22</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i="1" dirty="0"/>
              <a:t>not in his capacity as a P</a:t>
            </a:r>
            <a:r>
              <a:rPr lang="en-US" altLang="ja-JP" sz="2000" dirty="0"/>
              <a:t>.  </a:t>
            </a:r>
          </a:p>
          <a:p>
            <a:pPr lvl="1"/>
            <a:r>
              <a:rPr lang="en-US" altLang="ja-JP" sz="1850" dirty="0"/>
              <a:t>Under </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 </a:t>
            </a:r>
            <a:r>
              <a:rPr lang="en-US" altLang="en-US" sz="2000" i="1" dirty="0"/>
              <a:t>for services</a:t>
            </a:r>
            <a:r>
              <a:rPr lang="en-US" altLang="en-US" sz="2000" dirty="0"/>
              <a:t> (</a:t>
            </a:r>
            <a:r>
              <a:rPr lang="en-US" altLang="en-US" sz="2000" i="1" dirty="0"/>
              <a:t>or use of capital</a:t>
            </a:r>
            <a:r>
              <a:rPr lang="en-US" altLang="en-US" sz="2000" dirty="0"/>
              <a:t>).  </a:t>
            </a:r>
          </a:p>
          <a:p>
            <a:pPr lvl="1"/>
            <a:r>
              <a:rPr lang="en-US" altLang="en-US" sz="1850" dirty="0"/>
              <a:t>Under </a:t>
            </a:r>
            <a:r>
              <a:rPr lang="en-US" altLang="en-US" sz="1850" b="1" dirty="0"/>
              <a:t>707(c)</a:t>
            </a:r>
            <a:r>
              <a:rPr lang="en-US" altLang="en-US" sz="1850" dirty="0"/>
              <a:t>, for purposes of section 61, 162, and 263,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time of receipt 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eaLnBrk="1" hangingPunct="1"/>
            <a:r>
              <a:rPr lang="en-US" altLang="en-US" sz="2400" dirty="0"/>
              <a:t>Ordinary income in the year of receipt unless not transferable and subject to substantial risk of forfeiture (not vested).  Sec. 83(a).</a:t>
            </a:r>
          </a:p>
          <a:p>
            <a:pPr lvl="1" eaLnBrk="1" hangingPunct="1"/>
            <a:r>
              <a:rPr lang="en-US" altLang="en-US" sz="2400" dirty="0"/>
              <a:t>Even if the interest is not transferable and subject to substantial risk of forfeiture, an election can be made to include the FMV of the interest in income in year of receipt.  Sec. 83(b).</a:t>
            </a:r>
          </a:p>
          <a:p>
            <a:pPr eaLnBrk="1" hangingPunct="1"/>
            <a:r>
              <a:rPr lang="en-US" altLang="en-US" sz="2800" dirty="0"/>
              <a:t>PSH Consequences</a:t>
            </a:r>
          </a:p>
          <a:p>
            <a:pPr lvl="1" eaLnBrk="1" hangingPunct="1"/>
            <a:r>
              <a:rPr lang="en-US" altLang="en-US" sz="2400" dirty="0"/>
              <a:t>Deduction (or capitalization) in year in which included in income by P.  Sec. 83(h).</a:t>
            </a:r>
          </a:p>
          <a:p>
            <a:pPr lvl="1" eaLnBrk="1" hangingPunct="1"/>
            <a:r>
              <a:rPr lang="en-US" altLang="en-US" sz="2400" dirty="0"/>
              <a:t>If the PSH holds appreciated property, does the transfer cause a taxable disposition of a portion of PSH property?   Cf. Reg. 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750813"/>
            <a:ext cx="5002958" cy="498598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t>In exchange for obtaining a 1.1M mortgage for </a:t>
            </a:r>
            <a:r>
              <a:rPr lang="en-US" altLang="en-US" sz="2000" dirty="0" err="1"/>
              <a:t>Kargman</a:t>
            </a:r>
            <a:r>
              <a:rPr lang="en-US" altLang="en-US" sz="2000" dirty="0"/>
              <a:t>, D receives a 60% </a:t>
            </a:r>
            <a:r>
              <a:rPr lang="en-US" altLang="en-US" sz="2000" i="1" u="sng" dirty="0"/>
              <a:t>profits interest</a:t>
            </a:r>
          </a:p>
          <a:p>
            <a:pPr eaLnBrk="1" hangingPunct="1">
              <a:buFontTx/>
              <a:buChar char="•"/>
            </a:pPr>
            <a:endParaRPr lang="en-US" altLang="en-US" sz="2000" i="1" dirty="0"/>
          </a:p>
          <a:p>
            <a:pPr eaLnBrk="1" hangingPunct="1">
              <a:buFontTx/>
              <a:buChar char="•"/>
            </a:pPr>
            <a:r>
              <a:rPr lang="en-US" altLang="en-US" sz="2000" dirty="0"/>
              <a:t>K puts up all capital</a:t>
            </a:r>
          </a:p>
          <a:p>
            <a:pPr eaLnBrk="1" hangingPunct="1">
              <a:buFontTx/>
              <a:buChar char="•"/>
            </a:pPr>
            <a:endParaRPr lang="en-US" altLang="en-US" sz="2000" dirty="0"/>
          </a:p>
          <a:p>
            <a:pPr eaLnBrk="1" hangingPunct="1">
              <a:buFontTx/>
              <a:buChar char="•"/>
            </a:pPr>
            <a:r>
              <a:rPr lang="en-US" altLang="en-US" sz="2000" dirty="0"/>
              <a:t>In event of sale, K recovers all funds advanced and then 40% of profits</a:t>
            </a:r>
          </a:p>
          <a:p>
            <a:pPr eaLnBrk="1" hangingPunct="1">
              <a:buFontTx/>
              <a:buChar char="•"/>
            </a:pPr>
            <a:endParaRPr lang="en-US" altLang="en-US" sz="2000" dirty="0"/>
          </a:p>
          <a:p>
            <a:pPr eaLnBrk="1" hangingPunct="1">
              <a:buFontTx/>
              <a:buChar char="•"/>
            </a:pPr>
            <a:r>
              <a:rPr lang="en-US" altLang="en-US" sz="2000" dirty="0"/>
              <a:t>D sells </a:t>
            </a:r>
            <a:r>
              <a:rPr lang="en-US" altLang="en-US" sz="2000" dirty="0" err="1"/>
              <a:t>PSH</a:t>
            </a:r>
            <a:r>
              <a:rPr lang="en-US" altLang="en-US" sz="2000" dirty="0"/>
              <a:t> interest for 40K shortly after closing.  Uses </a:t>
            </a:r>
            <a:r>
              <a:rPr lang="en-US" altLang="en-US" sz="2000" dirty="0" err="1"/>
              <a:t>STCG</a:t>
            </a:r>
            <a:r>
              <a:rPr lang="en-US" altLang="en-US" sz="2000" dirty="0"/>
              <a:t> to offset other </a:t>
            </a:r>
            <a:r>
              <a:rPr lang="en-US" altLang="en-US" sz="2000" dirty="0" err="1"/>
              <a:t>STCLs</a:t>
            </a:r>
            <a:r>
              <a:rPr lang="en-US" altLang="en-US" sz="2000" dirty="0"/>
              <a:t>.</a:t>
            </a:r>
            <a:endParaRPr lang="en-US" altLang="en-US" dirty="0"/>
          </a:p>
          <a:p>
            <a:pPr eaLnBrk="1" hangingPunct="1">
              <a:buFontTx/>
              <a:buChar char="•"/>
            </a:pPr>
            <a:endParaRPr lang="en-US" altLang="en-US" sz="2000" dirty="0"/>
          </a:p>
          <a:p>
            <a:pPr eaLnBrk="1" hangingPunct="1">
              <a:buFontTx/>
              <a:buChar char="•"/>
            </a:pPr>
            <a:r>
              <a:rPr lang="en-US" altLang="en-US" sz="2000" dirty="0"/>
              <a:t>Why does Diamond want section 721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eaLnBrk="1" hangingPunct="1">
              <a:tabLst>
                <a:tab pos="508000" algn="l"/>
              </a:tabLst>
            </a:pPr>
            <a:r>
              <a:rPr lang="en-US" altLang="en-US" sz="2400" dirty="0"/>
              <a:t>A transfer of </a:t>
            </a:r>
            <a:r>
              <a:rPr lang="en-US" altLang="en-US" sz="2400" b="1" dirty="0"/>
              <a:t>all</a:t>
            </a:r>
            <a:r>
              <a:rPr lang="en-US" altLang="en-US" sz="2400" dirty="0"/>
              <a:t> PSH interests in exchange for services is subject to section 83.  Prop. Reg. 1.83-3(e); Prop. Reg. 1.721-1(b)(1).</a:t>
            </a:r>
            <a:endParaRPr lang="en-US" altLang="en-US" sz="4000" dirty="0"/>
          </a:p>
          <a:p>
            <a:pPr marL="576263" lvl="1" indent="-292100"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p>
          <a:p>
            <a:pPr marL="169863" indent="-169863" eaLnBrk="1" hangingPunct="1">
              <a:tabLst>
                <a:tab pos="508000" algn="l"/>
              </a:tabLst>
            </a:pPr>
            <a:r>
              <a:rPr lang="en-US" altLang="en-US" sz="2400" b="1" dirty="0"/>
              <a:t>PSH deduction</a:t>
            </a:r>
            <a:r>
              <a:rPr lang="en-US" altLang="en-US" sz="2400" dirty="0"/>
              <a:t>:  Section 83(h); Prop. Reg. 1.83-6.</a:t>
            </a:r>
          </a:p>
          <a:p>
            <a:pPr marL="169863" indent="-169863" eaLnBrk="1" hangingPunct="1">
              <a:tabLst>
                <a:tab pos="508000" algn="l"/>
              </a:tabLst>
            </a:pPr>
            <a:r>
              <a:rPr lang="en-US" altLang="en-US" sz="2400" b="1" dirty="0"/>
              <a:t>83(b) election</a:t>
            </a:r>
            <a:r>
              <a:rPr lang="en-US" altLang="en-US" sz="2400" dirty="0"/>
              <a:t>:  even if property not vested, taxpayer can elect to take value of property into income upon receipt.  If 83(b) election made, TP is treated as P, even if property not vested. Prop. Reg. 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0"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020300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a:t>
            </a:r>
            <a:r>
              <a:rPr lang="en-US" dirty="0" err="1"/>
              <a:t>PSH</a:t>
            </a:r>
            <a:r>
              <a:rPr lang="en-US" dirty="0"/>
              <a:t> capital commensurate with the capital contributed </a:t>
            </a:r>
            <a:r>
              <a:rPr lang="en-US" b="1" dirty="0"/>
              <a:t>or</a:t>
            </a:r>
            <a:r>
              <a:rPr lang="en-US" dirty="0"/>
              <a:t> the value of the interest subject to tax under section 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594774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p>
          <a:p>
            <a:r>
              <a:rPr lang="en-US" altLang="en-US" sz="2400" dirty="0"/>
              <a:t>Also, the preamble states 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section 707(c) or a payment in a non-partner capacity under section 707(a).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gn="just">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gn="just">
              <a:lnSpc>
                <a:spcPct val="80000"/>
              </a:lnSpc>
            </a:pPr>
            <a:r>
              <a:rPr lang="en-US" altLang="en-US" sz="2700" dirty="0"/>
              <a:t>Legislative History to 707(a)(2)(A):  Transaction described in Rev. Rul. 81-300 should be treated under </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a:t>
            </a:r>
            <a:r>
              <a:rPr lang="en-US" sz="2800" dirty="0" err="1"/>
              <a:t>PSH</a:t>
            </a:r>
            <a:r>
              <a:rPr lang="en-US" sz="2800" dirty="0"/>
              <a:t> income.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a:t>
            </a:r>
            <a:r>
              <a:rPr lang="en-US" altLang="en-US" sz="2400" dirty="0" err="1"/>
              <a:t>PSH</a:t>
            </a:r>
            <a:r>
              <a:rPr lang="en-US" altLang="en-US" sz="2400" dirty="0"/>
              <a:t> and P acting in a </a:t>
            </a:r>
            <a:r>
              <a:rPr lang="en-US" altLang="en-US" sz="2400" i="1" dirty="0" err="1"/>
              <a:t>nonpartner</a:t>
            </a:r>
            <a:r>
              <a:rPr lang="en-US" altLang="en-US" sz="2400" i="1" dirty="0"/>
              <a:t> capacity</a:t>
            </a:r>
            <a:r>
              <a:rPr lang="en-US" altLang="en-US" sz="2400" dirty="0"/>
              <a:t>, the transaction will be treated as a 707(a) transaction.  </a:t>
            </a:r>
          </a:p>
        </p:txBody>
      </p:sp>
      <p:sp>
        <p:nvSpPr>
          <p:cNvPr id="20481" name="Title 1"/>
          <p:cNvSpPr>
            <a:spLocks noGrp="1"/>
          </p:cNvSpPr>
          <p:nvPr>
            <p:ph type="title"/>
          </p:nvPr>
        </p:nvSpPr>
        <p:spPr/>
        <p:txBody>
          <a:bodyPr/>
          <a:lstStyle/>
          <a:p>
            <a:pPr eaLnBrk="1" hangingPunct="1"/>
            <a:r>
              <a:rPr lang="en-US" altLang="en-US" sz="2000" b="1" dirty="0"/>
              <a:t>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eaLnBrk="1" hangingPunct="1"/>
            <a:r>
              <a:rPr lang="en-US" altLang="en-US" dirty="0"/>
              <a:t>Different allocations for different services received.  Prop. Reg. 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a:t>
            </a:r>
            <a:r>
              <a:rPr lang="en-US" dirty="0" err="1"/>
              <a:t>PSH</a:t>
            </a:r>
            <a:r>
              <a:rPr lang="en-US" dirty="0"/>
              <a:t> ABC without the normal commissions. A contributes 51 percent of </a:t>
            </a:r>
            <a:r>
              <a:rPr lang="en-US" dirty="0" err="1"/>
              <a:t>PSH</a:t>
            </a:r>
            <a:r>
              <a:rPr lang="en-US" dirty="0"/>
              <a:t> capital in X for 51% </a:t>
            </a:r>
            <a:r>
              <a:rPr lang="en-US" dirty="0" err="1"/>
              <a:t>PSH</a:t>
            </a:r>
            <a:r>
              <a:rPr lang="en-US" dirty="0"/>
              <a:t>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a:t>
            </a:r>
            <a:r>
              <a:rPr lang="en-US" dirty="0" err="1"/>
              <a:t>PSH</a:t>
            </a:r>
            <a:r>
              <a:rPr lang="en-US" dirty="0"/>
              <a:t>. It is reasonably expected that the </a:t>
            </a:r>
            <a:r>
              <a:rPr lang="en-US" dirty="0" err="1"/>
              <a:t>PSH</a:t>
            </a:r>
            <a:r>
              <a:rPr lang="en-US" dirty="0"/>
              <a:t>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707(a)(2)(A): Prop. Reg. 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What about the exchange of a PSH interest for </a:t>
            </a:r>
            <a:r>
              <a:rPr lang="en-US" altLang="en-US" sz="2400" i="1" dirty="0"/>
              <a:t>services</a:t>
            </a:r>
            <a:r>
              <a:rPr lang="en-US" altLang="en-US" sz="2400" dirty="0"/>
              <a:t> to the PSH or to a P?</a:t>
            </a:r>
          </a:p>
          <a:p>
            <a:pPr marL="571500" lvl="1" indent="-279400" algn="just" eaLnBrk="1" hangingPunct="1"/>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section 721 does not apply. The value of an interest in such partnership . . . constitutes income to the partner under section 61.</a:t>
            </a:r>
            <a:r>
              <a:rPr lang="ja-JP" altLang="en-US" sz="2400" dirty="0"/>
              <a:t>”</a:t>
            </a:r>
            <a:r>
              <a:rPr lang="en-US" altLang="ja-JP" sz="2400" dirty="0"/>
              <a:t> (Reg. 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19405</TotalTime>
  <Words>3041</Words>
  <Application>Microsoft Macintosh PowerPoint</Application>
  <PresentationFormat>On-screen Show (4:3)</PresentationFormat>
  <Paragraphs>295</Paragraphs>
  <Slides>27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NSimSun</vt:lpstr>
      <vt:lpstr>Arial</vt:lpstr>
      <vt:lpstr>Calibri</vt:lpstr>
      <vt:lpstr>Courier New</vt:lpstr>
      <vt:lpstr>Times New Roman</vt:lpstr>
      <vt:lpstr>Wingdings</vt:lpstr>
      <vt:lpstr>Wingdings 2</vt:lpstr>
      <vt:lpstr>CG Body - Standard</vt:lpstr>
      <vt:lpstr>Worksheet</vt:lpstr>
      <vt:lpstr>Partner-PSH Transactions</vt:lpstr>
      <vt:lpstr>Summary of Partner-PSH Transactions</vt:lpstr>
      <vt:lpstr>Acting in Capacity as a Partner</vt:lpstr>
      <vt:lpstr>Guaranteed Payments: Reg. 1.707-1(c), Exs. (1)-(3)</vt:lpstr>
      <vt:lpstr>707(a)(2)(A): Disguised Capital Expenditures</vt:lpstr>
      <vt:lpstr>707(a)(2)(A)</vt:lpstr>
      <vt:lpstr>707(a)(2)(A): Proposed Regulations on Disguised Payments for Services</vt:lpstr>
      <vt:lpstr>707(a)(2)(A): Prop. Reg. 1.707-2(d)</vt:lpstr>
      <vt:lpstr>PSH Interest Received For Services</vt:lpstr>
      <vt:lpstr>Capital and Profits Interests</vt:lpstr>
      <vt:lpstr>Capital Interest Received For Services</vt:lpstr>
      <vt:lpstr>Diamond v. CIR</vt:lpstr>
      <vt:lpstr>Campbell v. CIR</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Jeffrey M. Colon</cp:lastModifiedBy>
  <cp:revision>148</cp:revision>
  <dcterms:created xsi:type="dcterms:W3CDTF">2010-10-25T10:35:43Z</dcterms:created>
  <dcterms:modified xsi:type="dcterms:W3CDTF">2022-10-31T00:41:01Z</dcterms:modified>
</cp:coreProperties>
</file>