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5" r:id="rId1"/>
  </p:sldMasterIdLst>
  <p:notesMasterIdLst>
    <p:notesMasterId r:id="rId19"/>
  </p:notesMasterIdLst>
  <p:handoutMasterIdLst>
    <p:handoutMasterId r:id="rId20"/>
  </p:handoutMasterIdLst>
  <p:sldIdLst>
    <p:sldId id="416" r:id="rId2"/>
    <p:sldId id="403" r:id="rId3"/>
    <p:sldId id="437" r:id="rId4"/>
    <p:sldId id="438" r:id="rId5"/>
    <p:sldId id="451" r:id="rId6"/>
    <p:sldId id="420" r:id="rId7"/>
    <p:sldId id="431" r:id="rId8"/>
    <p:sldId id="421" r:id="rId9"/>
    <p:sldId id="422" r:id="rId10"/>
    <p:sldId id="441" r:id="rId11"/>
    <p:sldId id="442" r:id="rId12"/>
    <p:sldId id="452" r:id="rId13"/>
    <p:sldId id="443" r:id="rId14"/>
    <p:sldId id="444" r:id="rId15"/>
    <p:sldId id="450" r:id="rId16"/>
    <p:sldId id="445" r:id="rId17"/>
    <p:sldId id="449" r:id="rId18"/>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B1F5CE-C7D6-884B-A81B-1EE58266F58F}" v="11" dt="2022-01-04T00:42:35.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94694"/>
  </p:normalViewPr>
  <p:slideViewPr>
    <p:cSldViewPr>
      <p:cViewPr varScale="1">
        <p:scale>
          <a:sx n="117" d="100"/>
          <a:sy n="117" d="100"/>
        </p:scale>
        <p:origin x="206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49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D4B1F5CE-C7D6-884B-A81B-1EE58266F58F}"/>
    <pc:docChg chg="modSld">
      <pc:chgData name="Jeffrey M. Colon" userId="615143b1-cdee-493d-9a9d-1565ce8666d9" providerId="ADAL" clId="{D4B1F5CE-C7D6-884B-A81B-1EE58266F58F}" dt="2022-01-04T00:42:35.664" v="4" actId="20577"/>
      <pc:docMkLst>
        <pc:docMk/>
      </pc:docMkLst>
      <pc:sldChg chg="modSp">
        <pc:chgData name="Jeffrey M. Colon" userId="615143b1-cdee-493d-9a9d-1565ce8666d9" providerId="ADAL" clId="{D4B1F5CE-C7D6-884B-A81B-1EE58266F58F}" dt="2022-01-04T00:42:35.664" v="4" actId="20577"/>
        <pc:sldMkLst>
          <pc:docMk/>
          <pc:sldMk cId="0" sldId="445"/>
        </pc:sldMkLst>
        <pc:spChg chg="mod">
          <ac:chgData name="Jeffrey M. Colon" userId="615143b1-cdee-493d-9a9d-1565ce8666d9" providerId="ADAL" clId="{D4B1F5CE-C7D6-884B-A81B-1EE58266F58F}" dt="2022-01-04T00:42:35.664" v="4" actId="20577"/>
          <ac:spMkLst>
            <pc:docMk/>
            <pc:sldMk cId="0" sldId="445"/>
            <ac:spMk id="14339"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Gill Sans" charset="0"/>
              </a:defRPr>
            </a:lvl1pPr>
          </a:lstStyle>
          <a:p>
            <a:pPr>
              <a:defRPr/>
            </a:pPr>
            <a:fld id="{BBF7B709-54DD-1448-8659-F8E3FA129393}" type="slidenum">
              <a:rPr lang="en-US"/>
              <a:pPr>
                <a:defRPr/>
              </a:pPr>
              <a:t>‹#›</a:t>
            </a:fld>
            <a:endParaRPr lang="en-US"/>
          </a:p>
        </p:txBody>
      </p:sp>
    </p:spTree>
    <p:extLst>
      <p:ext uri="{BB962C8B-B14F-4D97-AF65-F5344CB8AC3E}">
        <p14:creationId xmlns:p14="http://schemas.microsoft.com/office/powerpoint/2010/main" val="1806525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lgn="r">
              <a:defRPr sz="1200">
                <a:latin typeface="Calibri"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96975" y="693738"/>
            <a:ext cx="4618038" cy="346233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387256"/>
            <a:ext cx="5140960" cy="415567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Calibri" charset="0"/>
              </a:defRPr>
            </a:lvl1pPr>
          </a:lstStyle>
          <a:p>
            <a:pPr>
              <a:defRPr/>
            </a:pPr>
            <a:fld id="{EFE5598D-8123-B642-AD78-EC7B9A50CA59}" type="slidenum">
              <a:rPr lang="en-US" smtClean="0"/>
              <a:pPr>
                <a:defRPr/>
              </a:pPr>
              <a:t>‹#›</a:t>
            </a:fld>
            <a:endParaRPr lang="en-US" dirty="0"/>
          </a:p>
        </p:txBody>
      </p:sp>
    </p:spTree>
    <p:extLst>
      <p:ext uri="{BB962C8B-B14F-4D97-AF65-F5344CB8AC3E}">
        <p14:creationId xmlns:p14="http://schemas.microsoft.com/office/powerpoint/2010/main" val="29833848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03E6B1B4-835B-3E42-9B89-CCB704045E87}" type="slidenum">
              <a:rPr lang="en-US" sz="1200">
                <a:latin typeface="Calibri" charset="0"/>
              </a:rPr>
              <a:pPr/>
              <a:t>2</a:t>
            </a:fld>
            <a:endParaRPr lang="en-US" sz="1200" dirty="0">
              <a:latin typeface="Calibri"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134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C3E58A3C-9F90-CE46-B617-2F3438BFDAA0}" type="slidenum">
              <a:rPr lang="en-US" sz="1200">
                <a:latin typeface="Calibri" charset="0"/>
              </a:rPr>
              <a:pPr/>
              <a:t>3</a:t>
            </a:fld>
            <a:endParaRPr lang="en-US" sz="1200" dirty="0">
              <a:latin typeface="Calibri"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884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876A1423-439A-924C-A41A-D75D79929DC4}" type="slidenum">
              <a:rPr lang="en-US" sz="1200">
                <a:latin typeface="Calibri" charset="0"/>
              </a:rPr>
              <a:pPr/>
              <a:t>6</a:t>
            </a:fld>
            <a:endParaRPr lang="en-US" sz="1200" dirty="0">
              <a:latin typeface="Calibri"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634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DAA168F6-BF97-014D-A490-38D5B3D94541}" type="slidenum">
              <a:rPr lang="en-US" sz="1200">
                <a:latin typeface="Calibri" charset="0"/>
              </a:rPr>
              <a:pPr/>
              <a:t>8</a:t>
            </a:fld>
            <a:endParaRPr lang="en-US" sz="1200" dirty="0">
              <a:latin typeface="Calibri" charset="0"/>
            </a:endParaRP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11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7FC74EB2-4CE8-1E4E-9AB5-C7B06C43F6A1}" type="slidenum">
              <a:rPr lang="en-US" sz="1200">
                <a:latin typeface="Calibri" charset="0"/>
              </a:rPr>
              <a:pPr/>
              <a:t>9</a:t>
            </a:fld>
            <a:endParaRPr lang="en-US" sz="1200" dirty="0">
              <a:latin typeface="Calibri" charset="0"/>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83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E5598D-8123-B642-AD78-EC7B9A50CA59}" type="slidenum">
              <a:rPr lang="en-US" smtClean="0"/>
              <a:pPr>
                <a:defRPr/>
              </a:pPr>
              <a:t>11</a:t>
            </a:fld>
            <a:endParaRPr lang="en-US" dirty="0"/>
          </a:p>
        </p:txBody>
      </p:sp>
    </p:spTree>
    <p:extLst>
      <p:ext uri="{BB962C8B-B14F-4D97-AF65-F5344CB8AC3E}">
        <p14:creationId xmlns:p14="http://schemas.microsoft.com/office/powerpoint/2010/main" val="381517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6FC193C-BB68-6A48-ABCD-CF93A0DF4CF7}" type="slidenum">
              <a:rPr lang="en-US" sz="1200">
                <a:latin typeface="Calibri" charset="0"/>
              </a:rPr>
              <a:pPr/>
              <a:t>13</a:t>
            </a:fld>
            <a:endParaRPr lang="en-US" sz="1200" dirty="0">
              <a:latin typeface="Calibri"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2717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C5AC075-8CB4-7E45-9DFC-EF2B10B82C7C}" type="slidenum">
              <a:rPr lang="en-US" sz="1200">
                <a:latin typeface="Calibri" charset="0"/>
              </a:rPr>
              <a:pPr/>
              <a:t>17</a:t>
            </a:fld>
            <a:endParaRPr lang="en-US" sz="1200" dirty="0">
              <a:latin typeface="Calibri" charset="0"/>
            </a:endParaRPr>
          </a:p>
        </p:txBody>
      </p:sp>
    </p:spTree>
    <p:extLst>
      <p:ext uri="{BB962C8B-B14F-4D97-AF65-F5344CB8AC3E}">
        <p14:creationId xmlns:p14="http://schemas.microsoft.com/office/powerpoint/2010/main" val="48558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Formation</a:t>
            </a:r>
            <a:endParaRPr lang="en-US" dirty="0"/>
          </a:p>
        </p:txBody>
      </p:sp>
    </p:spTree>
    <p:extLst>
      <p:ext uri="{BB962C8B-B14F-4D97-AF65-F5344CB8AC3E}">
        <p14:creationId xmlns:p14="http://schemas.microsoft.com/office/powerpoint/2010/main" val="33381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0383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39481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6643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0637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3326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2860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08233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483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0474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1151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Partnership Formation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4221571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73900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64395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51930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187729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9046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516886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4006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835361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25214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73584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Partnership Formation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a:p>
        </p:txBody>
      </p:sp>
    </p:spTree>
    <p:extLst>
      <p:ext uri="{BB962C8B-B14F-4D97-AF65-F5344CB8AC3E}">
        <p14:creationId xmlns:p14="http://schemas.microsoft.com/office/powerpoint/2010/main" val="3793672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19996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20611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7308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53131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785849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9708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30944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17036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206404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294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55632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811386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52686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066655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66096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8615716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16031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0764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85393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059934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25822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640845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167894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2596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757963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6236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692486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Partnership Formation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91568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7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489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263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5248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236594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Formation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PSH_Formation_22</a:t>
            </a:r>
            <a:endParaRPr lang="en-US" sz="600" dirty="0">
              <a:latin typeface="+mn-lt"/>
            </a:endParaRPr>
          </a:p>
        </p:txBody>
      </p:sp>
    </p:spTree>
    <p:extLst>
      <p:ext uri="{BB962C8B-B14F-4D97-AF65-F5344CB8AC3E}">
        <p14:creationId xmlns:p14="http://schemas.microsoft.com/office/powerpoint/2010/main" val="15938364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 id="2147483893" r:id="rId48"/>
    <p:sldLayoutId id="2147483894" r:id="rId49"/>
    <p:sldLayoutId id="2147483895" r:id="rId50"/>
    <p:sldLayoutId id="2147483896" r:id="rId51"/>
    <p:sldLayoutId id="2147483897" r:id="rId52"/>
    <p:sldLayoutId id="2147483898" r:id="rId53"/>
    <p:sldLayoutId id="2147483899" r:id="rId54"/>
    <p:sldLayoutId id="2147483900" r:id="rId55"/>
    <p:sldLayoutId id="2147483901"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algn="just" eaLnBrk="1" hangingPunct="1">
              <a:lnSpc>
                <a:spcPct val="80000"/>
              </a:lnSpc>
            </a:pPr>
            <a:r>
              <a:rPr lang="en-US" sz="2400" i="1" dirty="0">
                <a:ea typeface="ＭＳ Ｐゴシック" charset="0"/>
                <a:cs typeface="ＭＳ Ｐゴシック" charset="0"/>
              </a:rPr>
              <a:t>Entity</a:t>
            </a:r>
            <a:r>
              <a:rPr lang="en-US" sz="2400" dirty="0">
                <a:ea typeface="ＭＳ Ｐゴシック" charset="0"/>
                <a:cs typeface="ＭＳ Ｐゴシック" charset="0"/>
              </a:rPr>
              <a:t>:  PSH treated as an entity separate from its Ps</a:t>
            </a:r>
          </a:p>
          <a:p>
            <a:pPr lvl="1" algn="just" eaLnBrk="1" hangingPunct="1">
              <a:lnSpc>
                <a:spcPct val="80000"/>
              </a:lnSpc>
            </a:pPr>
            <a:r>
              <a:rPr lang="en-US" sz="2000" dirty="0">
                <a:ea typeface="ＭＳ Ｐゴシック" charset="0"/>
              </a:rPr>
              <a:t>Ps have a basis in their PSH interests [outside basis]; PSH has separate basis in PSH property [inside basis]</a:t>
            </a:r>
          </a:p>
          <a:p>
            <a:pPr lvl="1" algn="just" eaLnBrk="1" hangingPunct="1">
              <a:lnSpc>
                <a:spcPct val="80000"/>
              </a:lnSpc>
            </a:pPr>
            <a:r>
              <a:rPr lang="en-US" sz="2000" dirty="0">
                <a:ea typeface="ＭＳ Ｐゴシック" charset="0"/>
              </a:rPr>
              <a:t>PSH calculates PSH items </a:t>
            </a:r>
          </a:p>
          <a:p>
            <a:pPr lvl="1" algn="just" eaLnBrk="1" hangingPunct="1">
              <a:lnSpc>
                <a:spcPct val="80000"/>
              </a:lnSpc>
            </a:pPr>
            <a:r>
              <a:rPr lang="en-US" sz="2000" dirty="0">
                <a:ea typeface="ＭＳ Ｐゴシック" charset="0"/>
              </a:rPr>
              <a:t>Ps and PSH may have separate MOA and TYs</a:t>
            </a:r>
          </a:p>
          <a:p>
            <a:pPr lvl="1" algn="just" eaLnBrk="1" hangingPunct="1">
              <a:lnSpc>
                <a:spcPct val="80000"/>
              </a:lnSpc>
            </a:pPr>
            <a:r>
              <a:rPr lang="en-US" sz="2000" dirty="0">
                <a:ea typeface="ＭＳ Ｐゴシック" charset="0"/>
              </a:rPr>
              <a:t>Sale of PSH interest </a:t>
            </a:r>
            <a:r>
              <a:rPr lang="en-US" sz="2000" i="1" dirty="0">
                <a:ea typeface="ＭＳ Ｐゴシック" charset="0"/>
              </a:rPr>
              <a:t>generally</a:t>
            </a:r>
            <a:r>
              <a:rPr lang="en-US" sz="2000" dirty="0">
                <a:ea typeface="ＭＳ Ｐゴシック" charset="0"/>
              </a:rPr>
              <a:t> treated as sale of capital asset</a:t>
            </a: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algn="just" eaLnBrk="1" hangingPunct="1">
              <a:lnSpc>
                <a:spcPct val="80000"/>
              </a:lnSpc>
            </a:pPr>
            <a:r>
              <a:rPr lang="en-US" sz="2400" i="1" dirty="0">
                <a:ea typeface="ＭＳ Ｐゴシック" charset="0"/>
                <a:cs typeface="ＭＳ Ｐゴシック" charset="0"/>
              </a:rPr>
              <a:t>Aggregate</a:t>
            </a:r>
            <a:r>
              <a:rPr lang="en-US" sz="2400" dirty="0">
                <a:ea typeface="ＭＳ Ｐゴシック" charset="0"/>
                <a:cs typeface="ＭＳ Ｐゴシック" charset="0"/>
              </a:rPr>
              <a:t>:  Ps treated as owning undivided interests in PSH property</a:t>
            </a:r>
          </a:p>
          <a:p>
            <a:pPr lvl="1" algn="just" eaLnBrk="1" hangingPunct="1">
              <a:lnSpc>
                <a:spcPct val="80000"/>
              </a:lnSpc>
            </a:pPr>
            <a:r>
              <a:rPr lang="en-US" sz="2000" dirty="0">
                <a:ea typeface="ＭＳ Ｐゴシック" charset="0"/>
              </a:rPr>
              <a:t>Ps report their separate share of PSH items</a:t>
            </a:r>
          </a:p>
          <a:p>
            <a:pPr lvl="1" algn="just" eaLnBrk="1" hangingPunct="1">
              <a:lnSpc>
                <a:spcPct val="80000"/>
              </a:lnSpc>
            </a:pPr>
            <a:r>
              <a:rPr lang="en-US" sz="2000" dirty="0">
                <a:ea typeface="ＭＳ Ｐゴシック" charset="0"/>
              </a:rPr>
              <a:t>Distributions of cash tax free to the extent of a P’s basis in his PSH interest</a:t>
            </a:r>
          </a:p>
          <a:p>
            <a:pPr lvl="1" algn="just" eaLnBrk="1" hangingPunct="1">
              <a:lnSpc>
                <a:spcPct val="80000"/>
              </a:lnSpc>
            </a:pPr>
            <a:r>
              <a:rPr lang="en-US" sz="2000" dirty="0">
                <a:ea typeface="ＭＳ Ｐゴシック" charset="0"/>
              </a:rPr>
              <a:t>Distributions and contributions of property generally tax free to PSH and Ps  </a:t>
            </a:r>
          </a:p>
          <a:p>
            <a:pPr lvl="1" algn="just" eaLnBrk="1" hangingPunct="1">
              <a:lnSpc>
                <a:spcPct val="80000"/>
              </a:lnSpc>
            </a:pPr>
            <a:r>
              <a:rPr lang="en-US" sz="2000" dirty="0">
                <a:ea typeface="ＭＳ Ｐゴシック" charset="0"/>
              </a:rPr>
              <a:t>Sale of PSH interest that has unrealized receivables or inventory is treated partially as OI</a:t>
            </a:r>
          </a:p>
        </p:txBody>
      </p:sp>
      <p:sp>
        <p:nvSpPr>
          <p:cNvPr id="16387" name="Rectangle 2"/>
          <p:cNvSpPr>
            <a:spLocks noGrp="1" noChangeArrowheads="1"/>
          </p:cNvSpPr>
          <p:nvPr>
            <p:ph type="title"/>
          </p:nvPr>
        </p:nvSpPr>
        <p:spPr/>
        <p:txBody>
          <a:bodyPr/>
          <a:lstStyle/>
          <a:p>
            <a:pPr eaLnBrk="1" hangingPunct="1">
              <a:lnSpc>
                <a:spcPct val="90000"/>
              </a:lnSpc>
            </a:pPr>
            <a:r>
              <a:rPr lang="en-US" sz="2000" b="1" dirty="0">
                <a:ea typeface="ＭＳ Ｐゴシック" charset="0"/>
                <a:cs typeface="ＭＳ Ｐゴシック" charset="0"/>
              </a:rPr>
              <a:t>Entity vs. Aggregate Treatment</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1">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0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p:txBody>
          <a:bodyPr/>
          <a:lstStyle/>
          <a:p>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a:t>
            </a:r>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 </a:t>
            </a:r>
            <a:r>
              <a:rPr lang="en-US" sz="2400" dirty="0"/>
              <a:t>§</a:t>
            </a:r>
            <a:r>
              <a:rPr lang="en-US" altLang="ja-JP" sz="2400" dirty="0">
                <a:ea typeface="ＭＳ Ｐゴシック" charset="0"/>
                <a:cs typeface="ＭＳ Ｐゴシック" charset="0"/>
              </a:rPr>
              <a:t>704(c)(1)(A).</a:t>
            </a:r>
          </a:p>
          <a:p>
            <a:pPr algn="just" eaLnBrk="1" hangingPunct="1"/>
            <a:r>
              <a:rPr lang="en-US" sz="2400" dirty="0">
                <a:ea typeface="ＭＳ Ｐゴシック" charset="0"/>
                <a:cs typeface="ＭＳ Ｐゴシック" charset="0"/>
              </a:rPr>
              <a:t>When property is contributed to a PSH, what’</a:t>
            </a:r>
            <a:r>
              <a:rPr lang="en-US" altLang="ja-JP" sz="2400" dirty="0">
                <a:ea typeface="ＭＳ Ｐゴシック" charset="0"/>
                <a:cs typeface="ＭＳ Ｐゴシック" charset="0"/>
              </a:rPr>
              <a:t>s the PSH’s (inside) basis in the property?</a:t>
            </a:r>
          </a:p>
          <a:p>
            <a:pPr algn="just" eaLnBrk="1" hangingPunct="1"/>
            <a:r>
              <a:rPr lang="en-US" sz="2400" dirty="0">
                <a:ea typeface="ＭＳ Ｐゴシック" charset="0"/>
                <a:cs typeface="ＭＳ Ｐゴシック" charset="0"/>
              </a:rPr>
              <a:t>What value—FMV or </a:t>
            </a:r>
            <a:r>
              <a:rPr lang="en-US" sz="2400" dirty="0" err="1">
                <a:ea typeface="ＭＳ Ｐゴシック" charset="0"/>
                <a:cs typeface="ＭＳ Ｐゴシック" charset="0"/>
              </a:rPr>
              <a:t>carrryover</a:t>
            </a:r>
            <a:r>
              <a:rPr lang="en-US" sz="2400" dirty="0">
                <a:ea typeface="ＭＳ Ｐゴシック" charset="0"/>
                <a:cs typeface="ＭＳ Ｐゴシック" charset="0"/>
              </a:rPr>
              <a:t> basis—does a P get in his </a:t>
            </a:r>
            <a:r>
              <a:rPr lang="en-US" sz="2400" i="1" dirty="0">
                <a:ea typeface="ＭＳ Ｐゴシック" charset="0"/>
                <a:cs typeface="ＭＳ Ｐゴシック" charset="0"/>
              </a:rPr>
              <a:t>capital account</a:t>
            </a:r>
            <a:r>
              <a:rPr lang="en-US" sz="2400" dirty="0">
                <a:ea typeface="ＭＳ Ｐゴシック" charset="0"/>
                <a:cs typeface="ＭＳ Ｐゴシック" charset="0"/>
              </a:rPr>
              <a:t> for contributed property?</a:t>
            </a:r>
          </a:p>
          <a:p>
            <a:pPr algn="just" eaLnBrk="1" hangingPunct="1"/>
            <a:r>
              <a:rPr lang="en-US" sz="2400" dirty="0">
                <a:ea typeface="ＭＳ Ｐゴシック" charset="0"/>
                <a:cs typeface="ＭＳ Ｐゴシック" charset="0"/>
              </a:rPr>
              <a:t>Why is 704(c) needed?</a:t>
            </a:r>
          </a:p>
        </p:txBody>
      </p:sp>
      <p:sp>
        <p:nvSpPr>
          <p:cNvPr id="30723" name="Title 1"/>
          <p:cNvSpPr>
            <a:spLocks noGrp="1"/>
          </p:cNvSpPr>
          <p:nvPr>
            <p:ph type="title"/>
          </p:nvPr>
        </p:nvSpPr>
        <p:spPr/>
        <p:txBody>
          <a:bodyPr/>
          <a:lstStyle/>
          <a:p>
            <a:pPr eaLnBrk="1" hangingPunct="1"/>
            <a:r>
              <a:rPr lang="en-US" sz="2000" b="1" dirty="0">
                <a:ea typeface="ＭＳ Ｐゴシック" charset="0"/>
                <a:cs typeface="ＭＳ Ｐゴシック" charset="0"/>
              </a:rPr>
              <a:t>Contributed Property with BIG/BIL:  704(c)</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a 50-50 GPSH, with Y contributing property (AB=14k; FMV=20k) and X contributing cash (20k)</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Complete a balance sheet for the </a:t>
            </a:r>
            <a:r>
              <a:rPr lang="en-US" sz="2400" dirty="0" err="1">
                <a:ea typeface="ＭＳ Ｐゴシック" charset="0"/>
                <a:cs typeface="ＭＳ Ｐゴシック" charset="0"/>
              </a:rPr>
              <a:t>XY</a:t>
            </a:r>
            <a:r>
              <a:rPr lang="en-US" sz="2400" dirty="0">
                <a:ea typeface="ＭＳ Ｐゴシック" charset="0"/>
                <a:cs typeface="ＭＳ Ｐゴシック" charset="0"/>
              </a:rPr>
              <a:t> PSH that shows the inside basis of the assets, the book value, and the Ps’ basis in their PSH interests and share of inside basis (tax capital account).  </a:t>
            </a:r>
            <a:r>
              <a:rPr lang="en-US" sz="2400" i="1" dirty="0">
                <a:ea typeface="ＭＳ Ｐゴシック" charset="0"/>
                <a:cs typeface="ＭＳ Ｐゴシック" charset="0"/>
              </a:rPr>
              <a:t>See </a:t>
            </a:r>
            <a:r>
              <a:rPr lang="en-US" sz="2400" dirty="0">
                <a:ea typeface="ＭＳ Ｐゴシック" charset="0"/>
                <a:cs typeface="ＭＳ Ｐゴシック" charset="0"/>
              </a:rPr>
              <a:t>Logic, p. 57 for an example. </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In the absence of 704(c), what would be the result if </a:t>
            </a:r>
            <a:r>
              <a:rPr lang="en-US" sz="2400" dirty="0" err="1">
                <a:ea typeface="ＭＳ Ｐゴシック" charset="0"/>
                <a:cs typeface="ＭＳ Ｐゴシック" charset="0"/>
              </a:rPr>
              <a:t>XY</a:t>
            </a:r>
            <a:r>
              <a:rPr lang="en-US" sz="2400" dirty="0">
                <a:ea typeface="ＭＳ Ｐゴシック" charset="0"/>
                <a:cs typeface="ＭＳ Ｐゴシック" charset="0"/>
              </a:rPr>
              <a:t> sold the property?</a:t>
            </a:r>
          </a:p>
          <a:p>
            <a:pPr eaLnBrk="1" hangingPunct="1"/>
            <a:endParaRPr lang="en-US" dirty="0">
              <a:ea typeface="ＭＳ Ｐゴシック" charset="0"/>
              <a:cs typeface="ＭＳ Ｐゴシック" charset="0"/>
            </a:endParaRPr>
          </a:p>
        </p:txBody>
      </p:sp>
      <p:sp>
        <p:nvSpPr>
          <p:cNvPr id="31747"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(GPSH); Y contributes property (AB=14k; FMV=20k) and X contributes cash (20k)</a:t>
            </a:r>
          </a:p>
          <a:p>
            <a:pPr eaLnBrk="1" hangingPunct="1"/>
            <a:endParaRPr lang="en-US" dirty="0">
              <a:ea typeface="ＭＳ Ｐゴシック" charset="0"/>
              <a:cs typeface="ＭＳ Ｐゴシック" charset="0"/>
            </a:endParaRPr>
          </a:p>
        </p:txBody>
      </p:sp>
      <p:sp>
        <p:nvSpPr>
          <p:cNvPr id="32771"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graphicFrame>
        <p:nvGraphicFramePr>
          <p:cNvPr id="3" name="Object 2"/>
          <p:cNvGraphicFramePr>
            <a:graphicFrameLocks noChangeAspect="1"/>
          </p:cNvGraphicFramePr>
          <p:nvPr>
            <p:extLst>
              <p:ext uri="{D42A27DB-BD31-4B8C-83A1-F6EECF244321}">
                <p14:modId xmlns:p14="http://schemas.microsoft.com/office/powerpoint/2010/main" val="3217379794"/>
              </p:ext>
            </p:extLst>
          </p:nvPr>
        </p:nvGraphicFramePr>
        <p:xfrm>
          <a:off x="1488948" y="2258332"/>
          <a:ext cx="6248400" cy="2362200"/>
        </p:xfrm>
        <a:graphic>
          <a:graphicData uri="http://schemas.openxmlformats.org/presentationml/2006/ole">
            <mc:AlternateContent xmlns:mc="http://schemas.openxmlformats.org/markup-compatibility/2006">
              <mc:Choice xmlns:v="urn:schemas-microsoft-com:vml" Requires="v">
                <p:oleObj spid="_x0000_s1025" name="Worksheet" r:id="rId3" imgW="4025900" imgH="1130300" progId="Excel.Sheet.8">
                  <p:embed/>
                </p:oleObj>
              </mc:Choice>
              <mc:Fallback>
                <p:oleObj name="Worksheet" r:id="rId3" imgW="4025900" imgH="1130300" progId="Excel.Sheet.8">
                  <p:embed/>
                  <p:pic>
                    <p:nvPicPr>
                      <p:cNvPr id="3" name="Object 2"/>
                      <p:cNvPicPr/>
                      <p:nvPr/>
                    </p:nvPicPr>
                    <p:blipFill>
                      <a:blip r:embed="rId4"/>
                      <a:stretch>
                        <a:fillRect/>
                      </a:stretch>
                    </p:blipFill>
                    <p:spPr>
                      <a:xfrm>
                        <a:off x="1488948" y="2258332"/>
                        <a:ext cx="6248400" cy="23622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lnSpc>
                <a:spcPct val="90000"/>
              </a:lnSpc>
            </a:pPr>
            <a:r>
              <a:rPr lang="en-US" sz="2400" i="1" dirty="0">
                <a:ea typeface="ＭＳ Ｐゴシック" charset="0"/>
                <a:cs typeface="ＭＳ Ｐゴシック" charset="0"/>
              </a:rPr>
              <a:t>Liabilities:</a:t>
            </a:r>
          </a:p>
          <a:p>
            <a:pPr lvl="1">
              <a:lnSpc>
                <a:spcPct val="90000"/>
              </a:lnSpc>
            </a:pPr>
            <a:r>
              <a:rPr lang="en-US" sz="2000" dirty="0"/>
              <a:t>Reg. §</a:t>
            </a:r>
            <a:r>
              <a:rPr lang="en-US" sz="2000" dirty="0">
                <a:ea typeface="ＭＳ Ｐゴシック" charset="0"/>
              </a:rPr>
              <a:t>1.752-1 Liabilities (mortgage, unsecured loan)</a:t>
            </a:r>
          </a:p>
          <a:p>
            <a:pPr lvl="2" eaLnBrk="1" hangingPunct="1">
              <a:lnSpc>
                <a:spcPct val="90000"/>
              </a:lnSpc>
            </a:pPr>
            <a:r>
              <a:rPr lang="en-US" sz="1800" dirty="0">
                <a:ea typeface="ＭＳ Ｐゴシック" charset="0"/>
              </a:rPr>
              <a:t>Creates or increases basis</a:t>
            </a:r>
          </a:p>
          <a:p>
            <a:pPr lvl="2" eaLnBrk="1" hangingPunct="1">
              <a:lnSpc>
                <a:spcPct val="90000"/>
              </a:lnSpc>
            </a:pPr>
            <a:r>
              <a:rPr lang="en-US" sz="1800" dirty="0">
                <a:ea typeface="ＭＳ Ｐゴシック" charset="0"/>
              </a:rPr>
              <a:t>Gives rise to immediate deduction</a:t>
            </a:r>
          </a:p>
          <a:p>
            <a:pPr lvl="2" eaLnBrk="1" hangingPunct="1">
              <a:lnSpc>
                <a:spcPct val="90000"/>
              </a:lnSpc>
            </a:pPr>
            <a:r>
              <a:rPr lang="en-US" sz="1800" dirty="0">
                <a:ea typeface="ＭＳ Ｐゴシック" charset="0"/>
              </a:rPr>
              <a:t>Gives rise to expense that is not deductible or </a:t>
            </a:r>
            <a:r>
              <a:rPr lang="en-US" sz="1800" dirty="0" err="1">
                <a:ea typeface="ＭＳ Ｐゴシック" charset="0"/>
              </a:rPr>
              <a:t>capitalizable</a:t>
            </a:r>
            <a:r>
              <a:rPr lang="en-US" sz="1800" dirty="0">
                <a:ea typeface="ＭＳ Ｐゴシック" charset="0"/>
              </a:rPr>
              <a:t>  (-1(a)(4))</a:t>
            </a:r>
          </a:p>
          <a:p>
            <a:pPr lvl="1">
              <a:lnSpc>
                <a:spcPct val="90000"/>
              </a:lnSpc>
            </a:pPr>
            <a:r>
              <a:rPr lang="en-US" sz="2000" dirty="0"/>
              <a:t>Reg. §</a:t>
            </a:r>
            <a:r>
              <a:rPr lang="en-US" sz="2000" dirty="0">
                <a:ea typeface="ＭＳ Ｐゴシック" charset="0"/>
              </a:rPr>
              <a:t>1.752-7 Liabilities (environmental liabilities, financial product liabilities, tort obligations)</a:t>
            </a:r>
          </a:p>
          <a:p>
            <a:pPr eaLnBrk="1" hangingPunct="1">
              <a:lnSpc>
                <a:spcPct val="90000"/>
              </a:lnSpc>
            </a:pPr>
            <a:r>
              <a:rPr lang="en-US" sz="2400" i="1" dirty="0">
                <a:ea typeface="ＭＳ Ｐゴシック" charset="0"/>
                <a:cs typeface="ＭＳ Ｐゴシック" charset="0"/>
              </a:rPr>
              <a:t>Recourse Liabilities</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Portion of liability for which a P (or related person) bears </a:t>
            </a:r>
            <a:r>
              <a:rPr lang="en-US" sz="2000" i="1" dirty="0">
                <a:ea typeface="ＭＳ Ｐゴシック" charset="0"/>
              </a:rPr>
              <a:t>Economic Risk of Loss </a:t>
            </a:r>
          </a:p>
          <a:p>
            <a:pPr lvl="1" eaLnBrk="1" hangingPunct="1">
              <a:lnSpc>
                <a:spcPct val="90000"/>
              </a:lnSpc>
            </a:pPr>
            <a:r>
              <a:rPr lang="en-US" sz="2000" dirty="0">
                <a:ea typeface="ＭＳ Ｐゴシック" charset="0"/>
              </a:rPr>
              <a:t>Shared in the same way the Ps share EROL</a:t>
            </a:r>
          </a:p>
          <a:p>
            <a:pPr eaLnBrk="1" hangingPunct="1">
              <a:lnSpc>
                <a:spcPct val="90000"/>
              </a:lnSpc>
            </a:pPr>
            <a:r>
              <a:rPr lang="en-US" sz="2400" i="1" dirty="0">
                <a:ea typeface="ＭＳ Ｐゴシック" charset="0"/>
                <a:cs typeface="ＭＳ Ｐゴシック" charset="0"/>
              </a:rPr>
              <a:t>Nonrecourse Liabilities: </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No P bears EROL</a:t>
            </a:r>
            <a:endParaRPr lang="en-US" sz="1600" dirty="0">
              <a:ea typeface="ＭＳ Ｐゴシック" charset="0"/>
            </a:endParaRPr>
          </a:p>
          <a:p>
            <a:pPr lvl="1">
              <a:lnSpc>
                <a:spcPct val="90000"/>
              </a:lnSpc>
            </a:pPr>
            <a:r>
              <a:rPr lang="en-US" sz="2000" dirty="0">
                <a:ea typeface="ＭＳ Ｐゴシック" charset="0"/>
              </a:rPr>
              <a:t>Shared based on each P’</a:t>
            </a:r>
            <a:r>
              <a:rPr lang="en-US" altLang="ja-JP" sz="2000" dirty="0">
                <a:ea typeface="ＭＳ Ｐゴシック" charset="0"/>
              </a:rPr>
              <a:t>s interest in the PSH (generally how gains are shared).</a:t>
            </a:r>
            <a:r>
              <a:rPr lang="en-US" sz="2000" dirty="0"/>
              <a:t> Reg. §</a:t>
            </a:r>
            <a:r>
              <a:rPr lang="en-US" sz="2000" dirty="0">
                <a:ea typeface="ＭＳ Ｐゴシック" charset="0"/>
              </a:rPr>
              <a:t>1.752-1(a), -2(a), -3(a).</a:t>
            </a:r>
          </a:p>
        </p:txBody>
      </p:sp>
      <p:sp>
        <p:nvSpPr>
          <p:cNvPr id="3379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 Liabilities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sz="2400" i="1" dirty="0">
                <a:ea typeface="ＭＳ Ｐゴシック" charset="0"/>
                <a:cs typeface="ＭＳ Ｐゴシック" charset="0"/>
              </a:rPr>
              <a:t>Increase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contribution</a:t>
            </a:r>
            <a:r>
              <a:rPr lang="en-US" altLang="ja-JP" sz="2400" dirty="0">
                <a:ea typeface="ＭＳ Ｐゴシック" charset="0"/>
                <a:cs typeface="ＭＳ Ｐゴシック" charset="0"/>
              </a:rPr>
              <a:t> of cash by the P to the PSH (and increases outside basis under 722). </a:t>
            </a:r>
            <a:r>
              <a:rPr lang="en-US" sz="2400" dirty="0"/>
              <a:t>§</a:t>
            </a:r>
            <a:r>
              <a:rPr lang="en-US" altLang="ja-JP" sz="2400" dirty="0">
                <a:ea typeface="ＭＳ Ｐゴシック" charset="0"/>
                <a:cs typeface="ＭＳ Ｐゴシック" charset="0"/>
              </a:rPr>
              <a:t>752(a).</a:t>
            </a:r>
          </a:p>
          <a:p>
            <a:pPr algn="just" eaLnBrk="1" hangingPunct="1"/>
            <a:endParaRPr lang="en-US" sz="2400" dirty="0">
              <a:ea typeface="ＭＳ Ｐゴシック" charset="0"/>
              <a:cs typeface="ＭＳ Ｐゴシック" charset="0"/>
            </a:endParaRPr>
          </a:p>
          <a:p>
            <a:r>
              <a:rPr lang="en-US" sz="2400" i="1" dirty="0">
                <a:ea typeface="ＭＳ Ｐゴシック" charset="0"/>
                <a:cs typeface="ＭＳ Ｐゴシック" charset="0"/>
              </a:rPr>
              <a:t>Decrease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distribution</a:t>
            </a:r>
            <a:r>
              <a:rPr lang="en-US" altLang="ja-JP" sz="2400" dirty="0">
                <a:ea typeface="ＭＳ Ｐゴシック" charset="0"/>
                <a:cs typeface="ＭＳ Ｐゴシック" charset="0"/>
              </a:rPr>
              <a:t> of cash by the P to the PSH (and decreases outside basis under 733). </a:t>
            </a:r>
            <a:r>
              <a:rPr lang="en-US" sz="2400" dirty="0"/>
              <a:t>§</a:t>
            </a:r>
            <a:r>
              <a:rPr lang="en-US" altLang="ja-JP" sz="2400" dirty="0">
                <a:ea typeface="ＭＳ Ｐゴシック" charset="0"/>
                <a:cs typeface="ＭＳ Ｐゴシック" charset="0"/>
              </a:rPr>
              <a:t>752(b)</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P transfers encumbered property to PSH:</a:t>
            </a:r>
          </a:p>
          <a:p>
            <a:pPr lvl="1" algn="just" eaLnBrk="1" hangingPunct="1"/>
            <a:r>
              <a:rPr lang="en-US" sz="2000" dirty="0">
                <a:ea typeface="ＭＳ Ｐゴシック" charset="0"/>
                <a:cs typeface="ＭＳ Ｐゴシック" charset="0"/>
              </a:rPr>
              <a:t>Simultaneous </a:t>
            </a:r>
            <a:r>
              <a:rPr lang="en-US" sz="2000" i="1" dirty="0">
                <a:ea typeface="ＭＳ Ｐゴシック" charset="0"/>
                <a:cs typeface="ＭＳ Ｐゴシック" charset="0"/>
              </a:rPr>
              <a:t>decrease</a:t>
            </a:r>
            <a:r>
              <a:rPr lang="en-US" sz="2000" dirty="0">
                <a:ea typeface="ＭＳ Ｐゴシック" charset="0"/>
                <a:cs typeface="ＭＳ Ｐゴシック" charset="0"/>
              </a:rPr>
              <a:t> and </a:t>
            </a:r>
            <a:r>
              <a:rPr lang="en-US" sz="2000" i="1" dirty="0">
                <a:ea typeface="ＭＳ Ｐゴシック" charset="0"/>
                <a:cs typeface="ＭＳ Ｐゴシック" charset="0"/>
              </a:rPr>
              <a:t>increase</a:t>
            </a:r>
            <a:r>
              <a:rPr lang="en-US" sz="2000" dirty="0">
                <a:ea typeface="ＭＳ Ｐゴシック" charset="0"/>
                <a:cs typeface="ＭＳ Ｐゴシック" charset="0"/>
              </a:rPr>
              <a:t> in P’</a:t>
            </a:r>
            <a:r>
              <a:rPr lang="en-US" altLang="ja-JP" sz="2000" dirty="0">
                <a:ea typeface="ＭＳ Ｐゴシック" charset="0"/>
                <a:cs typeface="ＭＳ Ｐゴシック" charset="0"/>
              </a:rPr>
              <a:t>s share of PSH liabilities.  </a:t>
            </a:r>
          </a:p>
          <a:p>
            <a:pPr lvl="1"/>
            <a:r>
              <a:rPr lang="en-US" altLang="ja-JP" sz="2000" dirty="0">
                <a:ea typeface="ＭＳ Ｐゴシック" charset="0"/>
                <a:cs typeface="ＭＳ Ｐゴシック" charset="0"/>
              </a:rPr>
              <a:t>If net decrease in liabilities is greater than the P’s total basis in all contributed property, P will recognize gain.</a:t>
            </a:r>
            <a:r>
              <a:rPr lang="en-US" sz="2000" dirty="0"/>
              <a:t> Reg. §</a:t>
            </a:r>
            <a:r>
              <a:rPr lang="en-US" altLang="ja-JP" sz="2000" dirty="0">
                <a:ea typeface="ＭＳ Ｐゴシック" charset="0"/>
                <a:cs typeface="ＭＳ Ｐゴシック" charset="0"/>
              </a:rPr>
              <a:t>1.752-1(f) and (g) (Example 1).</a:t>
            </a:r>
            <a:endParaRPr lang="en-US" sz="2000" dirty="0">
              <a:ea typeface="ＭＳ Ｐゴシック" charset="0"/>
              <a:cs typeface="ＭＳ Ｐゴシック" charset="0"/>
            </a:endParaRPr>
          </a:p>
        </p:txBody>
      </p:sp>
      <p:sp>
        <p:nvSpPr>
          <p:cNvPr id="35841" name="Title 1"/>
          <p:cNvSpPr>
            <a:spLocks noGrp="1"/>
          </p:cNvSpPr>
          <p:nvPr>
            <p:ph type="title"/>
          </p:nvPr>
        </p:nvSpPr>
        <p:spPr/>
        <p:txBody>
          <a:bodyPr/>
          <a:lstStyle/>
          <a:p>
            <a:pPr eaLnBrk="1" hangingPunct="1"/>
            <a:r>
              <a:rPr lang="en-US" sz="2000" b="1" dirty="0">
                <a:ea typeface="ＭＳ Ｐゴシック" charset="0"/>
                <a:cs typeface="ＭＳ Ｐゴシック" charset="0"/>
              </a:rPr>
              <a:t>Liabilities and Basis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algn="just"/>
            <a:r>
              <a:rPr lang="en-US" sz="2400" dirty="0">
                <a:ea typeface="ＭＳ Ｐゴシック" charset="0"/>
                <a:cs typeface="ＭＳ Ｐゴシック" charset="0"/>
              </a:rPr>
              <a:t>X contributes 1,000, and Y contributes property worth 2,000 with an AB of 1,000, subject to a liability of 1,000 to </a:t>
            </a:r>
            <a:r>
              <a:rPr lang="en-US" sz="2400" dirty="0" err="1">
                <a:ea typeface="ＭＳ Ｐゴシック" charset="0"/>
                <a:cs typeface="ＭＳ Ｐゴシック" charset="0"/>
              </a:rPr>
              <a:t>XY</a:t>
            </a:r>
            <a:r>
              <a:rPr lang="en-US" sz="2400" dirty="0">
                <a:ea typeface="ＭＳ Ｐゴシック" charset="0"/>
                <a:cs typeface="ＭＳ Ｐゴシック" charset="0"/>
              </a:rPr>
              <a:t> PSH.  X and Y are equal partners and the liability is recourse.</a:t>
            </a:r>
          </a:p>
          <a:p>
            <a:pPr lvl="1" algn="just"/>
            <a:r>
              <a:rPr lang="en-US" sz="2000" dirty="0">
                <a:ea typeface="ＭＳ Ｐゴシック" charset="0"/>
              </a:rPr>
              <a:t>What are X’s and Y’</a:t>
            </a:r>
            <a:r>
              <a:rPr lang="en-US" altLang="ja-JP" sz="2000" dirty="0">
                <a:ea typeface="ＭＳ Ｐゴシック" charset="0"/>
              </a:rPr>
              <a:t>s basis in their </a:t>
            </a:r>
            <a:r>
              <a:rPr lang="en-US" altLang="ja-JP" sz="2000" dirty="0" err="1">
                <a:ea typeface="ＭＳ Ｐゴシック" charset="0"/>
              </a:rPr>
              <a:t>XY</a:t>
            </a:r>
            <a:r>
              <a:rPr lang="en-US" altLang="ja-JP" sz="2000" dirty="0">
                <a:ea typeface="ＭＳ Ｐゴシック" charset="0"/>
              </a:rPr>
              <a:t> interest?</a:t>
            </a:r>
          </a:p>
          <a:p>
            <a:pPr lvl="1" algn="just"/>
            <a:r>
              <a:rPr lang="en-US" sz="2000" dirty="0">
                <a:ea typeface="ＭＳ Ｐゴシック" charset="0"/>
              </a:rPr>
              <a:t>What is </a:t>
            </a:r>
            <a:r>
              <a:rPr lang="en-US" sz="2000" dirty="0" err="1">
                <a:ea typeface="ＭＳ Ｐゴシック" charset="0"/>
              </a:rPr>
              <a:t>PSH</a:t>
            </a:r>
            <a:r>
              <a:rPr lang="en-US" sz="2000" dirty="0">
                <a:ea typeface="ＭＳ Ｐゴシック" charset="0"/>
              </a:rPr>
              <a:t> </a:t>
            </a:r>
            <a:r>
              <a:rPr lang="en-US" sz="2000" dirty="0" err="1">
                <a:ea typeface="ＭＳ Ｐゴシック" charset="0"/>
              </a:rPr>
              <a:t>XY’</a:t>
            </a:r>
            <a:r>
              <a:rPr lang="en-US" altLang="ja-JP" sz="2000" dirty="0" err="1">
                <a:ea typeface="ＭＳ Ｐゴシック" charset="0"/>
              </a:rPr>
              <a:t>s</a:t>
            </a:r>
            <a:r>
              <a:rPr lang="en-US" altLang="ja-JP" sz="2000" dirty="0">
                <a:ea typeface="ＭＳ Ｐゴシック" charset="0"/>
              </a:rPr>
              <a:t> basis in the property?</a:t>
            </a:r>
          </a:p>
          <a:p>
            <a:pPr lvl="1" algn="just"/>
            <a:r>
              <a:rPr lang="en-US" sz="2000" dirty="0">
                <a:ea typeface="ＭＳ Ｐゴシック" charset="0"/>
              </a:rPr>
              <a:t>What if Y’</a:t>
            </a:r>
            <a:r>
              <a:rPr lang="en-US" altLang="ja-JP" sz="2000" dirty="0">
                <a:ea typeface="ＭＳ Ｐゴシック" charset="0"/>
              </a:rPr>
              <a:t>s basis in the property were only 250?</a:t>
            </a:r>
            <a:endParaRPr lang="en-US" sz="2000" dirty="0">
              <a:ea typeface="ＭＳ Ｐゴシック" charset="0"/>
            </a:endParaRPr>
          </a:p>
        </p:txBody>
      </p:sp>
      <p:sp>
        <p:nvSpPr>
          <p:cNvPr id="36865" name="Title 1"/>
          <p:cNvSpPr>
            <a:spLocks noGrp="1"/>
          </p:cNvSpPr>
          <p:nvPr>
            <p:ph type="title"/>
          </p:nvPr>
        </p:nvSpPr>
        <p:spPr/>
        <p:txBody>
          <a:bodyPr/>
          <a:lstStyle/>
          <a:p>
            <a:r>
              <a:rPr lang="en-US" sz="2000" b="1" dirty="0">
                <a:ea typeface="ＭＳ Ｐゴシック" charset="0"/>
                <a:cs typeface="ＭＳ Ｐゴシック" charset="0"/>
              </a:rPr>
              <a:t>Liabilities and Basis: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lgn="just" eaLnBrk="1" hangingPunct="1">
              <a:lnSpc>
                <a:spcPct val="90000"/>
              </a:lnSpc>
            </a:pPr>
            <a:r>
              <a:rPr lang="en-US" sz="2400" dirty="0">
                <a:ea typeface="ＭＳ Ｐゴシック" charset="0"/>
                <a:cs typeface="ＭＳ Ｐゴシック" charset="0"/>
              </a:rPr>
              <a:t>What are ARs and APs?</a:t>
            </a:r>
          </a:p>
          <a:p>
            <a:pPr algn="just" eaLnBrk="1" hangingPunct="1">
              <a:lnSpc>
                <a:spcPct val="90000"/>
              </a:lnSpc>
            </a:pPr>
            <a:r>
              <a:rPr lang="en-US" sz="2400" dirty="0">
                <a:ea typeface="ＭＳ Ｐゴシック" charset="0"/>
                <a:cs typeface="ＭＳ Ｐゴシック" charset="0"/>
              </a:rPr>
              <a:t>What tax issue arises when a P contributes an AR to a PSH?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37%.  B transfers AR of 50, and A transfers 50 of cash to AB PSH.</a:t>
            </a:r>
          </a:p>
          <a:p>
            <a:pPr algn="just" eaLnBrk="1" hangingPunct="1">
              <a:lnSpc>
                <a:spcPct val="90000"/>
              </a:lnSpc>
            </a:pPr>
            <a:r>
              <a:rPr lang="en-US" sz="2400" dirty="0">
                <a:ea typeface="ＭＳ Ｐゴシック" charset="0"/>
                <a:cs typeface="ＭＳ Ｐゴシック" charset="0"/>
              </a:rPr>
              <a:t>What tax issue arises when an AP is contributed to a PSH by a cash method P?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35%.  B transfers 50, and A transfers 100 plus 50 AP to AB PSH.</a:t>
            </a:r>
          </a:p>
          <a:p>
            <a:pPr lvl="1" algn="just" eaLnBrk="1" hangingPunct="1">
              <a:lnSpc>
                <a:spcPct val="90000"/>
              </a:lnSpc>
            </a:pPr>
            <a:r>
              <a:rPr lang="en-US" sz="2000" dirty="0">
                <a:ea typeface="ＭＳ Ｐゴシック" charset="0"/>
              </a:rPr>
              <a:t>What if APs were liabilities?</a:t>
            </a:r>
          </a:p>
          <a:p>
            <a:pPr>
              <a:lnSpc>
                <a:spcPct val="90000"/>
              </a:lnSpc>
            </a:pPr>
            <a:r>
              <a:rPr lang="en-US" sz="2400" b="1" dirty="0">
                <a:ea typeface="ＭＳ Ｐゴシック" charset="0"/>
                <a:cs typeface="ＭＳ Ｐゴシック" charset="0"/>
              </a:rPr>
              <a:t>AR</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704(c)(1)(A) and 724</a:t>
            </a:r>
          </a:p>
          <a:p>
            <a:pPr>
              <a:lnSpc>
                <a:spcPct val="90000"/>
              </a:lnSpc>
            </a:pPr>
            <a:r>
              <a:rPr lang="en-US" sz="2400" b="1" dirty="0">
                <a:ea typeface="ＭＳ Ｐゴシック" charset="0"/>
                <a:cs typeface="ＭＳ Ｐゴシック" charset="0"/>
              </a:rPr>
              <a:t>AP</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704(c)(3) and Reg. </a:t>
            </a:r>
            <a:r>
              <a:rPr lang="en-US" sz="2400" dirty="0"/>
              <a:t>§</a:t>
            </a:r>
            <a:r>
              <a:rPr lang="en-US" sz="2400" dirty="0">
                <a:ea typeface="ＭＳ Ｐゴシック" charset="0"/>
                <a:cs typeface="ＭＳ Ｐゴシック" charset="0"/>
              </a:rPr>
              <a:t>1.752-7(c) [skim very  lightly]</a:t>
            </a:r>
          </a:p>
          <a:p>
            <a:pPr lvl="1" algn="just" eaLnBrk="1" hangingPunct="1">
              <a:lnSpc>
                <a:spcPct val="90000"/>
              </a:lnSpc>
            </a:pPr>
            <a:r>
              <a:rPr lang="en-US" sz="2000" dirty="0">
                <a:ea typeface="ＭＳ Ｐゴシック" charset="0"/>
              </a:rPr>
              <a:t>PSH Accounting:  Possibly listed as asset with negative value </a:t>
            </a:r>
          </a:p>
        </p:txBody>
      </p:sp>
      <p:sp>
        <p:nvSpPr>
          <p:cNvPr id="37889" name="Title 1"/>
          <p:cNvSpPr>
            <a:spLocks noGrp="1"/>
          </p:cNvSpPr>
          <p:nvPr>
            <p:ph type="title"/>
          </p:nvPr>
        </p:nvSpPr>
        <p:spPr/>
        <p:txBody>
          <a:bodyPr/>
          <a:lstStyle/>
          <a:p>
            <a:pPr eaLnBrk="1" hangingPunct="1"/>
            <a:r>
              <a:rPr lang="en-US" sz="2000" b="1" dirty="0">
                <a:ea typeface="ＭＳ Ｐゴシック" charset="0"/>
                <a:cs typeface="ＭＳ Ｐゴシック" charset="0"/>
              </a:rPr>
              <a:t>Accounts Receivable and Payable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p:txBody>
          <a:bodyPr>
            <a:normAutofit/>
          </a:bodyPr>
          <a:lstStyle/>
          <a:p>
            <a:pPr algn="just" eaLnBrk="1" hangingPunct="1">
              <a:lnSpc>
                <a:spcPct val="80000"/>
              </a:lnSpc>
            </a:pPr>
            <a:r>
              <a:rPr lang="en-US" sz="2400" dirty="0">
                <a:ea typeface="ＭＳ Ｐゴシック" charset="0"/>
                <a:cs typeface="ＭＳ Ｐゴシック" charset="0"/>
              </a:rPr>
              <a:t>PSH can elect to amortize PSH </a:t>
            </a:r>
            <a:r>
              <a:rPr lang="en-US" sz="2400" i="1" dirty="0">
                <a:ea typeface="ＭＳ Ｐゴシック" charset="0"/>
                <a:cs typeface="ＭＳ Ｐゴシック" charset="0"/>
              </a:rPr>
              <a:t>organizational expenses</a:t>
            </a:r>
            <a:r>
              <a:rPr lang="en-US" sz="2400" dirty="0">
                <a:ea typeface="ＭＳ Ｐゴシック" charset="0"/>
                <a:cs typeface="ＭＳ Ｐゴシック" charset="0"/>
              </a:rPr>
              <a:t> over 15 years.</a:t>
            </a:r>
          </a:p>
          <a:p>
            <a:pPr lvl="1" algn="just" eaLnBrk="1" hangingPunct="1">
              <a:lnSpc>
                <a:spcPct val="80000"/>
              </a:lnSpc>
            </a:pPr>
            <a:r>
              <a:rPr lang="en-US" sz="2000" dirty="0">
                <a:ea typeface="ＭＳ Ｐゴシック" charset="0"/>
              </a:rPr>
              <a:t>Incident to creation of PSH</a:t>
            </a:r>
          </a:p>
          <a:p>
            <a:pPr lvl="1" algn="just" eaLnBrk="1" hangingPunct="1">
              <a:lnSpc>
                <a:spcPct val="80000"/>
              </a:lnSpc>
            </a:pPr>
            <a:r>
              <a:rPr lang="en-US" sz="2000" dirty="0">
                <a:ea typeface="ＭＳ Ｐゴシック" charset="0"/>
              </a:rPr>
              <a:t>Chargeable to capital account</a:t>
            </a:r>
          </a:p>
          <a:p>
            <a:pPr lvl="1" algn="just" eaLnBrk="1" hangingPunct="1">
              <a:lnSpc>
                <a:spcPct val="80000"/>
              </a:lnSpc>
            </a:pPr>
            <a:r>
              <a:rPr lang="en-US" sz="2000" dirty="0">
                <a:ea typeface="ＭＳ Ｐゴシック" charset="0"/>
              </a:rPr>
              <a:t>Of a character which, if expended incident to the creation of a PSH having an ascertainable life, would be amortized over such life.</a:t>
            </a:r>
          </a:p>
          <a:p>
            <a:pPr lvl="1" algn="just" eaLnBrk="1" hangingPunct="1">
              <a:lnSpc>
                <a:spcPct val="80000"/>
              </a:lnSpc>
            </a:pPr>
            <a:r>
              <a:rPr lang="en-US" sz="2000" dirty="0">
                <a:ea typeface="ＭＳ Ｐゴシック" charset="0"/>
              </a:rPr>
              <a:t>Examples:  legal fees for negotiation and preparation of PSH agreement and filing fees. </a:t>
            </a:r>
          </a:p>
          <a:p>
            <a:pPr lvl="1">
              <a:lnSpc>
                <a:spcPct val="80000"/>
              </a:lnSpc>
            </a:pPr>
            <a:r>
              <a:rPr lang="en-US" sz="2000" dirty="0">
                <a:ea typeface="ＭＳ Ｐゴシック" charset="0"/>
              </a:rPr>
              <a:t>Not OEs:  acquiring assets for PSH or administration or removal of Ps. Reg. </a:t>
            </a:r>
            <a:r>
              <a:rPr lang="en-US" sz="2000" dirty="0"/>
              <a:t>§</a:t>
            </a:r>
            <a:r>
              <a:rPr lang="en-US" sz="2000" dirty="0">
                <a:ea typeface="ＭＳ Ｐゴシック" charset="0"/>
              </a:rPr>
              <a:t>1.709-2(a).</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Syndication expenses </a:t>
            </a:r>
            <a:r>
              <a:rPr lang="en-US" sz="2400" dirty="0">
                <a:ea typeface="ＭＳ Ｐゴシック" charset="0"/>
                <a:cs typeface="ＭＳ Ｐゴシック" charset="0"/>
              </a:rPr>
              <a:t>are nondeductible. </a:t>
            </a:r>
            <a:r>
              <a:rPr lang="en-US" sz="2400" dirty="0"/>
              <a:t>§</a:t>
            </a:r>
            <a:r>
              <a:rPr lang="en-US" sz="2400" dirty="0">
                <a:ea typeface="ＭＳ Ｐゴシック" charset="0"/>
                <a:cs typeface="ＭＳ Ｐゴシック" charset="0"/>
              </a:rPr>
              <a:t>709(a) and (b).</a:t>
            </a:r>
          </a:p>
          <a:p>
            <a:pPr lvl="1">
              <a:lnSpc>
                <a:spcPct val="80000"/>
              </a:lnSpc>
            </a:pPr>
            <a:r>
              <a:rPr lang="en-US" sz="2000" dirty="0">
                <a:ea typeface="ＭＳ Ｐゴシック" charset="0"/>
              </a:rPr>
              <a:t>Brokerage fees, legal fees for securities advice and for advice pertaining to adequacy of tax disclosures in the prospectus or placement memo; printing costs of prospectus. Reg. </a:t>
            </a:r>
            <a:r>
              <a:rPr lang="en-US" sz="2000" dirty="0"/>
              <a:t>§</a:t>
            </a:r>
            <a:r>
              <a:rPr lang="en-US" sz="2000" dirty="0">
                <a:ea typeface="ＭＳ Ｐゴシック" charset="0"/>
              </a:rPr>
              <a:t>1.709-2(b).</a:t>
            </a:r>
          </a:p>
        </p:txBody>
      </p:sp>
      <p:sp>
        <p:nvSpPr>
          <p:cNvPr id="38913" name="Title 1"/>
          <p:cNvSpPr>
            <a:spLocks noGrp="1"/>
          </p:cNvSpPr>
          <p:nvPr>
            <p:ph type="title"/>
          </p:nvPr>
        </p:nvSpPr>
        <p:spPr/>
        <p:txBody>
          <a:bodyPr/>
          <a:lstStyle/>
          <a:p>
            <a:pPr eaLnBrk="1" hangingPunct="1"/>
            <a:r>
              <a:rPr lang="en-US" sz="2000" b="1" dirty="0">
                <a:ea typeface="ＭＳ Ｐゴシック" charset="0"/>
                <a:cs typeface="ＭＳ Ｐゴシック" charset="0"/>
              </a:rPr>
              <a:t>Organization and Syndication Expenses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lstStyle/>
          <a:p>
            <a:pPr marL="169863" indent="-169863">
              <a:lnSpc>
                <a:spcPct val="80000"/>
              </a:lnSpc>
              <a:tabLst>
                <a:tab pos="1022350" algn="l"/>
              </a:tabLst>
            </a:pPr>
            <a:r>
              <a:rPr lang="en-US" sz="2400" dirty="0">
                <a:ea typeface="ＭＳ Ｐゴシック" charset="0"/>
                <a:cs typeface="ＭＳ Ｐゴシック" charset="0"/>
              </a:rPr>
              <a:t>No G/L to PSH or Ps upon the transfer of </a:t>
            </a:r>
            <a:r>
              <a:rPr lang="en-US" sz="2400" i="1" dirty="0">
                <a:ea typeface="ＭＳ Ｐゴシック" charset="0"/>
                <a:cs typeface="ＭＳ Ｐゴシック" charset="0"/>
              </a:rPr>
              <a:t>property</a:t>
            </a:r>
            <a:r>
              <a:rPr lang="en-US" sz="2400" dirty="0">
                <a:ea typeface="ＭＳ Ｐゴシック" charset="0"/>
                <a:cs typeface="ＭＳ Ｐゴシック" charset="0"/>
              </a:rPr>
              <a:t> to a PSH by a person in exchange for a PSH interest (except for certain transfers to investment PSHs).</a:t>
            </a:r>
            <a:r>
              <a:rPr lang="en-US" sz="2400" dirty="0"/>
              <a:t> §</a:t>
            </a:r>
            <a:r>
              <a:rPr lang="en-US" sz="2400" dirty="0">
                <a:ea typeface="ＭＳ Ｐゴシック" charset="0"/>
                <a:cs typeface="ＭＳ Ｐゴシック" charset="0"/>
              </a:rPr>
              <a:t>721(a)</a:t>
            </a:r>
          </a:p>
          <a:p>
            <a:pPr marL="569913" lvl="1" indent="-169863" algn="just" eaLnBrk="1" hangingPunct="1">
              <a:lnSpc>
                <a:spcPct val="80000"/>
              </a:lnSpc>
              <a:tabLst>
                <a:tab pos="1022350" algn="l"/>
              </a:tabLst>
            </a:pPr>
            <a:r>
              <a:rPr lang="en-US" sz="2000" dirty="0">
                <a:ea typeface="ＭＳ Ｐゴシック" charset="0"/>
              </a:rPr>
              <a:t>Compare sections 351(a) and 368(c) </a:t>
            </a: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a:t>
            </a:r>
            <a:r>
              <a:rPr lang="en-US" altLang="ja-JP" sz="2400" dirty="0">
                <a:ea typeface="ＭＳ Ｐゴシック" charset="0"/>
                <a:cs typeface="ＭＳ Ｐゴシック" charset="0"/>
              </a:rPr>
              <a:t>s basis in its PSH interest (</a:t>
            </a:r>
            <a:r>
              <a:rPr lang="en-US" altLang="ja-JP" sz="2400" i="1" dirty="0">
                <a:ea typeface="ＭＳ Ｐゴシック" charset="0"/>
                <a:cs typeface="ＭＳ Ｐゴシック" charset="0"/>
              </a:rPr>
              <a:t>Outside basis</a:t>
            </a:r>
            <a:r>
              <a:rPr lang="en-US" altLang="ja-JP" sz="2400" dirty="0">
                <a:ea typeface="ＭＳ Ｐゴシック" charset="0"/>
                <a:cs typeface="ＭＳ Ｐゴシック" charset="0"/>
              </a:rPr>
              <a:t>) is the sum of the money and AB basis of property contributed, plus any gain recognized </a:t>
            </a:r>
            <a:r>
              <a:rPr lang="en-US" altLang="ja-JP" sz="2400" u="sng" dirty="0">
                <a:ea typeface="ＭＳ Ｐゴシック" charset="0"/>
                <a:cs typeface="ＭＳ Ｐゴシック" charset="0"/>
              </a:rPr>
              <a:t>under section 721(b) </a:t>
            </a:r>
            <a:r>
              <a:rPr lang="en-US" altLang="ja-JP" sz="2400" dirty="0">
                <a:ea typeface="ＭＳ Ｐゴシック" charset="0"/>
                <a:cs typeface="ＭＳ Ｐゴシック" charset="0"/>
              </a:rPr>
              <a:t>and share of PSH debt. </a:t>
            </a:r>
            <a:r>
              <a:rPr lang="en-US" sz="2400" dirty="0"/>
              <a:t>§</a:t>
            </a:r>
            <a:r>
              <a:rPr lang="en-US" altLang="ja-JP" sz="2400" dirty="0">
                <a:ea typeface="ＭＳ Ｐゴシック" charset="0"/>
                <a:cs typeface="ＭＳ Ｐゴシック" charset="0"/>
              </a:rPr>
              <a:t>722</a:t>
            </a:r>
          </a:p>
          <a:p>
            <a:pPr marL="569913" lvl="1" indent="-169863">
              <a:lnSpc>
                <a:spcPct val="80000"/>
              </a:lnSpc>
              <a:tabLst>
                <a:tab pos="1022350" algn="l"/>
              </a:tabLst>
            </a:pPr>
            <a:r>
              <a:rPr lang="en-US" sz="2000" dirty="0">
                <a:ea typeface="ＭＳ Ｐゴシック" charset="0"/>
              </a:rPr>
              <a:t>Ps have unitary bases in their </a:t>
            </a:r>
            <a:r>
              <a:rPr lang="en-US" sz="2000" dirty="0" err="1">
                <a:ea typeface="ＭＳ Ｐゴシック" charset="0"/>
              </a:rPr>
              <a:t>PSH</a:t>
            </a:r>
            <a:r>
              <a:rPr lang="en-US" sz="2000" dirty="0">
                <a:ea typeface="ＭＳ Ｐゴシック" charset="0"/>
              </a:rPr>
              <a:t> interests. Rev. Rul. 84-53; </a:t>
            </a:r>
            <a:r>
              <a:rPr lang="en-US" sz="2000" i="1" dirty="0">
                <a:ea typeface="ＭＳ Ｐゴシック" charset="0"/>
              </a:rPr>
              <a:t>Compare</a:t>
            </a:r>
            <a:r>
              <a:rPr lang="en-US" sz="2000" dirty="0">
                <a:ea typeface="ＭＳ Ｐゴシック" charset="0"/>
              </a:rPr>
              <a:t> shareholders’ bases in shares. Reg. </a:t>
            </a:r>
            <a:r>
              <a:rPr lang="en-US" sz="2000" dirty="0"/>
              <a:t>§</a:t>
            </a:r>
            <a:r>
              <a:rPr lang="en-US" sz="2000" dirty="0">
                <a:ea typeface="ＭＳ Ｐゴシック" charset="0"/>
                <a:cs typeface="ＭＳ Ｐゴシック" charset="0"/>
              </a:rPr>
              <a:t>1.1012</a:t>
            </a:r>
            <a:r>
              <a:rPr lang="de-DE" sz="2000" dirty="0">
                <a:ea typeface="ＭＳ Ｐゴシック" charset="0"/>
                <a:cs typeface="ＭＳ Ｐゴシック" charset="0"/>
              </a:rPr>
              <a:t>(c)(1)</a:t>
            </a:r>
            <a:endParaRPr lang="en-US" sz="2000" dirty="0">
              <a:ea typeface="ＭＳ Ｐゴシック" charset="0"/>
            </a:endParaRP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PSH’</a:t>
            </a:r>
            <a:r>
              <a:rPr lang="en-US" altLang="ja-JP" sz="2400" dirty="0">
                <a:ea typeface="ＭＳ Ｐゴシック" charset="0"/>
                <a:cs typeface="ＭＳ Ｐゴシック" charset="0"/>
              </a:rPr>
              <a:t>s basis in the property contributed (</a:t>
            </a:r>
            <a:r>
              <a:rPr lang="en-US" altLang="ja-JP" sz="2400" i="1" dirty="0">
                <a:ea typeface="ＭＳ Ｐゴシック" charset="0"/>
                <a:cs typeface="ＭＳ Ｐゴシック" charset="0"/>
              </a:rPr>
              <a:t>Inside basis</a:t>
            </a:r>
            <a:r>
              <a:rPr lang="en-US" altLang="ja-JP" sz="2400" dirty="0">
                <a:ea typeface="ＭＳ Ｐゴシック" charset="0"/>
                <a:cs typeface="ＭＳ Ｐゴシック" charset="0"/>
              </a:rPr>
              <a:t>) is the same as the AB of the property in the hands of the contributor, plus any gain recognized </a:t>
            </a:r>
            <a:r>
              <a:rPr lang="en-US" altLang="ja-JP" sz="2400" u="sng" dirty="0">
                <a:ea typeface="ＭＳ Ｐゴシック" charset="0"/>
                <a:cs typeface="ＭＳ Ｐゴシック" charset="0"/>
              </a:rPr>
              <a:t>under section 721(b)</a:t>
            </a:r>
            <a:r>
              <a:rPr lang="en-US" altLang="ja-JP" sz="2400" dirty="0">
                <a:ea typeface="ＭＳ Ｐゴシック" charset="0"/>
                <a:cs typeface="ＭＳ Ｐゴシック" charset="0"/>
              </a:rPr>
              <a:t>.</a:t>
            </a:r>
            <a:r>
              <a:rPr lang="en-US" sz="2400" dirty="0"/>
              <a:t> §</a:t>
            </a:r>
            <a:r>
              <a:rPr lang="en-US" altLang="ja-JP" sz="2400" dirty="0">
                <a:ea typeface="ＭＳ Ｐゴシック" charset="0"/>
                <a:cs typeface="ＭＳ Ｐゴシック" charset="0"/>
              </a:rPr>
              <a:t>723</a:t>
            </a:r>
            <a:endParaRPr lang="en-US" sz="2400" dirty="0">
              <a:ea typeface="ＭＳ Ｐゴシック" charset="0"/>
              <a:cs typeface="ＭＳ Ｐゴシック" charset="0"/>
            </a:endParaRPr>
          </a:p>
        </p:txBody>
      </p:sp>
      <p:sp>
        <p:nvSpPr>
          <p:cNvPr id="1741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Contributions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marL="346075" indent="-346075" algn="just" eaLnBrk="1" hangingPunct="1">
              <a:lnSpc>
                <a:spcPct val="90000"/>
              </a:lnSpc>
            </a:pPr>
            <a:r>
              <a:rPr lang="en-US" sz="2400" dirty="0">
                <a:ea typeface="ＭＳ Ｐゴシック" charset="0"/>
                <a:cs typeface="ＭＳ Ｐゴシック" charset="0"/>
              </a:rPr>
              <a:t>Section 721 does </a:t>
            </a:r>
            <a:r>
              <a:rPr lang="en-US" sz="2400" i="1" dirty="0">
                <a:ea typeface="ＭＳ Ｐゴシック" charset="0"/>
                <a:cs typeface="ＭＳ Ｐゴシック" charset="0"/>
              </a:rPr>
              <a:t>not</a:t>
            </a:r>
            <a:r>
              <a:rPr lang="en-US" sz="2400" dirty="0">
                <a:ea typeface="ＭＳ Ｐゴシック" charset="0"/>
                <a:cs typeface="ＭＳ Ｐゴシック" charset="0"/>
              </a:rPr>
              <a:t> apply to the transfer of </a:t>
            </a:r>
            <a:r>
              <a:rPr lang="en-US" sz="2400" i="1" dirty="0">
                <a:ea typeface="ＭＳ Ｐゴシック" charset="0"/>
                <a:cs typeface="ＭＳ Ｐゴシック" charset="0"/>
              </a:rPr>
              <a:t>services</a:t>
            </a:r>
            <a:r>
              <a:rPr lang="en-US" sz="2400" dirty="0">
                <a:ea typeface="ＭＳ Ｐゴシック" charset="0"/>
                <a:cs typeface="ＭＳ Ｐゴシック" charset="0"/>
              </a:rPr>
              <a:t> to a PSH in exchange for a </a:t>
            </a:r>
            <a:r>
              <a:rPr lang="en-US" sz="2400" i="1" dirty="0">
                <a:ea typeface="ＭＳ Ｐゴシック" charset="0"/>
                <a:cs typeface="ＭＳ Ｐゴシック" charset="0"/>
              </a:rPr>
              <a:t>capital interest </a:t>
            </a:r>
            <a:r>
              <a:rPr lang="en-US" sz="2400" dirty="0">
                <a:ea typeface="ＭＳ Ｐゴシック" charset="0"/>
                <a:cs typeface="ＭＳ Ｐゴシック" charset="0"/>
              </a:rPr>
              <a:t>in a PSH:</a:t>
            </a:r>
          </a:p>
          <a:p>
            <a:pPr marL="571500" lvl="1" indent="-279400">
              <a:lnSpc>
                <a:spcPct val="90000"/>
              </a:lnSpc>
            </a:pPr>
            <a:r>
              <a:rPr lang="ja-JP" altLang="en-US" sz="2000" dirty="0">
                <a:ea typeface="ＭＳ Ｐゴシック" charset="0"/>
              </a:rPr>
              <a:t>“</a:t>
            </a:r>
            <a:r>
              <a:rPr lang="en-US" altLang="ja-JP" sz="2000" dirty="0">
                <a:ea typeface="ＭＳ Ｐゴシック" charset="0"/>
              </a:rPr>
              <a:t>To the extent that any of the partners gives up any part of his right to be repaid his contributions (</a:t>
            </a:r>
            <a:r>
              <a:rPr lang="en-US" altLang="ja-JP" sz="2000" i="1" dirty="0">
                <a:ea typeface="ＭＳ Ｐゴシック" charset="0"/>
              </a:rPr>
              <a:t>as distinguished from a share in partnership profits</a:t>
            </a:r>
            <a:r>
              <a:rPr lang="en-US" altLang="ja-JP" sz="2000" dirty="0">
                <a:ea typeface="ＭＳ Ｐゴシック" charset="0"/>
              </a:rPr>
              <a:t>) in favor of another partner as compensation for services . . ., section 721 does not apply. The value of an interest in such partnership . . . constitutes income to the partner under section 61.</a:t>
            </a:r>
            <a:r>
              <a:rPr lang="ja-JP" altLang="en-US" sz="2000" dirty="0">
                <a:ea typeface="ＭＳ Ｐゴシック" charset="0"/>
              </a:rPr>
              <a:t>”</a:t>
            </a:r>
            <a:r>
              <a:rPr lang="en-US" altLang="ja-JP" sz="2000" dirty="0">
                <a:ea typeface="ＭＳ Ｐゴシック" charset="0"/>
              </a:rPr>
              <a:t> Reg. </a:t>
            </a:r>
            <a:r>
              <a:rPr lang="en-US" sz="2000" dirty="0"/>
              <a:t>§</a:t>
            </a:r>
            <a:r>
              <a:rPr lang="en-US" altLang="ja-JP" sz="2000" dirty="0">
                <a:ea typeface="ＭＳ Ｐゴシック" charset="0"/>
              </a:rPr>
              <a:t>1.721-1(b). </a:t>
            </a:r>
          </a:p>
          <a:p>
            <a:pPr marL="346075" indent="-346075" eaLnBrk="1" hangingPunct="1">
              <a:lnSpc>
                <a:spcPct val="90000"/>
              </a:lnSpc>
            </a:pPr>
            <a:endParaRPr lang="en-US" sz="2400" dirty="0">
              <a:ea typeface="ＭＳ Ｐゴシック" charset="0"/>
              <a:cs typeface="ＭＳ Ｐゴシック" charset="0"/>
            </a:endParaRPr>
          </a:p>
          <a:p>
            <a:pPr marL="346075" indent="-346075" eaLnBrk="1" hangingPunct="1">
              <a:lnSpc>
                <a:spcPct val="90000"/>
              </a:lnSpc>
            </a:pPr>
            <a:r>
              <a:rPr lang="en-US" sz="2400" dirty="0">
                <a:ea typeface="ＭＳ Ｐゴシック" charset="0"/>
                <a:cs typeface="ＭＳ Ｐゴシック" charset="0"/>
              </a:rPr>
              <a:t>Property for purposes of section 721 is expansively defined (</a:t>
            </a:r>
            <a:r>
              <a:rPr lang="en-US" sz="2400" i="1" dirty="0">
                <a:ea typeface="ＭＳ Ｐゴシック" charset="0"/>
                <a:cs typeface="ＭＳ Ｐゴシック" charset="0"/>
              </a:rPr>
              <a:t>see also </a:t>
            </a:r>
            <a:r>
              <a:rPr lang="en-US" sz="2400" dirty="0">
                <a:ea typeface="ＭＳ Ｐゴシック" charset="0"/>
                <a:cs typeface="ＭＳ Ｐゴシック" charset="0"/>
              </a:rPr>
              <a:t>section 351)</a:t>
            </a:r>
          </a:p>
          <a:p>
            <a:pPr marL="571500" lvl="1" indent="-279400" eaLnBrk="1" hangingPunct="1">
              <a:lnSpc>
                <a:spcPct val="90000"/>
              </a:lnSpc>
            </a:pPr>
            <a:r>
              <a:rPr lang="en-US" sz="2000" dirty="0">
                <a:ea typeface="ＭＳ Ｐゴシック" charset="0"/>
              </a:rPr>
              <a:t> </a:t>
            </a:r>
            <a:r>
              <a:rPr lang="en-US" sz="2000" i="1" dirty="0">
                <a:ea typeface="ＭＳ Ｐゴシック" charset="0"/>
              </a:rPr>
              <a:t>Stafford v. U.S.</a:t>
            </a:r>
            <a:r>
              <a:rPr lang="en-US" sz="2000" dirty="0">
                <a:ea typeface="ＭＳ Ｐゴシック" charset="0"/>
              </a:rPr>
              <a:t> (unenforceable letter of intent)</a:t>
            </a:r>
          </a:p>
          <a:p>
            <a:pPr marL="571500" lvl="1" indent="-279400" eaLnBrk="1" hangingPunct="1">
              <a:lnSpc>
                <a:spcPct val="90000"/>
              </a:lnSpc>
            </a:pPr>
            <a:r>
              <a:rPr lang="en-US" sz="2000" dirty="0">
                <a:ea typeface="ＭＳ Ｐゴシック" charset="0"/>
              </a:rPr>
              <a:t> </a:t>
            </a:r>
            <a:r>
              <a:rPr lang="en-US" sz="2000" i="1" dirty="0">
                <a:ea typeface="ＭＳ Ｐゴシック" charset="0"/>
              </a:rPr>
              <a:t>Oden v. CIR </a:t>
            </a:r>
            <a:r>
              <a:rPr lang="en-US" sz="2000" dirty="0">
                <a:ea typeface="ＭＳ Ｐゴシック" charset="0"/>
              </a:rPr>
              <a:t>(no basis for personal note); </a:t>
            </a:r>
            <a:r>
              <a:rPr lang="en-US" sz="2000" i="1" dirty="0" err="1">
                <a:ea typeface="ＭＳ Ｐゴシック" charset="0"/>
              </a:rPr>
              <a:t>VisionMonitor</a:t>
            </a:r>
            <a:r>
              <a:rPr lang="en-US" sz="2000" i="1" dirty="0">
                <a:ea typeface="ＭＳ Ｐゴシック" charset="0"/>
              </a:rPr>
              <a:t> Software v. CIR</a:t>
            </a:r>
            <a:r>
              <a:rPr lang="en-US" sz="2000" dirty="0">
                <a:ea typeface="ＭＳ Ｐゴシック" charset="0"/>
              </a:rPr>
              <a:t>, T.C. Memo. 2014-182 (2014) (same)</a:t>
            </a:r>
            <a:endParaRPr lang="en-US" sz="2000" i="1" dirty="0">
              <a:ea typeface="ＭＳ Ｐゴシック" charset="0"/>
            </a:endParaRPr>
          </a:p>
          <a:p>
            <a:pPr marL="346075" indent="-346075" eaLnBrk="1" hangingPunct="1">
              <a:lnSpc>
                <a:spcPct val="90000"/>
              </a:lnSpc>
            </a:pPr>
            <a:endParaRPr lang="en-US" dirty="0">
              <a:ea typeface="ＭＳ Ｐゴシック" charset="0"/>
              <a:cs typeface="ＭＳ Ｐゴシック" charset="0"/>
            </a:endParaRPr>
          </a:p>
        </p:txBody>
      </p:sp>
      <p:sp>
        <p:nvSpPr>
          <p:cNvPr id="19459"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Contributions of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Property</a:t>
            </a:r>
            <a:r>
              <a:rPr lang="ja-JP" altLang="en-US" sz="2000" b="1" dirty="0">
                <a:ea typeface="ＭＳ Ｐゴシック" charset="0"/>
                <a:cs typeface="ＭＳ Ｐゴシック" charset="0"/>
              </a:rPr>
              <a:t>”</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endParaRPr lang="en-US" sz="2400" b="1" dirty="0">
              <a:ea typeface="ＭＳ Ｐゴシック" charset="0"/>
              <a:cs typeface="ＭＳ Ｐゴシック" charset="0"/>
            </a:endParaRPr>
          </a:p>
          <a:p>
            <a:r>
              <a:rPr lang="en-US" sz="2400" b="1" dirty="0">
                <a:ea typeface="ＭＳ Ｐゴシック" charset="0"/>
                <a:cs typeface="ＭＳ Ｐゴシック" charset="0"/>
              </a:rPr>
              <a:t>Capital Interest</a:t>
            </a:r>
            <a:r>
              <a:rPr lang="en-US" sz="2400" dirty="0">
                <a:ea typeface="ＭＳ Ｐゴシック" charset="0"/>
                <a:cs typeface="ＭＳ Ｐゴシック" charset="0"/>
              </a:rPr>
              <a:t>: an interest that gives the holder a share of the proceeds if the PSH's assets were sold at FMV and then the proceeds were distributed in a complete liquidation of the PSH.  This determination generally is made at the time of receipt of the PSH interest. </a:t>
            </a:r>
            <a:r>
              <a:rPr lang="en-US" sz="2400" i="1" dirty="0">
                <a:ea typeface="ＭＳ Ｐゴシック" charset="0"/>
                <a:cs typeface="ＭＳ Ｐゴシック" charset="0"/>
              </a:rPr>
              <a:t>See Reg. </a:t>
            </a:r>
            <a:r>
              <a:rPr lang="en-US" sz="2400" dirty="0"/>
              <a:t>§</a:t>
            </a:r>
            <a:r>
              <a:rPr lang="en-US" sz="2400" dirty="0">
                <a:ea typeface="ＭＳ Ｐゴシック" charset="0"/>
                <a:cs typeface="ＭＳ Ｐゴシック" charset="0"/>
              </a:rPr>
              <a:t>1.704-1(e)(1)(v).</a:t>
            </a:r>
          </a:p>
          <a:p>
            <a:pPr eaLnBrk="1" hangingPunct="1"/>
            <a:endParaRPr lang="en-US" sz="2400" dirty="0">
              <a:ea typeface="ＭＳ Ｐゴシック" charset="0"/>
              <a:cs typeface="ＭＳ Ｐゴシック" charset="0"/>
            </a:endParaRPr>
          </a:p>
          <a:p>
            <a:pPr eaLnBrk="1" hangingPunct="1"/>
            <a:r>
              <a:rPr lang="en-US" sz="2400" b="1" dirty="0">
                <a:ea typeface="ＭＳ Ｐゴシック" charset="0"/>
                <a:cs typeface="ＭＳ Ｐゴシック" charset="0"/>
              </a:rPr>
              <a:t>Profits Interest:</a:t>
            </a:r>
            <a:r>
              <a:rPr lang="en-US" sz="2400" dirty="0">
                <a:ea typeface="ＭＳ Ｐゴシック" charset="0"/>
                <a:cs typeface="ＭＳ Ｐゴシック" charset="0"/>
              </a:rPr>
              <a:t> a PSH interest other than a capital interest.  Rev. Proc. 93-27.</a:t>
            </a:r>
          </a:p>
        </p:txBody>
      </p:sp>
      <p:sp>
        <p:nvSpPr>
          <p:cNvPr id="21507"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and Profits Interests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r>
              <a:rPr lang="en-US" sz="2400" dirty="0">
                <a:ea typeface="ＭＳ Ｐゴシック" charset="0"/>
                <a:cs typeface="ＭＳ Ｐゴシック" charset="0"/>
              </a:rPr>
              <a:t>If depreciable tangible property or section 197 intangible property is contributed to a PSH, the PSH depreciates the property on the </a:t>
            </a:r>
            <a:r>
              <a:rPr lang="en-US" sz="2400" i="1" dirty="0">
                <a:ea typeface="ＭＳ Ｐゴシック" charset="0"/>
                <a:cs typeface="ＭＳ Ｐゴシック" charset="0"/>
              </a:rPr>
              <a:t>same schedule </a:t>
            </a:r>
            <a:r>
              <a:rPr lang="en-US" sz="2400" dirty="0">
                <a:ea typeface="ＭＳ Ｐゴシック" charset="0"/>
                <a:cs typeface="ＭＳ Ｐゴシック" charset="0"/>
              </a:rPr>
              <a:t>as the transferor. </a:t>
            </a:r>
            <a:r>
              <a:rPr lang="en-US" sz="2400" dirty="0"/>
              <a:t>§§</a:t>
            </a:r>
            <a:r>
              <a:rPr lang="en-US" sz="2400" dirty="0">
                <a:ea typeface="ＭＳ Ｐゴシック" charset="0"/>
                <a:cs typeface="ＭＳ Ｐゴシック" charset="0"/>
              </a:rPr>
              <a:t>168(</a:t>
            </a:r>
            <a:r>
              <a:rPr lang="en-US" sz="2400" dirty="0" err="1">
                <a:ea typeface="ＭＳ Ｐゴシック" charset="0"/>
                <a:cs typeface="ＭＳ Ｐゴシック" charset="0"/>
              </a:rPr>
              <a:t>i</a:t>
            </a:r>
            <a:r>
              <a:rPr lang="en-US" sz="2400" dirty="0">
                <a:ea typeface="ＭＳ Ｐゴシック" charset="0"/>
                <a:cs typeface="ＭＳ Ｐゴシック" charset="0"/>
              </a:rPr>
              <a:t>)(7); 197(f)(2))</a:t>
            </a:r>
          </a:p>
          <a:p>
            <a:r>
              <a:rPr lang="en-US" sz="2400" i="1" dirty="0">
                <a:ea typeface="ＭＳ Ｐゴシック" charset="0"/>
                <a:cs typeface="ＭＳ Ｐゴシック" charset="0"/>
              </a:rPr>
              <a:t>Book </a:t>
            </a:r>
            <a:r>
              <a:rPr lang="en-US" sz="2400" dirty="0">
                <a:ea typeface="ＭＳ Ｐゴシック" charset="0"/>
                <a:cs typeface="ＭＳ Ｐゴシック" charset="0"/>
              </a:rPr>
              <a:t>depreciation schedule follows </a:t>
            </a:r>
            <a:r>
              <a:rPr lang="en-US" sz="2400" i="1" dirty="0">
                <a:ea typeface="ＭＳ Ｐゴシック" charset="0"/>
                <a:cs typeface="ＭＳ Ｐゴシック" charset="0"/>
              </a:rPr>
              <a:t>tax</a:t>
            </a:r>
            <a:r>
              <a:rPr lang="en-US" sz="2400" dirty="0">
                <a:ea typeface="ＭＳ Ｐゴシック" charset="0"/>
                <a:cs typeface="ＭＳ Ｐゴシック" charset="0"/>
              </a:rPr>
              <a:t> depreciation. </a:t>
            </a:r>
            <a:r>
              <a:rPr lang="en-US" sz="2400" dirty="0"/>
              <a:t>§</a:t>
            </a:r>
            <a:r>
              <a:rPr lang="en-US" sz="2400" dirty="0">
                <a:ea typeface="ＭＳ Ｐゴシック" charset="0"/>
                <a:cs typeface="ＭＳ Ｐゴシック" charset="0"/>
              </a:rPr>
              <a:t>1.704-1(b)(2)(iv)(g)(3).</a:t>
            </a:r>
          </a:p>
          <a:p>
            <a:pPr marL="0" indent="0">
              <a:buNone/>
            </a:pPr>
            <a:endParaRPr lang="en-US" sz="2400" dirty="0">
              <a:ea typeface="ＭＳ Ｐゴシック" charset="0"/>
              <a:cs typeface="ＭＳ Ｐゴシック" charset="0"/>
            </a:endParaRPr>
          </a:p>
          <a:p>
            <a:r>
              <a:rPr lang="en-US" sz="2400" b="1" dirty="0">
                <a:ea typeface="ＭＳ Ｐゴシック" charset="0"/>
                <a:cs typeface="ＭＳ Ｐゴシック" charset="0"/>
              </a:rPr>
              <a:t>Query: What’s a recapture provision?</a:t>
            </a:r>
          </a:p>
          <a:p>
            <a:endParaRPr lang="en-US" sz="2400" b="1" dirty="0">
              <a:ea typeface="ＭＳ Ｐゴシック" charset="0"/>
              <a:cs typeface="ＭＳ Ｐゴシック" charset="0"/>
            </a:endParaRPr>
          </a:p>
          <a:p>
            <a:r>
              <a:rPr lang="en-US" sz="2400" dirty="0">
                <a:ea typeface="ＭＳ Ｐゴシック" charset="0"/>
                <a:cs typeface="ＭＳ Ｐゴシック" charset="0"/>
              </a:rPr>
              <a:t>Recapture Provisions:</a:t>
            </a:r>
          </a:p>
          <a:p>
            <a:pPr lvl="1"/>
            <a:r>
              <a:rPr lang="en-US" sz="2000" dirty="0"/>
              <a:t>§</a:t>
            </a:r>
            <a:r>
              <a:rPr lang="en-US" sz="2000" dirty="0">
                <a:ea typeface="ＭＳ Ｐゴシック" charset="0"/>
              </a:rPr>
              <a:t>1245(b)(3) (personal property)</a:t>
            </a:r>
          </a:p>
          <a:p>
            <a:pPr lvl="1"/>
            <a:r>
              <a:rPr lang="en-US" sz="2000" dirty="0"/>
              <a:t>§</a:t>
            </a:r>
            <a:r>
              <a:rPr lang="en-US" sz="2000" dirty="0">
                <a:ea typeface="ＭＳ Ｐゴシック" charset="0"/>
              </a:rPr>
              <a:t>1250(d)(3) (real property)</a:t>
            </a:r>
          </a:p>
        </p:txBody>
      </p:sp>
      <p:sp>
        <p:nvSpPr>
          <p:cNvPr id="22529" name="Title 1"/>
          <p:cNvSpPr>
            <a:spLocks noGrp="1"/>
          </p:cNvSpPr>
          <p:nvPr>
            <p:ph type="title"/>
          </p:nvPr>
        </p:nvSpPr>
        <p:spPr/>
        <p:txBody>
          <a:bodyPr/>
          <a:lstStyle/>
          <a:p>
            <a:r>
              <a:rPr lang="en-US" sz="2000" b="1" dirty="0">
                <a:ea typeface="ＭＳ Ｐゴシック" charset="0"/>
                <a:cs typeface="ＭＳ Ｐゴシック" charset="0"/>
              </a:rPr>
              <a:t>Special Rules for Depreciable Property</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normAutofit/>
          </a:bodyPr>
          <a:lstStyle/>
          <a:p>
            <a:pPr eaLnBrk="1" hangingPunct="1">
              <a:lnSpc>
                <a:spcPct val="90000"/>
              </a:lnSpc>
            </a:pPr>
            <a:r>
              <a:rPr lang="en-US" sz="2400" b="1" dirty="0">
                <a:ea typeface="ＭＳ Ｐゴシック" charset="0"/>
                <a:cs typeface="ＭＳ Ｐゴシック" charset="0"/>
              </a:rPr>
              <a:t>Character</a:t>
            </a:r>
            <a:r>
              <a:rPr lang="en-US" sz="3200" b="1" dirty="0">
                <a:ea typeface="ＭＳ Ｐゴシック" charset="0"/>
                <a:cs typeface="ＭＳ Ｐゴシック" charset="0"/>
              </a:rPr>
              <a:t>:</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contributed </a:t>
            </a:r>
            <a:r>
              <a:rPr lang="en-US" sz="2000" i="1" dirty="0">
                <a:ea typeface="ＭＳ Ｐゴシック" charset="0"/>
              </a:rPr>
              <a:t>Unrealized Receivable</a:t>
            </a:r>
            <a:r>
              <a:rPr lang="en-US" sz="2000" dirty="0">
                <a:ea typeface="ＭＳ Ｐゴシック" charset="0"/>
              </a:rPr>
              <a:t> is OI/L</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a:t>
            </a:r>
            <a:r>
              <a:rPr lang="en-US" sz="2000" i="1" dirty="0">
                <a:ea typeface="ＭＳ Ｐゴシック" charset="0"/>
              </a:rPr>
              <a:t>Inventory Item</a:t>
            </a:r>
            <a:r>
              <a:rPr lang="en-US" sz="2000" dirty="0">
                <a:ea typeface="ＭＳ Ｐゴシック" charset="0"/>
              </a:rPr>
              <a:t> w/in 5 years of contribution is OI/L</a:t>
            </a:r>
          </a:p>
          <a:p>
            <a:pPr lvl="1">
              <a:lnSpc>
                <a:spcPct val="90000"/>
              </a:lnSpc>
            </a:pPr>
            <a:r>
              <a:rPr lang="en-US" sz="2000" dirty="0">
                <a:ea typeface="ＭＳ Ｐゴシック" charset="0"/>
              </a:rPr>
              <a:t>If </a:t>
            </a:r>
            <a:r>
              <a:rPr lang="en-US" sz="2000" i="1" dirty="0">
                <a:ea typeface="ＭＳ Ｐゴシック" charset="0"/>
              </a:rPr>
              <a:t>Capital Asset</a:t>
            </a:r>
            <a:r>
              <a:rPr lang="en-US" sz="2000" dirty="0">
                <a:ea typeface="ＭＳ Ｐゴシック" charset="0"/>
              </a:rPr>
              <a:t> with a BIL is contributed to PSH, any loss recognized w/in 5 years of contribution is CL to the extent of the BIL.</a:t>
            </a:r>
            <a:r>
              <a:rPr lang="en-US" sz="2000" dirty="0"/>
              <a:t> §</a:t>
            </a:r>
            <a:r>
              <a:rPr lang="en-US" sz="2000" dirty="0">
                <a:ea typeface="ＭＳ Ｐゴシック" charset="0"/>
              </a:rPr>
              <a:t>724</a:t>
            </a:r>
          </a:p>
          <a:p>
            <a:pPr lvl="1" eaLnBrk="1" hangingPunct="1">
              <a:lnSpc>
                <a:spcPct val="90000"/>
              </a:lnSpc>
            </a:pPr>
            <a:endParaRPr lang="en-US" sz="2000" dirty="0">
              <a:ea typeface="ＭＳ Ｐゴシック" charset="0"/>
            </a:endParaRPr>
          </a:p>
          <a:p>
            <a:pPr eaLnBrk="1" hangingPunct="1">
              <a:lnSpc>
                <a:spcPct val="90000"/>
              </a:lnSpc>
            </a:pPr>
            <a:r>
              <a:rPr lang="en-US" sz="2400" b="1" dirty="0">
                <a:ea typeface="ＭＳ Ｐゴシック" charset="0"/>
                <a:cs typeface="ＭＳ Ｐゴシック" charset="0"/>
              </a:rPr>
              <a:t>Holding Period</a:t>
            </a:r>
            <a:r>
              <a:rPr lang="en-US" sz="3200" dirty="0">
                <a:ea typeface="ＭＳ Ｐゴシック" charset="0"/>
                <a:cs typeface="ＭＳ Ｐゴシック" charset="0"/>
              </a:rPr>
              <a:t>:</a:t>
            </a:r>
          </a:p>
          <a:p>
            <a:pPr lvl="1">
              <a:lnSpc>
                <a:spcPct val="90000"/>
              </a:lnSpc>
            </a:pPr>
            <a:r>
              <a:rPr lang="en-US" sz="2000" dirty="0">
                <a:ea typeface="ＭＳ Ｐゴシック" charset="0"/>
              </a:rPr>
              <a:t>A PSH’</a:t>
            </a:r>
            <a:r>
              <a:rPr lang="en-US" altLang="ja-JP" sz="2000" dirty="0">
                <a:ea typeface="ＭＳ Ｐゴシック" charset="0"/>
              </a:rPr>
              <a:t>s holding period in contributed property is tacked to a P’s holding period. </a:t>
            </a:r>
            <a:r>
              <a:rPr lang="en-US" sz="2000" dirty="0"/>
              <a:t>§</a:t>
            </a:r>
            <a:r>
              <a:rPr lang="en-US" altLang="ja-JP" sz="2000" dirty="0">
                <a:ea typeface="ＭＳ Ｐゴシック" charset="0"/>
              </a:rPr>
              <a:t>1223(2)</a:t>
            </a:r>
          </a:p>
          <a:p>
            <a:pPr lvl="1">
              <a:lnSpc>
                <a:spcPct val="90000"/>
              </a:lnSpc>
            </a:pPr>
            <a:r>
              <a:rPr lang="en-US" sz="2000" dirty="0">
                <a:ea typeface="ＭＳ Ｐゴシック" charset="0"/>
              </a:rPr>
              <a:t>A P’</a:t>
            </a:r>
            <a:r>
              <a:rPr lang="en-US" altLang="ja-JP" sz="2000" dirty="0">
                <a:ea typeface="ＭＳ Ｐゴシック" charset="0"/>
              </a:rPr>
              <a:t>s holding period in contributed property is tacked to its PSH interest if property exchanged is 1231 property or capital asset. </a:t>
            </a:r>
            <a:r>
              <a:rPr lang="en-US" sz="2000" dirty="0"/>
              <a:t>§</a:t>
            </a:r>
            <a:r>
              <a:rPr lang="en-US" altLang="ja-JP" sz="2000" dirty="0">
                <a:ea typeface="ＭＳ Ｐゴシック" charset="0"/>
              </a:rPr>
              <a:t>1223(1)</a:t>
            </a:r>
          </a:p>
          <a:p>
            <a:pPr lvl="1">
              <a:lnSpc>
                <a:spcPct val="90000"/>
              </a:lnSpc>
            </a:pPr>
            <a:r>
              <a:rPr lang="en-US" sz="2000" dirty="0">
                <a:ea typeface="ＭＳ Ｐゴシック" charset="0"/>
              </a:rPr>
              <a:t>A P’</a:t>
            </a:r>
            <a:r>
              <a:rPr lang="en-US" altLang="ja-JP" sz="2000" dirty="0">
                <a:ea typeface="ＭＳ Ｐゴシック" charset="0"/>
              </a:rPr>
              <a:t>s holding period in its PSH interest can be bifurcated (based on the FMV of transferred property). Reg. </a:t>
            </a:r>
            <a:r>
              <a:rPr lang="en-US" sz="2000" dirty="0"/>
              <a:t>§</a:t>
            </a:r>
            <a:r>
              <a:rPr lang="en-US" altLang="ja-JP" sz="2000" dirty="0">
                <a:ea typeface="ＭＳ Ｐゴシック" charset="0"/>
              </a:rPr>
              <a:t>1.1223-3(a), (b)</a:t>
            </a:r>
            <a:endParaRPr lang="en-US" sz="2000" dirty="0">
              <a:ea typeface="ＭＳ Ｐゴシック" charset="0"/>
            </a:endParaRP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Character and Holding Period</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2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normAutofit/>
          </a:bodyPr>
          <a:lstStyle/>
          <a:p>
            <a:pPr>
              <a:lnSpc>
                <a:spcPct val="80000"/>
              </a:lnSpc>
            </a:pPr>
            <a:r>
              <a:rPr lang="en-US" sz="2400" dirty="0">
                <a:ea typeface="ＭＳ Ｐゴシック" charset="0"/>
                <a:cs typeface="ＭＳ Ｐゴシック" charset="0"/>
              </a:rPr>
              <a:t>Section 721(a) does not apply to a transfer to a PSH that would be an </a:t>
            </a:r>
            <a:r>
              <a:rPr lang="en-US" sz="2400" i="1" dirty="0">
                <a:ea typeface="ＭＳ Ｐゴシック" charset="0"/>
                <a:cs typeface="ＭＳ Ｐゴシック" charset="0"/>
              </a:rPr>
              <a:t>investment company</a:t>
            </a:r>
            <a:r>
              <a:rPr lang="en-US" sz="2400" dirty="0">
                <a:ea typeface="ＭＳ Ｐゴシック" charset="0"/>
                <a:cs typeface="ＭＳ Ｐゴシック" charset="0"/>
              </a:rPr>
              <a:t> if it were a corporation.</a:t>
            </a:r>
            <a:r>
              <a:rPr lang="en-US" sz="2400" dirty="0"/>
              <a:t> §</a:t>
            </a:r>
            <a:r>
              <a:rPr lang="en-US" sz="2400" dirty="0">
                <a:ea typeface="ＭＳ Ｐゴシック" charset="0"/>
                <a:cs typeface="ＭＳ Ｐゴシック" charset="0"/>
              </a:rPr>
              <a:t>721(b)</a:t>
            </a:r>
          </a:p>
          <a:p>
            <a:pPr eaLnBrk="1" hangingPunct="1">
              <a:lnSpc>
                <a:spcPct val="80000"/>
              </a:lnSpc>
            </a:pPr>
            <a:endParaRPr lang="en-US" sz="20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Investment Company:</a:t>
            </a:r>
          </a:p>
          <a:p>
            <a:pPr lvl="1" eaLnBrk="1" hangingPunct="1">
              <a:lnSpc>
                <a:spcPct val="80000"/>
              </a:lnSpc>
            </a:pPr>
            <a:r>
              <a:rPr lang="en-US" sz="2000" dirty="0">
                <a:ea typeface="ＭＳ Ｐゴシック" charset="0"/>
              </a:rPr>
              <a:t>&gt;80% of value of assets (not including cash) are held for investment and are stock or securities, including RICs and REITs  </a:t>
            </a:r>
          </a:p>
          <a:p>
            <a:pPr lvl="1">
              <a:lnSpc>
                <a:spcPct val="80000"/>
              </a:lnSpc>
            </a:pPr>
            <a:r>
              <a:rPr lang="en-US" sz="2000" dirty="0">
                <a:ea typeface="ＭＳ Ｐゴシック" charset="0"/>
              </a:rPr>
              <a:t>Transfer must result in </a:t>
            </a:r>
            <a:r>
              <a:rPr lang="en-US" sz="2000" i="1" dirty="0">
                <a:ea typeface="ＭＳ Ｐゴシック" charset="0"/>
              </a:rPr>
              <a:t>diversification </a:t>
            </a:r>
            <a:r>
              <a:rPr lang="en-US" sz="2000" dirty="0">
                <a:ea typeface="ＭＳ Ｐゴシック" charset="0"/>
              </a:rPr>
              <a:t>(2 or more persons transferring </a:t>
            </a:r>
            <a:r>
              <a:rPr lang="en-US" sz="2000" dirty="0" err="1">
                <a:ea typeface="ＭＳ Ｐゴシック" charset="0"/>
              </a:rPr>
              <a:t>nonidentical</a:t>
            </a:r>
            <a:r>
              <a:rPr lang="en-US" sz="2000" dirty="0">
                <a:ea typeface="ＭＳ Ｐゴシック" charset="0"/>
              </a:rPr>
              <a:t> assets) Reg. </a:t>
            </a:r>
            <a:r>
              <a:rPr lang="en-US" sz="2000" dirty="0"/>
              <a:t>§</a:t>
            </a:r>
            <a:r>
              <a:rPr lang="en-US" sz="2000" dirty="0">
                <a:ea typeface="ＭＳ Ｐゴシック" charset="0"/>
              </a:rPr>
              <a:t>1.351-1(c))</a:t>
            </a:r>
          </a:p>
          <a:p>
            <a:pPr eaLnBrk="1" hangingPunct="1">
              <a:lnSpc>
                <a:spcPct val="80000"/>
              </a:lnSpc>
            </a:pPr>
            <a:endParaRPr lang="en-US" sz="20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Disguised sales</a:t>
            </a:r>
            <a:r>
              <a:rPr lang="en-US" sz="2400" dirty="0">
                <a:ea typeface="ＭＳ Ｐゴシック" charset="0"/>
                <a:cs typeface="ＭＳ Ｐゴシック" charset="0"/>
              </a:rPr>
              <a:t>—transfer of property to PSH accompanied by distribution to contributing P—are taxable (</a:t>
            </a:r>
            <a:r>
              <a:rPr lang="en-US" sz="2400" dirty="0"/>
              <a:t>§</a:t>
            </a:r>
            <a:r>
              <a:rPr lang="en-US" sz="2400" dirty="0">
                <a:ea typeface="ＭＳ Ｐゴシック" charset="0"/>
                <a:cs typeface="ＭＳ Ｐゴシック" charset="0"/>
              </a:rPr>
              <a:t>707(a)(2)(B))</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Transfers of </a:t>
            </a:r>
            <a:r>
              <a:rPr lang="en-US" sz="2400" i="1" dirty="0">
                <a:ea typeface="ＭＳ Ｐゴシック" charset="0"/>
                <a:cs typeface="ＭＳ Ｐゴシック" charset="0"/>
              </a:rPr>
              <a:t>encumbered property </a:t>
            </a:r>
            <a:r>
              <a:rPr lang="en-US" sz="2400" dirty="0">
                <a:ea typeface="ＭＳ Ｐゴシック" charset="0"/>
                <a:cs typeface="ＭＳ Ｐゴシック" charset="0"/>
              </a:rPr>
              <a:t>may cause gain to be recognized (</a:t>
            </a:r>
            <a:r>
              <a:rPr lang="en-US" sz="2400" dirty="0"/>
              <a:t>§§</a:t>
            </a:r>
            <a:r>
              <a:rPr lang="en-US" sz="2400" dirty="0">
                <a:ea typeface="ＭＳ Ｐゴシック" charset="0"/>
                <a:cs typeface="ＭＳ Ｐゴシック" charset="0"/>
              </a:rPr>
              <a:t>731 and 752)</a:t>
            </a:r>
          </a:p>
        </p:txBody>
      </p:sp>
      <p:sp>
        <p:nvSpPr>
          <p:cNvPr id="2560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Exceptions to Section 721(a)</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marL="177800" indent="-177800" eaLnBrk="1" hangingPunct="1">
              <a:lnSpc>
                <a:spcPct val="90000"/>
              </a:lnSpc>
            </a:pPr>
            <a:r>
              <a:rPr lang="en-US" sz="2400" b="1" dirty="0">
                <a:ea typeface="ＭＳ Ｐゴシック" charset="0"/>
                <a:cs typeface="ＭＳ Ｐゴシック" charset="0"/>
              </a:rPr>
              <a:t>Capital Accounts</a:t>
            </a:r>
            <a:r>
              <a:rPr lang="en-US" sz="2400" dirty="0">
                <a:ea typeface="ＭＳ Ｐゴシック" charset="0"/>
                <a:cs typeface="ＭＳ Ｐゴシック" charset="0"/>
              </a:rPr>
              <a:t>:</a:t>
            </a:r>
          </a:p>
          <a:p>
            <a:pPr marL="520700" lvl="1" indent="-228600" algn="just" eaLnBrk="1" hangingPunct="1">
              <a:lnSpc>
                <a:spcPct val="90000"/>
              </a:lnSpc>
            </a:pPr>
            <a:r>
              <a:rPr lang="en-US" sz="2000" dirty="0">
                <a:ea typeface="ＭＳ Ｐゴシック" charset="0"/>
              </a:rPr>
              <a:t>Generally reflect economic bargain--who gets what share of the </a:t>
            </a:r>
            <a:r>
              <a:rPr lang="en-US" sz="2000" u="sng" dirty="0">
                <a:ea typeface="ＭＳ Ｐゴシック" charset="0"/>
              </a:rPr>
              <a:t>profits, losses and capital upon liquidation-</a:t>
            </a:r>
            <a:r>
              <a:rPr lang="en-US" sz="2000" dirty="0">
                <a:ea typeface="ＭＳ Ｐゴシック" charset="0"/>
              </a:rPr>
              <a:t>-struck by the Ps.</a:t>
            </a:r>
          </a:p>
          <a:p>
            <a:pPr marL="520700" lvl="1" indent="-228600" algn="just" eaLnBrk="1" hangingPunct="1">
              <a:lnSpc>
                <a:spcPct val="90000"/>
              </a:lnSpc>
            </a:pPr>
            <a:r>
              <a:rPr lang="en-US" sz="2000" dirty="0">
                <a:ea typeface="ＭＳ Ｐゴシック" charset="0"/>
              </a:rPr>
              <a:t>Generally NOT the same as income tax accounting</a:t>
            </a:r>
          </a:p>
          <a:p>
            <a:pPr marL="520700" lvl="1" indent="-228600" algn="just" eaLnBrk="1" hangingPunct="1">
              <a:lnSpc>
                <a:spcPct val="90000"/>
              </a:lnSpc>
            </a:pPr>
            <a:r>
              <a:rPr lang="en-US" sz="2000" dirty="0">
                <a:ea typeface="ＭＳ Ｐゴシック" charset="0"/>
              </a:rPr>
              <a:t>Generally NOT the same as GAAP accounting</a:t>
            </a:r>
          </a:p>
          <a:p>
            <a:pPr marL="520700" lvl="1" indent="-228600" algn="just" eaLnBrk="1" hangingPunct="1">
              <a:lnSpc>
                <a:spcPct val="90000"/>
              </a:lnSpc>
            </a:pPr>
            <a:r>
              <a:rPr lang="en-US" sz="2000" dirty="0">
                <a:ea typeface="ＭＳ Ｐゴシック" charset="0"/>
              </a:rPr>
              <a:t>Generally do NOT reflect current FMV </a:t>
            </a:r>
          </a:p>
          <a:p>
            <a:pPr marL="520700" lvl="1" indent="-228600">
              <a:lnSpc>
                <a:spcPct val="90000"/>
              </a:lnSpc>
            </a:pPr>
            <a:r>
              <a:rPr lang="en-US" sz="2000" dirty="0">
                <a:ea typeface="ＭＳ Ｐゴシック" charset="0"/>
              </a:rPr>
              <a:t>Used to determine whether allocations of income, etc., will be respected (have </a:t>
            </a:r>
            <a:r>
              <a:rPr lang="ja-JP" altLang="en-US" sz="2000" dirty="0">
                <a:ea typeface="ＭＳ Ｐゴシック" charset="0"/>
              </a:rPr>
              <a:t>“</a:t>
            </a:r>
            <a:r>
              <a:rPr lang="en-US" altLang="ja-JP" sz="2000" dirty="0">
                <a:ea typeface="ＭＳ Ｐゴシック" charset="0"/>
              </a:rPr>
              <a:t>substantial economic effect</a:t>
            </a:r>
            <a:r>
              <a:rPr lang="ja-JP" altLang="en-US" sz="2000" dirty="0">
                <a:ea typeface="ＭＳ Ｐゴシック" charset="0"/>
              </a:rPr>
              <a:t>”</a:t>
            </a:r>
            <a:r>
              <a:rPr lang="en-US" altLang="ja-JP" sz="2000" dirty="0">
                <a:ea typeface="ＭＳ Ｐゴシック" charset="0"/>
              </a:rPr>
              <a:t> under </a:t>
            </a:r>
            <a:r>
              <a:rPr lang="en-US" sz="2000" dirty="0"/>
              <a:t>§</a:t>
            </a:r>
            <a:r>
              <a:rPr lang="en-US" altLang="ja-JP" sz="2000" dirty="0">
                <a:ea typeface="ＭＳ Ｐゴシック" charset="0"/>
              </a:rPr>
              <a:t>704(b)) </a:t>
            </a:r>
          </a:p>
          <a:p>
            <a:pPr marL="520700" lvl="1" indent="-228600" algn="just" eaLnBrk="1" hangingPunct="1">
              <a:lnSpc>
                <a:spcPct val="90000"/>
              </a:lnSpc>
              <a:buFont typeface="Wingdings" charset="0"/>
              <a:buNone/>
            </a:pPr>
            <a:r>
              <a:rPr lang="en-US" sz="2000"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r>
              <a:rPr lang="en-US" b="1" dirty="0">
                <a:ea typeface="ＭＳ Ｐゴシック" charset="0"/>
              </a:rPr>
              <a:t>	</a:t>
            </a:r>
            <a:r>
              <a:rPr lang="en-US" sz="1800" b="1" dirty="0">
                <a:ea typeface="ＭＳ Ｐゴシック" charset="0"/>
              </a:rPr>
              <a:t>	Liabilities </a:t>
            </a:r>
          </a:p>
          <a:p>
            <a:pPr marL="520700" lvl="1" indent="-228600" eaLnBrk="1" hangingPunct="1">
              <a:lnSpc>
                <a:spcPct val="90000"/>
              </a:lnSpc>
              <a:buNone/>
            </a:pPr>
            <a:r>
              <a:rPr lang="en-US" b="1" dirty="0">
                <a:ea typeface="ＭＳ Ｐゴシック" charset="0"/>
              </a:rPr>
              <a:t>			</a:t>
            </a:r>
            <a:r>
              <a:rPr lang="en-US" sz="1800" b="1" dirty="0">
                <a:ea typeface="ＭＳ Ｐゴシック" charset="0"/>
              </a:rPr>
              <a:t>	Assets </a:t>
            </a:r>
            <a:r>
              <a:rPr lang="en-US" b="1" dirty="0">
                <a:ea typeface="ＭＳ Ｐゴシック" charset="0"/>
              </a:rPr>
              <a:t>		+	</a:t>
            </a:r>
          </a:p>
          <a:p>
            <a:pPr marL="520700" lvl="1" indent="-228600" eaLnBrk="1" hangingPunct="1">
              <a:lnSpc>
                <a:spcPct val="90000"/>
              </a:lnSpc>
              <a:buNone/>
            </a:pPr>
            <a:endParaRPr lang="en-US" b="1" dirty="0">
              <a:ea typeface="ＭＳ Ｐゴシック" charset="0"/>
            </a:endParaRPr>
          </a:p>
          <a:p>
            <a:pPr marL="520700" lvl="1" indent="-228600" eaLnBrk="1" hangingPunct="1">
              <a:lnSpc>
                <a:spcPct val="90000"/>
              </a:lnSpc>
              <a:buFont typeface="Wingdings" charset="0"/>
              <a:buNone/>
            </a:pPr>
            <a:r>
              <a:rPr lang="en-US" b="1" dirty="0">
                <a:ea typeface="ＭＳ Ｐゴシック" charset="0"/>
              </a:rPr>
              <a:t>						</a:t>
            </a:r>
            <a:r>
              <a:rPr lang="en-US" sz="1800" b="1" dirty="0">
                <a:ea typeface="ＭＳ Ｐゴシック" charset="0"/>
              </a:rPr>
              <a:t>Ps</a:t>
            </a:r>
            <a:r>
              <a:rPr lang="ja-JP" altLang="en-US" sz="1800" b="1" dirty="0">
                <a:ea typeface="ＭＳ Ｐゴシック" charset="0"/>
              </a:rPr>
              <a:t>’</a:t>
            </a:r>
            <a:r>
              <a:rPr lang="en-US" altLang="ja-JP" sz="1800" b="1" dirty="0">
                <a:ea typeface="ＭＳ Ｐゴシック" charset="0"/>
              </a:rPr>
              <a:t> Capital (Equity)</a:t>
            </a:r>
            <a:endParaRPr lang="en-US" b="1" dirty="0">
              <a:ea typeface="ＭＳ Ｐゴシック" charset="0"/>
            </a:endParaRPr>
          </a:p>
        </p:txBody>
      </p:sp>
      <p:sp>
        <p:nvSpPr>
          <p:cNvPr id="26627"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Capital Accounts (</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Books</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a:t>
            </a:r>
            <a:endParaRPr lang="en-US" b="1" dirty="0">
              <a:ea typeface="ＭＳ Ｐゴシック" charset="0"/>
              <a:cs typeface="ＭＳ Ｐゴシック" charset="0"/>
            </a:endParaRPr>
          </a:p>
        </p:txBody>
      </p:sp>
      <p:sp>
        <p:nvSpPr>
          <p:cNvPr id="26629" name="Rectangle 4"/>
          <p:cNvSpPr>
            <a:spLocks noChangeArrowheads="1"/>
          </p:cNvSpPr>
          <p:nvPr/>
        </p:nvSpPr>
        <p:spPr bwMode="auto">
          <a:xfrm>
            <a:off x="4176918" y="4113211"/>
            <a:ext cx="458788"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r>
              <a:rPr lang="en-US" sz="2500" b="1" dirty="0">
                <a:latin typeface="Calibri"/>
              </a:rPr>
              <a:t>=</a:t>
            </a:r>
          </a:p>
        </p:txBody>
      </p:sp>
      <p:sp>
        <p:nvSpPr>
          <p:cNvPr id="26630" name="Rectangle 5"/>
          <p:cNvSpPr>
            <a:spLocks noChangeArrowheads="1"/>
          </p:cNvSpPr>
          <p:nvPr/>
        </p:nvSpPr>
        <p:spPr bwMode="auto">
          <a:xfrm>
            <a:off x="2274760" y="3581400"/>
            <a:ext cx="6248400" cy="1524000"/>
          </a:xfrm>
          <a:prstGeom prst="rect">
            <a:avLst/>
          </a:prstGeom>
          <a:noFill/>
          <a:ln w="222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a:endParaRPr>
          </a:p>
        </p:txBody>
      </p:sp>
      <p:sp>
        <p:nvSpPr>
          <p:cNvPr id="26631" name="Text Box 6"/>
          <p:cNvSpPr txBox="1">
            <a:spLocks noChangeArrowheads="1"/>
          </p:cNvSpPr>
          <p:nvPr/>
        </p:nvSpPr>
        <p:spPr bwMode="auto">
          <a:xfrm>
            <a:off x="316503" y="3814760"/>
            <a:ext cx="1371600" cy="1069975"/>
          </a:xfrm>
          <a:prstGeom prst="rect">
            <a:avLst/>
          </a:prstGeom>
          <a:noFill/>
          <a:ln w="158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dirty="0">
                <a:latin typeface="Calibri"/>
              </a:rPr>
              <a:t>PSH</a:t>
            </a:r>
          </a:p>
          <a:p>
            <a:pPr algn="ctr">
              <a:spcBef>
                <a:spcPct val="50000"/>
              </a:spcBef>
            </a:pPr>
            <a:r>
              <a:rPr lang="en-US" sz="1800" b="1" dirty="0">
                <a:latin typeface="Calibri"/>
              </a:rPr>
              <a:t>Balance Sheet</a:t>
            </a:r>
          </a:p>
        </p:txBody>
      </p:sp>
      <p:sp>
        <p:nvSpPr>
          <p:cNvPr id="26632" name="AutoShape 7"/>
          <p:cNvSpPr>
            <a:spLocks noChangeArrowheads="1"/>
          </p:cNvSpPr>
          <p:nvPr/>
        </p:nvSpPr>
        <p:spPr bwMode="auto">
          <a:xfrm>
            <a:off x="1755648" y="4100511"/>
            <a:ext cx="519112" cy="485775"/>
          </a:xfrm>
          <a:prstGeom prst="rightArrow">
            <a:avLst>
              <a:gd name="adj1" fmla="val 50000"/>
              <a:gd name="adj2" fmla="val 26716"/>
            </a:avLst>
          </a:prstGeom>
          <a:solidFill>
            <a:schemeClr val="accent1"/>
          </a:solidFill>
          <a:ln w="9525">
            <a:solidFill>
              <a:schemeClr val="tx1"/>
            </a:solidFill>
            <a:miter lim="800000"/>
            <a:headEnd/>
            <a:tailEnd/>
          </a:ln>
        </p:spPr>
        <p:txBody>
          <a:bodyPr wrap="none" anchor="ctr"/>
          <a:lstStyle/>
          <a:p>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6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628">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uiExpand="1" build="p"/>
      <p:bldP spid="26629" grpId="0"/>
      <p:bldP spid="26630" grpId="0" animBg="1"/>
      <p:bldP spid="26631" grpId="0" animBg="1"/>
      <p:bldP spid="266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of property at contribution</a:t>
            </a:r>
          </a:p>
          <a:p>
            <a:pPr marL="517525" lvl="1" indent="-234950" algn="just" eaLnBrk="1" hangingPunct="1">
              <a:lnSpc>
                <a:spcPct val="80000"/>
              </a:lnSpc>
            </a:pPr>
            <a:r>
              <a:rPr lang="en-US" sz="2000" dirty="0">
                <a:ea typeface="ＭＳ Ｐゴシック" charset="0"/>
              </a:rPr>
              <a:t>Property reflected </a:t>
            </a:r>
            <a:r>
              <a:rPr lang="en-US" sz="2000" i="1" dirty="0">
                <a:ea typeface="ＭＳ Ｐゴシック" charset="0"/>
              </a:rPr>
              <a:t>net of liabilities</a:t>
            </a:r>
            <a:endParaRPr lang="en-US" sz="2000" dirty="0">
              <a:ea typeface="ＭＳ Ｐゴシック" charset="0"/>
            </a:endParaRPr>
          </a:p>
          <a:p>
            <a:pPr marL="517525" lvl="1" indent="-234950" algn="just" eaLnBrk="1" hangingPunct="1">
              <a:lnSpc>
                <a:spcPct val="80000"/>
              </a:lnSpc>
            </a:pPr>
            <a:r>
              <a:rPr lang="en-US" sz="2000" i="1" dirty="0">
                <a:ea typeface="ＭＳ Ｐゴシック" charset="0"/>
              </a:rPr>
              <a:t>Tax</a:t>
            </a:r>
            <a:r>
              <a:rPr lang="en-US" sz="2000" dirty="0">
                <a:ea typeface="ＭＳ Ｐゴシック" charset="0"/>
              </a:rPr>
              <a:t> basis irrelevant </a:t>
            </a:r>
          </a:p>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share of PSH income (w/out regard to character)</a:t>
            </a:r>
          </a:p>
          <a:p>
            <a:pPr marL="282575" indent="-282575" algn="just" eaLnBrk="1" hangingPunct="1">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share of PSH losses (w/out regard to character) </a:t>
            </a:r>
          </a:p>
          <a:p>
            <a:pPr marL="282575" indent="-282575">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(net of liabilities) of property distributed to P (with any </a:t>
            </a:r>
            <a:r>
              <a:rPr lang="en-US" sz="2400" b="1" dirty="0">
                <a:ea typeface="ＭＳ Ｐゴシック" charset="0"/>
                <a:cs typeface="ＭＳ Ｐゴシック" charset="0"/>
              </a:rPr>
              <a:t>book </a:t>
            </a:r>
            <a:r>
              <a:rPr lang="en-US" sz="2400" dirty="0">
                <a:ea typeface="ＭＳ Ｐゴシック" charset="0"/>
                <a:cs typeface="ＭＳ Ｐゴシック" charset="0"/>
              </a:rPr>
              <a:t>BIL/BIG recognized for </a:t>
            </a:r>
            <a:r>
              <a:rPr lang="en-US" sz="2400" i="1" dirty="0">
                <a:ea typeface="ＭＳ Ｐゴシック" charset="0"/>
                <a:cs typeface="ＭＳ Ｐゴシック" charset="0"/>
              </a:rPr>
              <a:t>book</a:t>
            </a:r>
            <a:r>
              <a:rPr lang="en-US" sz="2400" dirty="0">
                <a:ea typeface="ＭＳ Ｐゴシック" charset="0"/>
                <a:cs typeface="ＭＳ Ｐゴシック" charset="0"/>
              </a:rPr>
              <a:t> purposes upon distribution even though </a:t>
            </a:r>
            <a:r>
              <a:rPr lang="en-US" sz="2400" u="sng" dirty="0">
                <a:ea typeface="ＭＳ Ｐゴシック" charset="0"/>
                <a:cs typeface="ＭＳ Ｐゴシック" charset="0"/>
              </a:rPr>
              <a:t>not</a:t>
            </a:r>
            <a:r>
              <a:rPr lang="en-US" sz="2400" dirty="0">
                <a:ea typeface="ＭＳ Ｐゴシック" charset="0"/>
                <a:cs typeface="ＭＳ Ｐゴシック" charset="0"/>
              </a:rPr>
              <a:t> recognized for </a:t>
            </a:r>
            <a:r>
              <a:rPr lang="en-US" sz="2400" i="1" dirty="0">
                <a:ea typeface="ＭＳ Ｐゴシック" charset="0"/>
                <a:cs typeface="ＭＳ Ｐゴシック" charset="0"/>
              </a:rPr>
              <a:t>tax </a:t>
            </a:r>
            <a:r>
              <a:rPr lang="en-US" sz="2400" dirty="0">
                <a:ea typeface="ＭＳ Ｐゴシック" charset="0"/>
                <a:cs typeface="ＭＳ Ｐゴシック" charset="0"/>
              </a:rPr>
              <a:t>purposes). Reg. </a:t>
            </a:r>
            <a:r>
              <a:rPr lang="en-US" sz="2400" dirty="0"/>
              <a:t>§</a:t>
            </a:r>
            <a:r>
              <a:rPr lang="en-US" sz="2400" dirty="0">
                <a:ea typeface="ＭＳ Ｐゴシック" charset="0"/>
                <a:cs typeface="ＭＳ Ｐゴシック" charset="0"/>
              </a:rPr>
              <a:t>1.704-1(b)(2)(iv).</a:t>
            </a:r>
          </a:p>
          <a:p>
            <a:pPr marL="282575" indent="-282575">
              <a:lnSpc>
                <a:spcPct val="80000"/>
              </a:lnSpc>
            </a:pPr>
            <a:r>
              <a:rPr lang="en-US" sz="2400" dirty="0">
                <a:ea typeface="ＭＳ Ｐゴシック" charset="0"/>
                <a:cs typeface="ＭＳ Ｐゴシック" charset="0"/>
              </a:rPr>
              <a:t>Generally not affected by changes in FMV of property (but some exceptions, </a:t>
            </a:r>
            <a:r>
              <a:rPr lang="en-US" sz="2400" i="1" dirty="0">
                <a:ea typeface="ＭＳ Ｐゴシック" charset="0"/>
                <a:cs typeface="ＭＳ Ｐゴシック" charset="0"/>
              </a:rPr>
              <a:t>e.g.,</a:t>
            </a:r>
            <a:r>
              <a:rPr lang="en-US" sz="2400" dirty="0">
                <a:ea typeface="ＭＳ Ｐゴシック" charset="0"/>
                <a:cs typeface="ＭＳ Ｐゴシック" charset="0"/>
              </a:rPr>
              <a:t> for hedge funds or upon the admittance of new partners).</a:t>
            </a:r>
            <a:r>
              <a:rPr lang="en-US" sz="2400" dirty="0"/>
              <a:t> Reg. §</a:t>
            </a:r>
            <a:r>
              <a:rPr lang="en-US" sz="2400" dirty="0">
                <a:ea typeface="ＭＳ Ｐゴシック" charset="0"/>
                <a:cs typeface="ＭＳ Ｐゴシック" charset="0"/>
              </a:rPr>
              <a:t>1.704-1(b)(2)(iv)(b). </a:t>
            </a:r>
          </a:p>
          <a:p>
            <a:pPr marL="282575" indent="-282575" eaLnBrk="1" hangingPunct="1">
              <a:lnSpc>
                <a:spcPct val="80000"/>
              </a:lnSpc>
            </a:pPr>
            <a:endParaRPr lang="en-US" sz="1700" dirty="0">
              <a:ea typeface="ＭＳ Ｐゴシック" charset="0"/>
              <a:cs typeface="ＭＳ Ｐゴシック" charset="0"/>
            </a:endParaRPr>
          </a:p>
        </p:txBody>
      </p:sp>
      <p:sp>
        <p:nvSpPr>
          <p:cNvPr id="2867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Accounts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Books</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 Basic Rules</a:t>
            </a:r>
            <a:endParaRPr lang="en-US" sz="2000" b="1"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52742</TotalTime>
  <Words>2114</Words>
  <Application>Microsoft Macintosh PowerPoint</Application>
  <PresentationFormat>On-screen Show (4:3)</PresentationFormat>
  <Paragraphs>189</Paragraphs>
  <Slides>17</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NSimSun</vt:lpstr>
      <vt:lpstr>Arial</vt:lpstr>
      <vt:lpstr>Calibri</vt:lpstr>
      <vt:lpstr>Courier New</vt:lpstr>
      <vt:lpstr>Gill Sans</vt:lpstr>
      <vt:lpstr>Times New Roman</vt:lpstr>
      <vt:lpstr>Wingdings</vt:lpstr>
      <vt:lpstr>Wingdings 2</vt:lpstr>
      <vt:lpstr>CG Body - Standard</vt:lpstr>
      <vt:lpstr>Worksheet</vt:lpstr>
      <vt:lpstr>Entity vs. Aggregate Treatment</vt:lpstr>
      <vt:lpstr>Partnership Contributions</vt:lpstr>
      <vt:lpstr>Contributions of “Property”</vt:lpstr>
      <vt:lpstr>Capital and Profits Interests</vt:lpstr>
      <vt:lpstr>Special Rules for Depreciable Property</vt:lpstr>
      <vt:lpstr>Character and Holding Period</vt:lpstr>
      <vt:lpstr>Exceptions to Section 721(a)</vt:lpstr>
      <vt:lpstr>Capital Accounts (“Books”)</vt:lpstr>
      <vt:lpstr>Capital Accounts (“Books”): Basic Rules</vt:lpstr>
      <vt:lpstr>Contributed Property with BIG/BIL:  704(c)</vt:lpstr>
      <vt:lpstr>Section 704(c) Example</vt:lpstr>
      <vt:lpstr>Section 704(c) Example</vt:lpstr>
      <vt:lpstr>PSH Liabilities</vt:lpstr>
      <vt:lpstr>Liabilities and Basis</vt:lpstr>
      <vt:lpstr>Liabilities and Basis:  Example</vt:lpstr>
      <vt:lpstr>Accounts Receivable and Payable</vt:lpstr>
      <vt:lpstr>Organization and Syndication Expenses</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518</cp:revision>
  <cp:lastPrinted>2018-01-19T18:48:02Z</cp:lastPrinted>
  <dcterms:created xsi:type="dcterms:W3CDTF">2010-08-31T11:37:14Z</dcterms:created>
  <dcterms:modified xsi:type="dcterms:W3CDTF">2022-01-04T00:43:03Z</dcterms:modified>
</cp:coreProperties>
</file>