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734" r:id="rId2"/>
  </p:sldMasterIdLst>
  <p:notesMasterIdLst>
    <p:notesMasterId r:id="rId24"/>
  </p:notesMasterIdLst>
  <p:handoutMasterIdLst>
    <p:handoutMasterId r:id="rId25"/>
  </p:handoutMasterIdLst>
  <p:sldIdLst>
    <p:sldId id="295" r:id="rId3"/>
    <p:sldId id="257" r:id="rId4"/>
    <p:sldId id="258" r:id="rId5"/>
    <p:sldId id="281" r:id="rId6"/>
    <p:sldId id="282" r:id="rId7"/>
    <p:sldId id="297" r:id="rId8"/>
    <p:sldId id="298" r:id="rId9"/>
    <p:sldId id="261" r:id="rId10"/>
    <p:sldId id="262" r:id="rId11"/>
    <p:sldId id="294" r:id="rId12"/>
    <p:sldId id="299" r:id="rId13"/>
    <p:sldId id="288" r:id="rId14"/>
    <p:sldId id="283" r:id="rId15"/>
    <p:sldId id="292" r:id="rId16"/>
    <p:sldId id="293" r:id="rId17"/>
    <p:sldId id="300" r:id="rId18"/>
    <p:sldId id="296" r:id="rId19"/>
    <p:sldId id="263" r:id="rId20"/>
    <p:sldId id="284" r:id="rId21"/>
    <p:sldId id="285" r:id="rId22"/>
    <p:sldId id="286" r:id="rId23"/>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9620BC-1240-7249-A160-8E53AAFCC124}" v="76" dt="2021-12-24T01:35:00.0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781"/>
    <p:restoredTop sz="95510"/>
  </p:normalViewPr>
  <p:slideViewPr>
    <p:cSldViewPr>
      <p:cViewPr varScale="1">
        <p:scale>
          <a:sx n="118" d="100"/>
          <a:sy n="118" d="100"/>
        </p:scale>
        <p:origin x="1024"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9D9620BC-1240-7249-A160-8E53AAFCC124}"/>
    <pc:docChg chg="modSld">
      <pc:chgData name="Jeffrey M. Colon" userId="615143b1-cdee-493d-9a9d-1565ce8666d9" providerId="ADAL" clId="{9D9620BC-1240-7249-A160-8E53AAFCC124}" dt="2022-01-04T00:32:24.551" v="0" actId="13926"/>
      <pc:docMkLst>
        <pc:docMk/>
      </pc:docMkLst>
      <pc:sldChg chg="modSp mod">
        <pc:chgData name="Jeffrey M. Colon" userId="615143b1-cdee-493d-9a9d-1565ce8666d9" providerId="ADAL" clId="{9D9620BC-1240-7249-A160-8E53AAFCC124}" dt="2022-01-04T00:32:24.551" v="0" actId="13926"/>
        <pc:sldMkLst>
          <pc:docMk/>
          <pc:sldMk cId="76669463" sldId="282"/>
        </pc:sldMkLst>
        <pc:spChg chg="mod">
          <ac:chgData name="Jeffrey M. Colon" userId="615143b1-cdee-493d-9a9d-1565ce8666d9" providerId="ADAL" clId="{9D9620BC-1240-7249-A160-8E53AAFCC124}" dt="2022-01-04T00:32:24.551" v="0" actId="13926"/>
          <ac:spMkLst>
            <pc:docMk/>
            <pc:sldMk cId="76669463" sldId="282"/>
            <ac:spMk id="22530"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14</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18</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9872679-F730-7143-8969-515D153A372A}"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8691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8</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9</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032028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959397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03942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420338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869148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751945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402362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2524115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800714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7627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88018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714771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567220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65217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6281256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88344050"/>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3874025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131072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01094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0658298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137282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458174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032638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692398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994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18654228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13286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59095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65174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397881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004471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18180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07678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391937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2078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5370704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27608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871190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546718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5121301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483345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021917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04784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33209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1658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499929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788718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617144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231786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8509914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370531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618118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068648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620958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1756594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theme" Target="../theme/theme2.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PSH_Intro_22</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5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CT</a:t>
            </a:r>
            <a:r>
              <a:rPr lang="en-US" sz="600" baseline="0" dirty="0">
                <a:latin typeface="+mn-lt"/>
              </a:rPr>
              <a:t>_Intro_19</a:t>
            </a:r>
            <a:endParaRPr lang="en-US" sz="600" dirty="0">
              <a:latin typeface="+mn-lt"/>
            </a:endParaRPr>
          </a:p>
        </p:txBody>
      </p:sp>
    </p:spTree>
    <p:extLst>
      <p:ext uri="{BB962C8B-B14F-4D97-AF65-F5344CB8AC3E}">
        <p14:creationId xmlns:p14="http://schemas.microsoft.com/office/powerpoint/2010/main" val="359700104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 id="2147483764" r:id="rId30"/>
    <p:sldLayoutId id="2147483765" r:id="rId31"/>
    <p:sldLayoutId id="2147483766" r:id="rId32"/>
    <p:sldLayoutId id="2147483767" r:id="rId33"/>
    <p:sldLayoutId id="2147483768" r:id="rId34"/>
    <p:sldLayoutId id="2147483769" r:id="rId35"/>
    <p:sldLayoutId id="2147483770" r:id="rId36"/>
    <p:sldLayoutId id="2147483771" r:id="rId37"/>
    <p:sldLayoutId id="2147483772" r:id="rId38"/>
    <p:sldLayoutId id="2147483773" r:id="rId39"/>
    <p:sldLayoutId id="2147483774" r:id="rId40"/>
    <p:sldLayoutId id="2147483775" r:id="rId41"/>
    <p:sldLayoutId id="2147483776" r:id="rId42"/>
    <p:sldLayoutId id="2147483777" r:id="rId43"/>
    <p:sldLayoutId id="2147483778" r:id="rId44"/>
    <p:sldLayoutId id="2147483779" r:id="rId45"/>
    <p:sldLayoutId id="2147483780" r:id="rId46"/>
    <p:sldLayoutId id="2147483781" r:id="rId47"/>
    <p:sldLayoutId id="2147483782" r:id="rId48"/>
    <p:sldLayoutId id="2147483783" r:id="rId49"/>
    <p:sldLayoutId id="2147483784" r:id="rId50"/>
    <p:sldLayoutId id="2147483785" r:id="rId51"/>
    <p:sldLayoutId id="2147483786" r:id="rId52"/>
    <p:sldLayoutId id="2147483787" r:id="rId53"/>
    <p:sldLayoutId id="2147483788" r:id="rId54"/>
    <p:sldLayoutId id="2147483789"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Partnership-Tax/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p>
        </p:txBody>
      </p:sp>
      <p:sp>
        <p:nvSpPr>
          <p:cNvPr id="3" name="Subtitle 2"/>
          <p:cNvSpPr>
            <a:spLocks noGrp="1"/>
          </p:cNvSpPr>
          <p:nvPr>
            <p:ph type="subTitle" idx="1"/>
          </p:nvPr>
        </p:nvSpPr>
        <p:spPr>
          <a:prstGeom prst="rect">
            <a:avLst/>
          </a:prstGeom>
        </p:spPr>
        <p:txBody>
          <a:bodyPr>
            <a:normAutofit/>
          </a:bodyPr>
          <a:lstStyle/>
          <a:p>
            <a:r>
              <a:rPr lang="en-US" sz="2100" b="1" dirty="0"/>
              <a:t>Prof. Colon</a:t>
            </a:r>
          </a:p>
          <a:p>
            <a:r>
              <a:rPr lang="en-US" sz="2100" b="1" dirty="0"/>
              <a:t>Spring 2022</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Business Returns</a:t>
            </a:r>
          </a:p>
        </p:txBody>
      </p:sp>
      <p:pic>
        <p:nvPicPr>
          <p:cNvPr id="8"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62" y="609600"/>
            <a:ext cx="7594238"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3786240" y="6119246"/>
            <a:ext cx="1122423" cy="246221"/>
          </a:xfrm>
          <a:prstGeom prst="rect">
            <a:avLst/>
          </a:prstGeom>
          <a:noFill/>
        </p:spPr>
        <p:txBody>
          <a:bodyPr wrap="none" rtlCol="0">
            <a:spAutoFit/>
          </a:bodyPr>
          <a:lstStyle/>
          <a:p>
            <a:r>
              <a:rPr lang="en-US" sz="1000" dirty="0"/>
              <a:t>Source: JCX-42-17</a:t>
            </a:r>
          </a:p>
        </p:txBody>
      </p:sp>
      <p:sp>
        <p:nvSpPr>
          <p:cNvPr id="3" name="Footer Placeholder 2">
            <a:extLst>
              <a:ext uri="{FF2B5EF4-FFF2-40B4-BE49-F238E27FC236}">
                <a16:creationId xmlns:a16="http://schemas.microsoft.com/office/drawing/2014/main" id="{C15B7012-0576-9E44-BF65-7AB5103FD223}"/>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31C6C55-29B3-604B-B79F-47254918558C}"/>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50446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609600"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3581400" y="6203887"/>
            <a:ext cx="2558714"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257739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p:cNvSpPr>
            <a:spLocks noGrp="1"/>
          </p:cNvSpPr>
          <p:nvPr>
            <p:ph type="title"/>
          </p:nvPr>
        </p:nvSpPr>
        <p:spPr/>
        <p:txBody>
          <a:bodyPr/>
          <a:lstStyle/>
          <a:p>
            <a:r>
              <a:rPr lang="pt-BR" b="1" dirty="0">
                <a:ea typeface="ＭＳ Ｐゴシック" charset="0"/>
                <a:cs typeface="ＭＳ Ｐゴシック" charset="0"/>
              </a:rPr>
              <a:t>Passthrough vs. C Corporation</a:t>
            </a:r>
          </a:p>
        </p:txBody>
      </p:sp>
      <p:sp>
        <p:nvSpPr>
          <p:cNvPr id="8" name="TextBox 7"/>
          <p:cNvSpPr txBox="1"/>
          <p:nvPr/>
        </p:nvSpPr>
        <p:spPr>
          <a:xfrm>
            <a:off x="4051936" y="6061600"/>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73697"/>
            <a:ext cx="7699247"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Footer Placeholder 1">
            <a:extLst>
              <a:ext uri="{FF2B5EF4-FFF2-40B4-BE49-F238E27FC236}">
                <a16:creationId xmlns:a16="http://schemas.microsoft.com/office/drawing/2014/main" id="{62D57EB6-1184-B44E-8E3B-32148E904FFC}"/>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09938394-A4B6-9C4A-9384-42A480AAD924}"/>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1143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762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9" name="TextBox 8"/>
          <p:cNvSpPr txBox="1"/>
          <p:nvPr/>
        </p:nvSpPr>
        <p:spPr>
          <a:xfrm>
            <a:off x="3158359" y="6121320"/>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2019</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8" name="Content Placeholder 7" descr="Graphical user interface, application&#10;&#10;Description automatically generated">
            <a:extLst>
              <a:ext uri="{FF2B5EF4-FFF2-40B4-BE49-F238E27FC236}">
                <a16:creationId xmlns:a16="http://schemas.microsoft.com/office/drawing/2014/main" id="{92694AE7-98B3-544F-B984-F7C5549E143B}"/>
              </a:ext>
            </a:extLst>
          </p:cNvPr>
          <p:cNvPicPr>
            <a:picLocks noGrp="1" noChangeAspect="1"/>
          </p:cNvPicPr>
          <p:nvPr>
            <p:ph idx="1"/>
          </p:nvPr>
        </p:nvPicPr>
        <p:blipFill>
          <a:blip r:embed="rId3"/>
          <a:stretch>
            <a:fillRect/>
          </a:stretch>
        </p:blipFill>
        <p:spPr>
          <a:xfrm>
            <a:off x="533400" y="842767"/>
            <a:ext cx="7953375" cy="5203606"/>
          </a:xfrm>
        </p:spPr>
      </p:pic>
    </p:spTree>
    <p:extLst>
      <p:ext uri="{BB962C8B-B14F-4D97-AF65-F5344CB8AC3E}">
        <p14:creationId xmlns:p14="http://schemas.microsoft.com/office/powerpoint/2010/main" val="75740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2019</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5" name="Picture 4" descr="Table&#10;&#10;Description automatically generated">
            <a:extLst>
              <a:ext uri="{FF2B5EF4-FFF2-40B4-BE49-F238E27FC236}">
                <a16:creationId xmlns:a16="http://schemas.microsoft.com/office/drawing/2014/main" id="{DA696A24-2A3F-D84B-A106-CCBA9B5BD043}"/>
              </a:ext>
            </a:extLst>
          </p:cNvPr>
          <p:cNvPicPr>
            <a:picLocks noChangeAspect="1"/>
          </p:cNvPicPr>
          <p:nvPr/>
        </p:nvPicPr>
        <p:blipFill>
          <a:blip r:embed="rId2"/>
          <a:stretch>
            <a:fillRect/>
          </a:stretch>
        </p:blipFill>
        <p:spPr>
          <a:xfrm>
            <a:off x="384048" y="634688"/>
            <a:ext cx="8378952" cy="5461312"/>
          </a:xfrm>
          <a:prstGeom prst="rect">
            <a:avLst/>
          </a:prstGeom>
        </p:spPr>
      </p:pic>
      <p:cxnSp>
        <p:nvCxnSpPr>
          <p:cNvPr id="12" name="Straight Arrow Connector 11">
            <a:extLst>
              <a:ext uri="{FF2B5EF4-FFF2-40B4-BE49-F238E27FC236}">
                <a16:creationId xmlns:a16="http://schemas.microsoft.com/office/drawing/2014/main" id="{0544A2E2-B1FA-CF4B-B75B-6EB6D71892B1}"/>
              </a:ext>
            </a:extLst>
          </p:cNvPr>
          <p:cNvCxnSpPr>
            <a:cxnSpLocks/>
          </p:cNvCxnSpPr>
          <p:nvPr/>
        </p:nvCxnSpPr>
        <p:spPr>
          <a:xfrm>
            <a:off x="3429000" y="3657600"/>
            <a:ext cx="914400" cy="4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077F3-3C6D-F44E-A932-93F0D11276C9}"/>
              </a:ext>
            </a:extLst>
          </p:cNvPr>
          <p:cNvCxnSpPr>
            <a:cxnSpLocks/>
          </p:cNvCxnSpPr>
          <p:nvPr/>
        </p:nvCxnSpPr>
        <p:spPr>
          <a:xfrm>
            <a:off x="3429000" y="2352514"/>
            <a:ext cx="914400" cy="42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or ….</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US" sz="2400" dirty="0"/>
              <a:t>Class web page: </a:t>
            </a:r>
            <a:r>
              <a:rPr lang="en-US" dirty="0">
                <a:hlinkClick r:id="rId3"/>
              </a:rPr>
              <a:t>https://jmc877.github.io/Partnership-Tax/</a:t>
            </a:r>
            <a:r>
              <a:rPr lang="en-US" dirty="0" err="1">
                <a:hlinkClick r:id="rId3"/>
              </a:rPr>
              <a:t>index.html</a:t>
            </a:r>
            <a:r>
              <a:rPr lang="en-US" dirty="0">
                <a:hlinkClick r:id="rId3"/>
              </a:rPr>
              <a:t> </a:t>
            </a:r>
            <a:endParaRPr lang="en-US"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2020)</a:t>
            </a:r>
          </a:p>
          <a:p>
            <a:pPr lvl="1"/>
            <a:r>
              <a:rPr lang="en-US" sz="1800" dirty="0"/>
              <a:t>Cunningham &amp; Cunningham, </a:t>
            </a:r>
            <a:r>
              <a:rPr lang="en-US" sz="1800" i="1" dirty="0"/>
              <a:t>Logic Problems </a:t>
            </a:r>
            <a:r>
              <a:rPr lang="en-US" sz="1800" dirty="0"/>
              <a:t>(2020)</a:t>
            </a:r>
          </a:p>
          <a:p>
            <a:pPr lvl="1"/>
            <a:r>
              <a:rPr lang="en-US" sz="1800" dirty="0"/>
              <a:t>Code &amp; Regs (any version with the 2018 changes)</a:t>
            </a:r>
          </a:p>
          <a:p>
            <a:pPr lvl="2"/>
            <a:r>
              <a:rPr lang="en-US" sz="1800" dirty="0"/>
              <a:t>New fantastic free database of federal tax materials:  </a:t>
            </a:r>
            <a:r>
              <a:rPr lang="en-US" sz="1800" dirty="0">
                <a:hlinkClick r:id="rId4"/>
              </a:rPr>
              <a:t>Tax Analysts </a:t>
            </a:r>
            <a:endParaRPr lang="en-US" sz="1800" dirty="0"/>
          </a:p>
          <a:p>
            <a:r>
              <a:rPr lang="en-US" sz="2400" dirty="0"/>
              <a:t>Exam: Yes; Type = Short answer</a:t>
            </a:r>
          </a:p>
          <a:p>
            <a:r>
              <a:rPr lang="en-US" sz="2400" dirty="0"/>
              <a:t>Recording: Yes</a:t>
            </a:r>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5791200"/>
          </a:xfrm>
        </p:spPr>
        <p:txBody>
          <a:bodyPr>
            <a:normAutofit fontScale="25000" lnSpcReduction="20000"/>
          </a:bodyPr>
          <a:lstStyle/>
          <a:p>
            <a:pPr marL="171450" lvl="1" defTabSz="685800">
              <a:buFont typeface="Wingdings 2" pitchFamily="18" charset="2"/>
              <a:buChar char=""/>
            </a:pPr>
            <a:r>
              <a:rPr lang="en-US" sz="7200" b="1" dirty="0">
                <a:ea typeface="ＭＳ Ｐゴシック" charset="0"/>
                <a:cs typeface="ＭＳ Ｐゴシック" charset="0"/>
              </a:rPr>
              <a:t>Contributions of property with BIG and BIL (</a:t>
            </a:r>
            <a:r>
              <a:rPr lang="en-US" sz="7200" dirty="0"/>
              <a:t>§</a:t>
            </a:r>
            <a:r>
              <a:rPr lang="en-US" sz="7200" b="1" dirty="0">
                <a:ea typeface="ＭＳ Ｐゴシック" charset="0"/>
                <a:cs typeface="ＭＳ Ｐゴシック" charset="0"/>
              </a:rPr>
              <a:t>704(c))</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Liabilities</a:t>
            </a:r>
          </a:p>
          <a:p>
            <a:pPr marL="684213" lvl="1"/>
            <a:r>
              <a:rPr lang="en-US" sz="7200" dirty="0">
                <a:ea typeface="ＭＳ Ｐゴシック" charset="0"/>
                <a:cs typeface="ＭＳ Ｐゴシック" charset="0"/>
              </a:rPr>
              <a:t>Ps get basis in PSH interest for PSH liabilities (</a:t>
            </a:r>
            <a:r>
              <a:rPr lang="en-US" sz="7200" dirty="0"/>
              <a:t>§</a:t>
            </a:r>
            <a:r>
              <a:rPr lang="en-US" sz="7200" dirty="0">
                <a:ea typeface="ＭＳ Ｐゴシック" charset="0"/>
                <a:cs typeface="ＭＳ Ｐゴシック" charset="0"/>
              </a:rPr>
              <a:t>752)</a:t>
            </a:r>
          </a:p>
          <a:p>
            <a:pPr marL="684213" lvl="1"/>
            <a:r>
              <a:rPr lang="en-US" sz="7200" dirty="0">
                <a:ea typeface="ＭＳ Ｐゴシック" charset="0"/>
                <a:cs typeface="ＭＳ Ｐゴシック" charset="0"/>
              </a:rPr>
              <a:t>Recourse and nonrecourse liabilities</a:t>
            </a:r>
          </a:p>
          <a:p>
            <a:pPr lvl="1"/>
            <a:endParaRPr lang="en-US" sz="5600" b="1" dirty="0">
              <a:ea typeface="ＭＳ Ｐゴシック" charset="0"/>
              <a:cs typeface="ＭＳ Ｐゴシック" charset="0"/>
            </a:endParaRPr>
          </a:p>
          <a:p>
            <a:pPr marL="179388" lvl="1">
              <a:buFont typeface="Wingdings" pitchFamily="2" charset="2"/>
              <a:buChar char="§"/>
            </a:pPr>
            <a:r>
              <a:rPr lang="en-US" sz="7200" b="1" dirty="0">
                <a:ea typeface="ＭＳ Ｐゴシック" charset="0"/>
                <a:cs typeface="ＭＳ Ｐゴシック" charset="0"/>
              </a:rPr>
              <a:t>Partner/Partnership Transactions (</a:t>
            </a:r>
            <a:r>
              <a:rPr lang="en-US" sz="7200" dirty="0"/>
              <a:t>§</a:t>
            </a:r>
            <a:r>
              <a:rPr lang="en-US" sz="7200" b="1" dirty="0">
                <a:ea typeface="ＭＳ Ｐゴシック" charset="0"/>
                <a:cs typeface="ＭＳ Ｐゴシック" charset="0"/>
              </a:rPr>
              <a:t>707)</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Sales of partnership interests</a:t>
            </a:r>
          </a:p>
          <a:p>
            <a:pPr marL="747713" lvl="1"/>
            <a:r>
              <a:rPr lang="en-US" sz="7200" dirty="0">
                <a:ea typeface="ＭＳ Ｐゴシック" charset="0"/>
                <a:cs typeface="ＭＳ Ｐゴシック" charset="0"/>
              </a:rPr>
              <a:t>Gain or loss from transfer of PSH interest is generally capital (</a:t>
            </a:r>
            <a:r>
              <a:rPr lang="en-US" sz="7200" dirty="0"/>
              <a:t>§</a:t>
            </a:r>
            <a:r>
              <a:rPr lang="en-US" sz="7200" dirty="0">
                <a:ea typeface="ＭＳ Ｐゴシック" charset="0"/>
                <a:cs typeface="ＭＳ Ｐゴシック" charset="0"/>
              </a:rPr>
              <a:t>741), except to the extent the PSH owns unrealized receivables or inventory items (</a:t>
            </a:r>
            <a:r>
              <a:rPr lang="en-US" sz="7200" dirty="0"/>
              <a:t>§</a:t>
            </a:r>
            <a:r>
              <a:rPr lang="en-US" sz="7200" dirty="0">
                <a:ea typeface="ＭＳ Ｐゴシック" charset="0"/>
                <a:cs typeface="ＭＳ Ｐゴシック" charset="0"/>
              </a:rPr>
              <a:t>751).</a:t>
            </a:r>
          </a:p>
          <a:p>
            <a:pPr marL="747713" lvl="1"/>
            <a:r>
              <a:rPr lang="en-US" sz="7200" dirty="0">
                <a:ea typeface="ＭＳ Ｐゴシック" charset="0"/>
                <a:cs typeface="ＭＳ Ｐゴシック" charset="0"/>
              </a:rPr>
              <a:t>Effect on the selling and the new partner</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Distributions</a:t>
            </a:r>
          </a:p>
          <a:p>
            <a:pPr marL="808038" lvl="1"/>
            <a:r>
              <a:rPr lang="en-US" sz="7200" dirty="0">
                <a:ea typeface="ＭＳ Ｐゴシック" charset="0"/>
                <a:cs typeface="ＭＳ Ｐゴシック" charset="0"/>
              </a:rPr>
              <a:t>Distributions are generally tax-free to Ps, except to the extent that any $ distributed exceeds a P’</a:t>
            </a:r>
            <a:r>
              <a:rPr lang="en-US" altLang="ja-JP" sz="7200" dirty="0">
                <a:ea typeface="ＭＳ Ｐゴシック" charset="0"/>
                <a:cs typeface="ＭＳ Ｐゴシック" charset="0"/>
              </a:rPr>
              <a:t>s basis in the PSH. (</a:t>
            </a:r>
            <a:r>
              <a:rPr lang="en-US" sz="7200" dirty="0"/>
              <a:t>§</a:t>
            </a:r>
            <a:r>
              <a:rPr lang="en-US" altLang="ja-JP" sz="7200" dirty="0">
                <a:ea typeface="ＭＳ Ｐゴシック" charset="0"/>
                <a:cs typeface="ＭＳ Ｐゴシック" charset="0"/>
              </a:rPr>
              <a:t>731(a)(1))</a:t>
            </a:r>
          </a:p>
          <a:p>
            <a:pPr marL="808038" lvl="1"/>
            <a:r>
              <a:rPr lang="en-US" sz="7200" dirty="0">
                <a:ea typeface="ＭＳ Ｐゴシック" charset="0"/>
                <a:cs typeface="ＭＳ Ｐゴシック" charset="0"/>
              </a:rPr>
              <a:t>Ps recognize losses only in complete liquidations. (</a:t>
            </a:r>
            <a:r>
              <a:rPr lang="en-US" sz="7200" dirty="0"/>
              <a:t>§</a:t>
            </a:r>
            <a:r>
              <a:rPr lang="en-US" sz="7200" dirty="0">
                <a:ea typeface="ＭＳ Ｐゴシック" charset="0"/>
                <a:cs typeface="ＭＳ Ｐゴシック" charset="0"/>
              </a:rPr>
              <a:t>731(a)(2)).  </a:t>
            </a:r>
          </a:p>
          <a:p>
            <a:pPr marL="808038" lvl="1"/>
            <a:r>
              <a:rPr lang="en-US" sz="7200" dirty="0">
                <a:ea typeface="ＭＳ Ｐゴシック" charset="0"/>
                <a:cs typeface="ＭＳ Ｐゴシック" charset="0"/>
              </a:rPr>
              <a:t>Distributed property generally has the same basis in the hands of a P as it had in the hands of the PSH. (</a:t>
            </a:r>
            <a:r>
              <a:rPr lang="en-US" sz="7200" dirty="0"/>
              <a:t>§</a:t>
            </a:r>
            <a:r>
              <a:rPr lang="en-US" sz="7200" dirty="0">
                <a:ea typeface="ＭＳ Ｐゴシック" charset="0"/>
                <a:cs typeface="ＭＳ Ｐゴシック" charset="0"/>
              </a:rPr>
              <a:t>732(a)(1)).</a:t>
            </a:r>
          </a:p>
          <a:p>
            <a:pPr marL="808038" lvl="1"/>
            <a:r>
              <a:rPr lang="en-US" sz="7200" dirty="0">
                <a:ea typeface="ＭＳ Ｐゴシック" charset="0"/>
                <a:cs typeface="ＭＳ Ｐゴシック" charset="0"/>
              </a:rPr>
              <a:t>Effect on </a:t>
            </a:r>
            <a:r>
              <a:rPr lang="en-US" sz="7200" dirty="0" err="1">
                <a:ea typeface="ＭＳ Ｐゴシック" charset="0"/>
                <a:cs typeface="ＭＳ Ｐゴシック" charset="0"/>
              </a:rPr>
              <a:t>distributee</a:t>
            </a:r>
            <a:r>
              <a:rPr lang="en-US" sz="7200" dirty="0">
                <a:ea typeface="ＭＳ Ｐゴシック" charset="0"/>
                <a:cs typeface="ＭＳ Ｐゴシック" charset="0"/>
              </a:rPr>
              <a:t> and remaining partners</a:t>
            </a:r>
          </a:p>
          <a:p>
            <a:pPr marL="0" indent="0">
              <a:buNone/>
            </a:pPr>
            <a:endParaRPr lang="en-US" sz="5600" b="1" dirty="0">
              <a:ea typeface="ＭＳ Ｐゴシック" charset="0"/>
              <a:cs typeface="ＭＳ Ｐゴシック" charset="0"/>
            </a:endParaRPr>
          </a:p>
          <a:p>
            <a:r>
              <a:rPr lang="en-US" sz="7200" b="1" dirty="0">
                <a:ea typeface="ＭＳ Ｐゴシック" charset="0"/>
                <a:cs typeface="ＭＳ Ｐゴシック" charset="0"/>
              </a:rPr>
              <a:t>Disguised sales (</a:t>
            </a:r>
            <a:r>
              <a:rPr lang="en-US" sz="7200" dirty="0"/>
              <a:t>§</a:t>
            </a:r>
            <a:r>
              <a:rPr lang="en-US" sz="7200" b="1" dirty="0">
                <a:ea typeface="ＭＳ Ｐゴシック" charset="0"/>
                <a:cs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a:t>
            </a:r>
            <a:r>
              <a:rPr lang="en-US" sz="2000" dirty="0" err="1">
                <a:ea typeface="ＭＳ Ｐゴシック" charset="0"/>
                <a:cs typeface="ＭＳ Ｐゴシック" charset="0"/>
              </a:rPr>
              <a:t>ES</a:t>
            </a:r>
            <a:r>
              <a:rPr lang="en-US" sz="2000" dirty="0">
                <a:ea typeface="ＭＳ Ｐゴシック" charset="0"/>
                <a:cs typeface="ＭＳ Ｐゴシック" charset="0"/>
              </a:rPr>
              <a:t> only if it changes in a meaningful way (excluding income tax effects) </a:t>
            </a:r>
            <a:r>
              <a:rPr lang="en-US" sz="2000" dirty="0" err="1">
                <a:ea typeface="ＭＳ Ｐゴシック" charset="0"/>
                <a:cs typeface="ＭＳ Ｐゴシック" charset="0"/>
              </a:rPr>
              <a:t>TP’s</a:t>
            </a:r>
            <a:r>
              <a:rPr lang="en-US" sz="2000" dirty="0">
                <a:ea typeface="ＭＳ Ｐゴシック" charset="0"/>
                <a:cs typeface="ＭＳ Ｐゴシック" charset="0"/>
              </a:rPr>
              <a:t> economic position and </a:t>
            </a:r>
            <a:r>
              <a:rPr lang="en-US" sz="2000" dirty="0" err="1">
                <a:ea typeface="ＭＳ Ｐゴシック" charset="0"/>
                <a:cs typeface="ＭＳ Ｐゴシック" charset="0"/>
              </a:rPr>
              <a:t>TP</a:t>
            </a:r>
            <a:r>
              <a:rPr lang="en-US" sz="2000" dirty="0">
                <a:ea typeface="ＭＳ Ｐゴシック" charset="0"/>
                <a:cs typeface="ＭＳ Ｐゴシック" charset="0"/>
              </a:rPr>
              <a:t> has substantial purpose (excluding income tax effects) for entering into transaction</a:t>
            </a: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and </a:t>
            </a:r>
            <a:r>
              <a:rPr lang="en-US" sz="2000" dirty="0" err="1"/>
              <a:t>Regs</a:t>
            </a:r>
            <a:r>
              <a:rPr lang="en-US" sz="2000" dirty="0"/>
              <a:t>, and especially the application of common law and statutory substance-over-form principles</a:t>
            </a:r>
          </a:p>
          <a:p>
            <a:pPr lvl="1"/>
            <a:r>
              <a:rPr lang="en-US" sz="2000" dirty="0"/>
              <a:t>Be able to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1800"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3078" name="Rectangle 6"/>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3079" name="Rectangle 7"/>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3080" name="Rectangle 8"/>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20489" name="Rectangle 11"/>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0490" name="Rectangle 12"/>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3085" name="Rectangle 13"/>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3088" name="Rectangle 16"/>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3099" name="AutoShape 27"/>
          <p:cNvCxnSpPr>
            <a:cxnSpLocks noChangeShapeType="1"/>
            <a:stCxn id="3079" idx="3"/>
            <a:endCxn id="3097"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4</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075130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600" dirty="0"/>
              <a:t>The </a:t>
            </a:r>
            <a:r>
              <a:rPr lang="en-US" sz="1600" b="1" dirty="0"/>
              <a:t>deduction for business interest is limited to the sum of (1) business interest income; (2) 30% of the </a:t>
            </a:r>
            <a:r>
              <a:rPr lang="en-US" sz="1600" b="1" u="sng" dirty="0"/>
              <a:t>adjusted taxable income </a:t>
            </a:r>
            <a:r>
              <a:rPr lang="en-US" sz="1600" b="1" dirty="0"/>
              <a:t>of the taxpayer for the taxable year</a:t>
            </a:r>
            <a:r>
              <a:rPr lang="en-US" sz="1600" dirty="0"/>
              <a:t>; </a:t>
            </a:r>
            <a:r>
              <a:rPr lang="mr-IN" sz="1600" dirty="0"/>
              <a:t>…</a:t>
            </a:r>
            <a:r>
              <a:rPr lang="en-US" sz="16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600" dirty="0"/>
              <a:t>…</a:t>
            </a:r>
            <a:endParaRPr lang="en-US" sz="1600" dirty="0"/>
          </a:p>
          <a:p>
            <a:pPr>
              <a:lnSpc>
                <a:spcPct val="90000"/>
              </a:lnSpc>
              <a:buFontTx/>
              <a:buNone/>
            </a:pPr>
            <a:r>
              <a:rPr lang="en-US" sz="1600" dirty="0"/>
              <a:t> </a:t>
            </a:r>
            <a:r>
              <a:rPr lang="en-US" sz="1600" b="1" u="sng" dirty="0"/>
              <a:t>Adjusted taxable income</a:t>
            </a:r>
            <a:r>
              <a:rPr lang="en-US" sz="1600" dirty="0"/>
              <a:t> means the taxable income of the taxpayer computed </a:t>
            </a:r>
            <a:r>
              <a:rPr lang="en-US" sz="1600" b="1" dirty="0"/>
              <a:t>without regard to </a:t>
            </a:r>
            <a:r>
              <a:rPr lang="en-US" sz="1600" dirty="0"/>
              <a:t>(1) any item of income, gain, deduction, or loss which is not properly allocable to a trade or business; (2) any business interest or business interest income; (3) the amount of any net operating loss deduction; and (4) </a:t>
            </a:r>
            <a:r>
              <a:rPr lang="en-US" sz="1600" b="1" u="sng" dirty="0"/>
              <a:t>any deduction allowable for depreciation, amortization, or depletion</a:t>
            </a:r>
            <a:r>
              <a:rPr lang="mr-IN" sz="1600" b="1" u="sng" dirty="0"/>
              <a:t>…</a:t>
            </a:r>
            <a:r>
              <a:rPr lang="en-US" sz="1600" b="1" u="sng" dirty="0"/>
              <a:t>.</a:t>
            </a:r>
            <a:endParaRPr lang="en-US" altLang="en-US" sz="1600" b="1" u="sng" dirty="0"/>
          </a:p>
          <a:p>
            <a:pPr algn="ctr">
              <a:lnSpc>
                <a:spcPct val="90000"/>
              </a:lnSpc>
              <a:buFontTx/>
              <a:buNone/>
            </a:pPr>
            <a:r>
              <a:rPr lang="en-US" altLang="en-US" sz="1600" b="1" i="1" dirty="0"/>
              <a:t>Senate Amendment</a:t>
            </a:r>
          </a:p>
          <a:p>
            <a:pPr>
              <a:lnSpc>
                <a:spcPct val="90000"/>
              </a:lnSpc>
              <a:buFontTx/>
              <a:buNone/>
            </a:pPr>
            <a:r>
              <a:rPr lang="en-US" sz="1600" dirty="0"/>
              <a:t>The Senate amendment makes several changes to the definition of adjusted taxable income. Specifically</a:t>
            </a:r>
            <a:r>
              <a:rPr lang="en-US" sz="1600" b="1" u="sng" dirty="0"/>
              <a:t>, the Senate amendment does not add back deductions allowable for depreciation, amortization, or depletion</a:t>
            </a:r>
            <a:r>
              <a:rPr lang="en-US" sz="1600" dirty="0"/>
              <a:t>, but does add back any deduction under section 199, and any deduction under section 199A with respect to qualified business income of a </a:t>
            </a:r>
            <a:r>
              <a:rPr lang="en-US" sz="1600" dirty="0" err="1"/>
              <a:t>passthrough</a:t>
            </a:r>
            <a:r>
              <a:rPr lang="en-US" sz="1600" dirty="0"/>
              <a:t> entity</a:t>
            </a:r>
            <a:r>
              <a:rPr lang="mr-IN" sz="1600" dirty="0"/>
              <a:t>…</a:t>
            </a:r>
            <a:r>
              <a:rPr lang="en-US" sz="1600" dirty="0"/>
              <a:t>.</a:t>
            </a:r>
          </a:p>
          <a:p>
            <a:pPr>
              <a:lnSpc>
                <a:spcPct val="90000"/>
              </a:lnSpc>
              <a:buFontTx/>
              <a:buNone/>
            </a:pPr>
            <a:r>
              <a:rPr lang="en-US" sz="1600" dirty="0"/>
              <a:t>The Senate amendment permits interest deductions to be carried forward indefinitely, subject to certain restrictions applicable to partnership</a:t>
            </a:r>
            <a:r>
              <a:rPr lang="mr-IN" sz="1600" dirty="0"/>
              <a:t>…</a:t>
            </a:r>
            <a:r>
              <a:rPr lang="en-US" sz="1600" dirty="0"/>
              <a:t>.</a:t>
            </a:r>
          </a:p>
          <a:p>
            <a:pPr algn="ctr">
              <a:lnSpc>
                <a:spcPct val="90000"/>
              </a:lnSpc>
              <a:buNone/>
            </a:pPr>
            <a:r>
              <a:rPr lang="en-US" altLang="en-US" sz="1600" b="1" i="1" dirty="0"/>
              <a:t>Conference Agreement</a:t>
            </a:r>
          </a:p>
          <a:p>
            <a:pPr>
              <a:lnSpc>
                <a:spcPct val="90000"/>
              </a:lnSpc>
              <a:buFontTx/>
              <a:buNone/>
            </a:pPr>
            <a:r>
              <a:rPr lang="en-US" sz="1600" dirty="0"/>
              <a:t>The conference agreement generally follows the Senate amendment, with the following modifications. Under the conference agreement, for taxable years beginning after December 31, 2017 and </a:t>
            </a:r>
            <a:r>
              <a:rPr lang="en-US" sz="1600" dirty="0">
                <a:highlight>
                  <a:srgbClr val="FFFF00"/>
                </a:highlight>
              </a:rPr>
              <a:t>before January 1, 2022</a:t>
            </a:r>
            <a:r>
              <a:rPr lang="en-US" sz="1600" dirty="0"/>
              <a:t>, </a:t>
            </a:r>
            <a:r>
              <a:rPr lang="en-US" sz="1600" b="1" u="sng" dirty="0"/>
              <a:t>adjusted taxable income is computed without regard to deductions allowable for depreciation, amortization, or depletion</a:t>
            </a:r>
            <a:r>
              <a:rPr lang="mr-IN" sz="1600" dirty="0"/>
              <a:t>…</a:t>
            </a:r>
            <a:r>
              <a:rPr lang="en-US" sz="1600" dirty="0"/>
              <a:t>.</a:t>
            </a:r>
            <a:endParaRPr lang="en-US" altLang="en-US" sz="16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flipH="1">
            <a:off x="2514600" y="3053198"/>
            <a:ext cx="4114800" cy="90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3110276" y="4343400"/>
            <a:ext cx="623524" cy="14173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562952" y="2362200"/>
            <a:ext cx="1094648" cy="609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057400" y="1524000"/>
            <a:ext cx="183412" cy="838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1800"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a:t>
            </a:r>
            <a:r>
              <a:rPr lang="en-US" sz="1200" dirty="0" err="1">
                <a:solidFill>
                  <a:prstClr val="black"/>
                </a:solidFill>
                <a:latin typeface="Verdana" pitchFamily="34" charset="0"/>
                <a:ea typeface="+mn-ea"/>
                <a:cs typeface="+mn-cs"/>
              </a:rPr>
              <a:t>Mem</a:t>
            </a:r>
            <a:r>
              <a:rPr lang="en-US" sz="1200" dirty="0">
                <a:solidFill>
                  <a:prstClr val="black"/>
                </a:solidFill>
                <a:latin typeface="Verdana" pitchFamily="34" charset="0"/>
                <a:ea typeface="+mn-ea"/>
                <a:cs typeface="+mn-cs"/>
              </a:rPr>
              <a:t>.</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6149" name="Rectangle 5"/>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6150" name="Rectangle 6"/>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6151" name="Rectangle 7"/>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23561" name="Rectangle 8"/>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3562" name="Rectangle 9"/>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6154" name="Rectangle 10"/>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6155" name="Rectangle 11"/>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6156" name="AutoShape 12"/>
          <p:cNvCxnSpPr>
            <a:cxnSpLocks noChangeShapeType="1"/>
            <a:stCxn id="6154" idx="2"/>
            <a:endCxn id="6155"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6166" name="Rectangle 22"/>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6167" name="AutoShape 23"/>
          <p:cNvCxnSpPr>
            <a:cxnSpLocks noChangeShapeType="1"/>
            <a:stCxn id="6155" idx="2"/>
            <a:endCxn id="6149"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77" name="AutoShape 33"/>
          <p:cNvCxnSpPr>
            <a:cxnSpLocks noChangeShapeType="1"/>
            <a:stCxn id="6149" idx="2"/>
            <a:endCxn id="6150"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Audit</a:t>
            </a:r>
          </a:p>
        </p:txBody>
      </p:sp>
      <p:sp>
        <p:nvSpPr>
          <p:cNvPr id="6180" name="Line 36"/>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82" name="AutoShape 38"/>
          <p:cNvCxnSpPr>
            <a:cxnSpLocks noChangeShapeType="1"/>
            <a:stCxn id="6179" idx="2"/>
            <a:endCxn id="616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6185" name="Rectangle 41"/>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6186" name="AutoShape 42"/>
          <p:cNvCxnSpPr>
            <a:cxnSpLocks noChangeShapeType="1"/>
            <a:stCxn id="6151" idx="2"/>
            <a:endCxn id="6148"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5758172" y="2948296"/>
            <a:ext cx="622079"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3969259" y="2108310"/>
            <a:ext cx="564929"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1800"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fontAlgn="auto">
              <a:spcBef>
                <a:spcPts val="0"/>
              </a:spcBef>
              <a:spcAft>
                <a:spcPts val="0"/>
              </a:spcAft>
            </a:pPr>
            <a:r>
              <a:rPr lang="en-US" altLang="en-US" sz="600" dirty="0">
                <a:solidFill>
                  <a:prstClr val="black"/>
                </a:solidFill>
                <a:latin typeface="Calibri" panose="020F0502020204030204"/>
                <a:cs typeface="+mn-cs"/>
              </a:rPr>
              <a:t>Introduction</a:t>
            </a:r>
          </a:p>
        </p:txBody>
      </p:sp>
      <p:sp>
        <p:nvSpPr>
          <p:cNvPr id="7173" name="Rectangle 5"/>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174" name="Rectangle 6"/>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7175" name="Rectangle 7"/>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7177" name="Rectangle 9"/>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7178" name="Rectangle 10"/>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7179" name="Rectangle 11"/>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7188" name="AutoShape 20"/>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7199" name="AutoShape 31"/>
          <p:cNvCxnSpPr>
            <a:cxnSpLocks noChangeShapeType="1"/>
            <a:stCxn id="7198" idx="2"/>
            <a:endCxn id="7179"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7206" name="Rectangle 38"/>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
        <p:nvSpPr>
          <p:cNvPr id="2" name="Slide Number Placeholder 1"/>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eaLnBrk="1" hangingPunct="1">
              <a:lnSpc>
                <a:spcPct val="80000"/>
              </a:lnSpc>
              <a:tabLst>
                <a:tab pos="914400" algn="l"/>
              </a:tabLst>
            </a:pPr>
            <a:r>
              <a:rPr lang="en-US" sz="1800" b="1" dirty="0">
                <a:solidFill>
                  <a:srgbClr val="FF0000"/>
                </a:solidFill>
                <a:ea typeface="ＭＳ Ｐゴシック" charset="0"/>
              </a:rPr>
              <a:t>Subchapter K:  Partners and Partnerships [§§ 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400" b="1" dirty="0">
                <a:ea typeface="ＭＳ Ｐゴシック"/>
                <a:cs typeface="ＭＳ Ｐゴシック"/>
              </a:rPr>
              <a:t>Entities</a:t>
            </a:r>
            <a:endParaRPr lang="en-US" sz="2400" dirty="0">
              <a:ea typeface="ＭＳ Ｐゴシック"/>
              <a:cs typeface="ＭＳ Ｐゴシック"/>
            </a:endParaRPr>
          </a:p>
          <a:p>
            <a:pPr lvl="1" eaLnBrk="1" hangingPunct="1">
              <a:buFont typeface="Wingdings" pitchFamily="2" charset="2"/>
              <a:buChar char="Ø"/>
              <a:defRPr/>
            </a:pPr>
            <a:r>
              <a:rPr lang="en-US" sz="1800" dirty="0">
                <a:ea typeface="ＭＳ Ｐゴシック"/>
              </a:rPr>
              <a:t>Corporations: S and C</a:t>
            </a:r>
          </a:p>
          <a:p>
            <a:pPr lvl="1" eaLnBrk="1" hangingPunct="1">
              <a:buFont typeface="Wingdings" pitchFamily="2" charset="2"/>
              <a:buChar char="Ø"/>
              <a:defRPr/>
            </a:pPr>
            <a:r>
              <a:rPr lang="en-US" sz="1800" b="1" i="1" dirty="0">
                <a:ea typeface="ＭＳ Ｐゴシック"/>
              </a:rPr>
              <a:t>Partnerships, including LLCs, GPs, LPs, LLPs, and LLLPs</a:t>
            </a:r>
          </a:p>
          <a:p>
            <a:pPr lvl="1" eaLnBrk="1" hangingPunct="1">
              <a:buFont typeface="Wingdings" pitchFamily="2" charset="2"/>
              <a:buChar char="Ø"/>
              <a:defRPr/>
            </a:pPr>
            <a:r>
              <a:rPr lang="en-US" sz="1800" dirty="0">
                <a:ea typeface="ＭＳ Ｐゴシック"/>
              </a:rPr>
              <a:t>Special Taxpayers</a:t>
            </a:r>
          </a:p>
          <a:p>
            <a:pPr lvl="2">
              <a:buFont typeface="Wingdings" pitchFamily="2" charset="2"/>
              <a:buChar char="Ø"/>
              <a:defRPr/>
            </a:pPr>
            <a:r>
              <a:rPr lang="en-US" sz="1800" dirty="0">
                <a:ea typeface="ＭＳ Ｐゴシック"/>
              </a:rPr>
              <a:t>Foreigners (nonresident aliens and foreign corporations)</a:t>
            </a:r>
          </a:p>
          <a:p>
            <a:pPr lvl="2">
              <a:buFont typeface="Wingdings" pitchFamily="2" charset="2"/>
              <a:buChar char="Ø"/>
              <a:defRPr/>
            </a:pPr>
            <a:r>
              <a:rPr lang="en-US" sz="1800" dirty="0">
                <a:ea typeface="ＭＳ Ｐゴシック"/>
              </a:rPr>
              <a:t>Tax-exempt (charities, non-profits)</a:t>
            </a:r>
          </a:p>
          <a:p>
            <a:pPr lvl="2">
              <a:buFont typeface="Wingdings" pitchFamily="2" charset="2"/>
              <a:buChar char="Ø"/>
              <a:defRPr/>
            </a:pPr>
            <a:r>
              <a:rPr lang="en-US" sz="1800" dirty="0">
                <a:ea typeface="ＭＳ Ｐゴシック"/>
              </a:rPr>
              <a:t>RICs (mutual funds) and REITs</a:t>
            </a:r>
          </a:p>
          <a:p>
            <a:pPr lvl="2">
              <a:buFont typeface="Wingdings" pitchFamily="2" charset="2"/>
              <a:buChar char="Ø"/>
              <a:defRPr/>
            </a:pPr>
            <a:r>
              <a:rPr lang="en-US" sz="1800" dirty="0">
                <a:ea typeface="ＭＳ Ｐゴシック"/>
              </a:rPr>
              <a:t>Trusts</a:t>
            </a:r>
          </a:p>
          <a:p>
            <a:pPr lvl="2" eaLnBrk="1" hangingPunct="1">
              <a:buFont typeface="Symbol" pitchFamily="18" charset="2"/>
              <a:buChar char="Þ"/>
              <a:defRPr/>
            </a:pPr>
            <a:endParaRPr lang="en-US" sz="1800" dirty="0">
              <a:ea typeface="ＭＳ Ｐゴシック"/>
            </a:endParaRPr>
          </a:p>
          <a:p>
            <a:pPr marL="0" indent="0" eaLnBrk="1" hangingPunct="1">
              <a:buNone/>
              <a:defRPr/>
            </a:pPr>
            <a:endParaRPr lang="en-US" sz="2400" dirty="0">
              <a:ea typeface="ＭＳ Ｐゴシック"/>
              <a:cs typeface="ＭＳ Ｐゴシック"/>
            </a:endParaRPr>
          </a:p>
          <a:p>
            <a:pPr eaLnBrk="1" hangingPunct="1">
              <a:defRPr/>
            </a:pPr>
            <a:r>
              <a:rPr lang="en-US" sz="2400" b="1" dirty="0">
                <a:ea typeface="ＭＳ Ｐゴシック"/>
                <a:cs typeface="ＭＳ Ｐゴシック"/>
              </a:rPr>
              <a:t>Taxation</a:t>
            </a:r>
            <a:endParaRPr lang="en-US" sz="2400" dirty="0">
              <a:ea typeface="ＭＳ Ｐゴシック"/>
              <a:cs typeface="ＭＳ Ｐゴシック"/>
            </a:endParaRPr>
          </a:p>
          <a:p>
            <a:pPr lvl="1" eaLnBrk="1" hangingPunct="1">
              <a:buFont typeface="Wingdings" pitchFamily="2" charset="2"/>
              <a:buChar char="Ø"/>
              <a:defRPr/>
            </a:pPr>
            <a:r>
              <a:rPr lang="en-US" sz="1800" b="1" dirty="0">
                <a:ea typeface="ＭＳ Ｐゴシック"/>
              </a:rPr>
              <a:t>Federal</a:t>
            </a:r>
            <a:r>
              <a:rPr lang="en-US" sz="1800" dirty="0">
                <a:ea typeface="ＭＳ Ｐゴシック"/>
              </a:rPr>
              <a:t> and State </a:t>
            </a:r>
            <a:r>
              <a:rPr lang="en-US" sz="1800" b="1" dirty="0">
                <a:ea typeface="ＭＳ Ｐゴシック"/>
              </a:rPr>
              <a:t>Income Taxes</a:t>
            </a:r>
          </a:p>
          <a:p>
            <a:pPr lvl="1" eaLnBrk="1" hangingPunct="1">
              <a:buFont typeface="Wingdings" pitchFamily="2" charset="2"/>
              <a:buChar char="Ø"/>
              <a:defRPr/>
            </a:pPr>
            <a:r>
              <a:rPr lang="en-US" sz="1800" dirty="0">
                <a:ea typeface="ＭＳ Ｐゴシック"/>
              </a:rPr>
              <a:t>Franchise Taxes (Ex. Del: 75&lt;x&lt;180K)</a:t>
            </a:r>
          </a:p>
          <a:p>
            <a:pPr lvl="1" eaLnBrk="1" hangingPunct="1">
              <a:buFont typeface="Wingdings" pitchFamily="2" charset="2"/>
              <a:buChar char="Ø"/>
              <a:defRPr/>
            </a:pPr>
            <a:r>
              <a:rPr lang="en-US" sz="18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1_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15126</TotalTime>
  <Words>1476</Words>
  <Application>Microsoft Macintosh PowerPoint</Application>
  <PresentationFormat>On-screen Show (4:3)</PresentationFormat>
  <Paragraphs>217</Paragraphs>
  <Slides>21</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NSimSun</vt:lpstr>
      <vt:lpstr>Arial</vt:lpstr>
      <vt:lpstr>Calibri</vt:lpstr>
      <vt:lpstr>Courier New</vt:lpstr>
      <vt:lpstr>Gill Sans</vt:lpstr>
      <vt:lpstr>Symbol</vt:lpstr>
      <vt:lpstr>Times</vt:lpstr>
      <vt:lpstr>Times New Roman</vt:lpstr>
      <vt:lpstr>Verdana</vt:lpstr>
      <vt:lpstr>Wingdings</vt:lpstr>
      <vt:lpstr>Wingdings 2</vt:lpstr>
      <vt:lpstr>CG Body - Standard</vt:lpstr>
      <vt:lpstr>1_CG Body - Standard</vt:lpstr>
      <vt:lpstr>Partnership Taxation</vt:lpstr>
      <vt:lpstr>Administrative Details</vt:lpstr>
      <vt:lpstr>Course Goals</vt:lpstr>
      <vt:lpstr>Legislative Branch</vt:lpstr>
      <vt:lpstr>Legislative History Example: New Section 163(j)</vt:lpstr>
      <vt:lpstr>Executive Branch</vt:lpstr>
      <vt:lpstr>Judicial Branch</vt:lpstr>
      <vt:lpstr>Internal Revenue Code and Regulations</vt:lpstr>
      <vt:lpstr>Overview</vt:lpstr>
      <vt:lpstr>Different Business Returns</vt:lpstr>
      <vt:lpstr>Number of Business Tax Returns by Type</vt:lpstr>
      <vt:lpstr>Passthrough vs. C Corporation</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275</cp:revision>
  <dcterms:created xsi:type="dcterms:W3CDTF">2010-08-09T13:06:30Z</dcterms:created>
  <dcterms:modified xsi:type="dcterms:W3CDTF">2022-01-04T00:32:55Z</dcterms:modified>
</cp:coreProperties>
</file>