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57" r:id="rId3"/>
    <p:sldId id="258" r:id="rId4"/>
    <p:sldId id="280" r:id="rId5"/>
    <p:sldId id="281" r:id="rId6"/>
    <p:sldId id="282" r:id="rId7"/>
    <p:sldId id="283" r:id="rId8"/>
    <p:sldId id="284" r:id="rId9"/>
    <p:sldId id="259" r:id="rId10"/>
    <p:sldId id="260" r:id="rId11"/>
    <p:sldId id="299" r:id="rId12"/>
    <p:sldId id="261" r:id="rId13"/>
    <p:sldId id="262" r:id="rId14"/>
    <p:sldId id="300" r:id="rId15"/>
    <p:sldId id="301" r:id="rId16"/>
    <p:sldId id="263" r:id="rId17"/>
    <p:sldId id="264" r:id="rId18"/>
    <p:sldId id="267"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ADE1D2-DC90-E247-9334-8AAFD8953F19}" v="29" dt="2021-12-25T16:25:12.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p:restoredTop sz="91565"/>
  </p:normalViewPr>
  <p:slideViewPr>
    <p:cSldViewPr snapToGrid="0" snapToObjects="1">
      <p:cViewPr varScale="1">
        <p:scale>
          <a:sx n="112" d="100"/>
          <a:sy n="112" d="100"/>
        </p:scale>
        <p:origin x="13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6B8D7-CFCE-B84B-BA3D-E36F1D3D1033}" type="datetimeFigureOut">
              <a:rPr lang="en-US" smtClean="0"/>
              <a:t>12/25/21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3258D-F88C-F440-AD20-53E2DCDDB8B5}" type="slidenum">
              <a:rPr lang="en-US" smtClean="0"/>
              <a:t>‹#›</a:t>
            </a:fld>
            <a:endParaRPr lang="en-US"/>
          </a:p>
        </p:txBody>
      </p:sp>
    </p:spTree>
    <p:extLst>
      <p:ext uri="{BB962C8B-B14F-4D97-AF65-F5344CB8AC3E}">
        <p14:creationId xmlns:p14="http://schemas.microsoft.com/office/powerpoint/2010/main" val="46093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63474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4558C52D-64BB-C941-8CB6-E3187F3C9FF0}" type="slidenum">
              <a:rPr lang="en-US" altLang="en-US" sz="1200">
                <a:latin typeface="Times" charset="0"/>
              </a:rPr>
              <a:pPr/>
              <a:t>4</a:t>
            </a:fld>
            <a:endParaRPr lang="en-US" altLang="en-US" sz="1200">
              <a:latin typeface="Times"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493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19872679-F730-7143-8969-515D153A372A}" type="slidenum">
              <a:rPr lang="en-US" altLang="en-US" sz="1200">
                <a:latin typeface="Times" charset="0"/>
              </a:rPr>
              <a:pPr/>
              <a:t>5</a:t>
            </a:fld>
            <a:endParaRPr lang="en-US" altLang="en-US" sz="1200">
              <a:latin typeface="Times"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98926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6</a:t>
            </a:fld>
            <a:endParaRPr lang="en-US"/>
          </a:p>
        </p:txBody>
      </p:sp>
    </p:spTree>
    <p:extLst>
      <p:ext uri="{BB962C8B-B14F-4D97-AF65-F5344CB8AC3E}">
        <p14:creationId xmlns:p14="http://schemas.microsoft.com/office/powerpoint/2010/main" val="17568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7A1E50C9-9D3D-CF4C-95BC-90F860D77D37}" type="slidenum">
              <a:rPr lang="en-US" altLang="en-US" sz="1200">
                <a:latin typeface="Times" charset="0"/>
              </a:rPr>
              <a:pPr/>
              <a:t>7</a:t>
            </a:fld>
            <a:endParaRPr lang="en-US" altLang="en-US" sz="1200">
              <a:latin typeface="Times"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9184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2A2FD415-3503-C54A-920B-CD0EF3E8E5CE}" type="slidenum">
              <a:rPr lang="en-US" altLang="en-US" sz="1200">
                <a:latin typeface="Times" charset="0"/>
              </a:rPr>
              <a:pPr/>
              <a:t>8</a:t>
            </a:fld>
            <a:endParaRPr lang="en-US" altLang="en-US" sz="1200">
              <a:latin typeface="Times"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041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35112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_Intro_22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xnotes.com/research" TargetMode="External"/><Relationship Id="rId2" Type="http://schemas.openxmlformats.org/officeDocument/2006/relationships/hyperlink" Target="https://jmc877.github.io/Corporate-Tax/index.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Corporate Taxation</a:t>
            </a:r>
          </a:p>
        </p:txBody>
      </p:sp>
      <p:sp>
        <p:nvSpPr>
          <p:cNvPr id="3" name="Subtitle 2"/>
          <p:cNvSpPr>
            <a:spLocks noGrp="1"/>
          </p:cNvSpPr>
          <p:nvPr>
            <p:ph type="subTitle" idx="1"/>
          </p:nvPr>
        </p:nvSpPr>
        <p:spPr/>
        <p:txBody>
          <a:bodyPr>
            <a:normAutofit/>
          </a:bodyPr>
          <a:lstStyle/>
          <a:p>
            <a:r>
              <a:rPr lang="en-US" sz="2800" dirty="0"/>
              <a:t>Prof. Colon</a:t>
            </a:r>
          </a:p>
          <a:p>
            <a:r>
              <a:rPr lang="en-US" sz="2800" dirty="0"/>
              <a:t>Spring 2022</a:t>
            </a:r>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Entity Returns</a:t>
            </a:r>
          </a:p>
        </p:txBody>
      </p:sp>
      <p:sp>
        <p:nvSpPr>
          <p:cNvPr id="3" name="TextBox 2"/>
          <p:cNvSpPr txBox="1"/>
          <p:nvPr/>
        </p:nvSpPr>
        <p:spPr>
          <a:xfrm>
            <a:off x="8801323" y="5830008"/>
            <a:ext cx="928459" cy="215444"/>
          </a:xfrm>
          <a:prstGeom prst="rect">
            <a:avLst/>
          </a:prstGeom>
          <a:noFill/>
        </p:spPr>
        <p:txBody>
          <a:bodyPr wrap="none" rtlCol="0">
            <a:spAutoFit/>
          </a:bodyPr>
          <a:lstStyle/>
          <a:p>
            <a:r>
              <a:rPr lang="en-US" sz="800" dirty="0"/>
              <a:t>Source: JCX-35-16</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120" y="651155"/>
            <a:ext cx="8669759"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5589652" y="619626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7210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2133601"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5105401" y="6203887"/>
            <a:ext cx="2016899"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341821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 and S Corp Returns</a:t>
            </a:r>
          </a:p>
        </p:txBody>
      </p:sp>
      <p:sp>
        <p:nvSpPr>
          <p:cNvPr id="5" name="TextBox 4"/>
          <p:cNvSpPr txBox="1"/>
          <p:nvPr/>
        </p:nvSpPr>
        <p:spPr>
          <a:xfrm>
            <a:off x="5294996" y="6096634"/>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45" y="772383"/>
            <a:ext cx="9734309"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1780302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 Returns</a:t>
            </a:r>
          </a:p>
        </p:txBody>
      </p:sp>
      <p:sp>
        <p:nvSpPr>
          <p:cNvPr id="9" name="TextBox 8"/>
          <p:cNvSpPr txBox="1"/>
          <p:nvPr/>
        </p:nvSpPr>
        <p:spPr>
          <a:xfrm>
            <a:off x="5534788" y="6121870"/>
            <a:ext cx="1122423" cy="246221"/>
          </a:xfrm>
          <a:prstGeom prst="rect">
            <a:avLst/>
          </a:prstGeom>
          <a:noFill/>
        </p:spPr>
        <p:txBody>
          <a:bodyPr wrap="none" rtlCol="0">
            <a:spAutoFit/>
          </a:bodyPr>
          <a:lstStyle/>
          <a:p>
            <a:r>
              <a:rPr lang="en-US" sz="1000" dirty="0"/>
              <a:t>Source: JCX-42-17</a:t>
            </a:r>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0780" y="574206"/>
            <a:ext cx="9650437" cy="5473268"/>
          </a:xfrm>
        </p:spPr>
      </p:pic>
      <p:sp>
        <p:nvSpPr>
          <p:cNvPr id="4" name="Footer Placeholder 3"/>
          <p:cNvSpPr>
            <a:spLocks noGrp="1"/>
          </p:cNvSpPr>
          <p:nvPr>
            <p:ph type="ftr" sz="quarter" idx="11"/>
          </p:nvPr>
        </p:nvSpPr>
        <p:spPr/>
        <p:txBody>
          <a:bodyPr/>
          <a:lstStyle/>
          <a:p>
            <a:pPr>
              <a:defRPr/>
            </a:pPr>
            <a:r>
              <a:rPr lang="en-US" dirty="0"/>
              <a:t>Introduction</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extLst>
      <p:ext uri="{BB962C8B-B14F-4D97-AF65-F5344CB8AC3E}">
        <p14:creationId xmlns:p14="http://schemas.microsoft.com/office/powerpoint/2010/main" val="65461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3505200" y="6019800"/>
            <a:ext cx="5410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2667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2286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215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1943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4953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14618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Income by Business Entity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85" y="631514"/>
            <a:ext cx="7090117" cy="5146621"/>
          </a:xfrm>
        </p:spPr>
      </p:pic>
      <p:sp>
        <p:nvSpPr>
          <p:cNvPr id="9" name="TextBox 8"/>
          <p:cNvSpPr txBox="1"/>
          <p:nvPr/>
        </p:nvSpPr>
        <p:spPr>
          <a:xfrm>
            <a:off x="5516031" y="6122241"/>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557463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Federal Tax Receipts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pic>
        <p:nvPicPr>
          <p:cNvPr id="9" name="Content Placeholder 8">
            <a:extLst>
              <a:ext uri="{FF2B5EF4-FFF2-40B4-BE49-F238E27FC236}">
                <a16:creationId xmlns:a16="http://schemas.microsoft.com/office/drawing/2014/main" id="{CC51C4B7-6022-EE4D-8E91-AFC10F2C4D53}"/>
              </a:ext>
            </a:extLst>
          </p:cNvPr>
          <p:cNvPicPr>
            <a:picLocks noGrp="1" noChangeAspect="1"/>
          </p:cNvPicPr>
          <p:nvPr>
            <p:ph idx="1"/>
          </p:nvPr>
        </p:nvPicPr>
        <p:blipFill>
          <a:blip r:embed="rId2"/>
          <a:stretch>
            <a:fillRect/>
          </a:stretch>
        </p:blipFill>
        <p:spPr>
          <a:xfrm>
            <a:off x="512065" y="533400"/>
            <a:ext cx="10668000" cy="5562600"/>
          </a:xfrm>
        </p:spPr>
      </p:pic>
      <p:sp>
        <p:nvSpPr>
          <p:cNvPr id="10" name="TextBox 9">
            <a:extLst>
              <a:ext uri="{FF2B5EF4-FFF2-40B4-BE49-F238E27FC236}">
                <a16:creationId xmlns:a16="http://schemas.microsoft.com/office/drawing/2014/main" id="{E5E874FE-B41C-F844-B7A5-65FEA8EE66B3}"/>
              </a:ext>
            </a:extLst>
          </p:cNvPr>
          <p:cNvSpPr txBox="1"/>
          <p:nvPr/>
        </p:nvSpPr>
        <p:spPr>
          <a:xfrm>
            <a:off x="9864436" y="6160442"/>
            <a:ext cx="1117614" cy="246221"/>
          </a:xfrm>
          <a:prstGeom prst="rect">
            <a:avLst/>
          </a:prstGeom>
          <a:noFill/>
        </p:spPr>
        <p:txBody>
          <a:bodyPr wrap="none" rtlCol="0">
            <a:spAutoFit/>
          </a:bodyPr>
          <a:lstStyle/>
          <a:p>
            <a:r>
              <a:rPr lang="en-US" sz="1000" dirty="0"/>
              <a:t>Source: JCT-17-17</a:t>
            </a:r>
          </a:p>
        </p:txBody>
      </p:sp>
    </p:spTree>
    <p:extLst>
      <p:ext uri="{BB962C8B-B14F-4D97-AF65-F5344CB8AC3E}">
        <p14:creationId xmlns:p14="http://schemas.microsoft.com/office/powerpoint/2010/main" val="1970468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Choice of Entity considerations</a:t>
            </a:r>
          </a:p>
          <a:p>
            <a:r>
              <a:rPr lang="en-US" dirty="0"/>
              <a:t>Tax classification of </a:t>
            </a:r>
            <a:r>
              <a:rPr lang="en-US" i="1" dirty="0"/>
              <a:t>business entities</a:t>
            </a:r>
          </a:p>
          <a:p>
            <a:r>
              <a:rPr lang="en-US" dirty="0"/>
              <a:t>Operation and taxation of corporations and shareholders</a:t>
            </a:r>
          </a:p>
          <a:p>
            <a:pPr lvl="1"/>
            <a:r>
              <a:rPr lang="en-US" dirty="0"/>
              <a:t>Rates</a:t>
            </a:r>
          </a:p>
          <a:p>
            <a:pPr lvl="1"/>
            <a:r>
              <a:rPr lang="en-US" dirty="0"/>
              <a:t>Special Treatment of:  Losses, Capital Gains, Depreciation, and Interest</a:t>
            </a:r>
          </a:p>
          <a:p>
            <a:pPr lvl="1"/>
            <a:r>
              <a:rPr lang="en-US" dirty="0"/>
              <a:t>Double Tax (and techniques to avoid double tax)</a:t>
            </a:r>
          </a:p>
          <a:p>
            <a:r>
              <a:rPr lang="en-US" dirty="0"/>
              <a:t>Formation and ongoing transfers of property to controlled corporations</a:t>
            </a:r>
          </a:p>
          <a:p>
            <a:r>
              <a:rPr lang="en-US" dirty="0"/>
              <a:t>Distributions to shareholders </a:t>
            </a:r>
          </a:p>
          <a:p>
            <a:pPr lvl="1"/>
            <a:r>
              <a:rPr lang="en-US" dirty="0"/>
              <a:t>Ordinary distributions and redemptions</a:t>
            </a:r>
          </a:p>
          <a:p>
            <a:pPr lvl="1"/>
            <a:r>
              <a:rPr lang="en-US" dirty="0"/>
              <a:t>Liquidating distributions</a:t>
            </a:r>
          </a:p>
          <a:p>
            <a:r>
              <a:rPr lang="en-US" dirty="0"/>
              <a:t>Redemptions involving related corporations</a:t>
            </a:r>
          </a:p>
          <a:p>
            <a:r>
              <a:rPr lang="en-US" dirty="0"/>
              <a:t>Distributions of stock or stock rights</a:t>
            </a:r>
          </a:p>
          <a:p>
            <a:r>
              <a:rPr lang="en-US" b="1" dirty="0"/>
              <a:t>Taxable sales of shares and assets </a:t>
            </a:r>
          </a:p>
          <a:p>
            <a:r>
              <a:rPr lang="en-US" b="1" dirty="0"/>
              <a:t>Non-taxable exchanges of shares and assets (reorganizations) </a:t>
            </a:r>
          </a:p>
          <a:p>
            <a:r>
              <a:rPr lang="en-US" b="1" dirty="0"/>
              <a:t>Tax-free division of corporate assets</a:t>
            </a:r>
          </a:p>
          <a:p>
            <a:pPr lvl="1"/>
            <a:r>
              <a:rPr lang="en-US" dirty="0"/>
              <a:t>Spin-offs, split-ups, split-offs</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Overview of Class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69328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ea typeface="ＭＳ Ｐゴシック" charset="0"/>
                <a:cs typeface="ＭＳ Ｐゴシック" charset="0"/>
              </a:rPr>
              <a:t>Separate Owner and Entity Taxation</a:t>
            </a:r>
            <a:r>
              <a:rPr lang="en-US" dirty="0">
                <a:ea typeface="ＭＳ Ｐゴシック" charset="0"/>
                <a:cs typeface="ＭＳ Ｐゴシック" charset="0"/>
              </a:rPr>
              <a:t> [Sub. C] (aka:  double taxation)</a:t>
            </a:r>
          </a:p>
          <a:p>
            <a:pPr lvl="1"/>
            <a:r>
              <a:rPr lang="en-US" dirty="0">
                <a:ea typeface="ＭＳ Ｐゴシック" charset="0"/>
              </a:rPr>
              <a:t>Income Earned by Entity Taxed Separately from Owners</a:t>
            </a:r>
            <a:r>
              <a:rPr lang="ja-JP" altLang="en-US" dirty="0">
                <a:ea typeface="ＭＳ Ｐゴシック" charset="0"/>
              </a:rPr>
              <a:t>’</a:t>
            </a:r>
            <a:r>
              <a:rPr lang="en-US" altLang="ja-JP" dirty="0">
                <a:ea typeface="ＭＳ Ｐゴシック" charset="0"/>
              </a:rPr>
              <a:t> Income</a:t>
            </a:r>
          </a:p>
          <a:p>
            <a:pPr lvl="1"/>
            <a:r>
              <a:rPr lang="en-US" dirty="0">
                <a:ea typeface="ＭＳ Ｐゴシック" charset="0"/>
              </a:rPr>
              <a:t>Income Earned by Entity Taxed Again to Owners when Distributed</a:t>
            </a:r>
          </a:p>
          <a:p>
            <a:pPr lvl="2">
              <a:buNone/>
            </a:pPr>
            <a:endParaRPr lang="en-US" u="sng" dirty="0">
              <a:ea typeface="ＭＳ Ｐゴシック" charset="0"/>
            </a:endParaRPr>
          </a:p>
          <a:p>
            <a:r>
              <a:rPr lang="en-US" b="1" u="sng" dirty="0" err="1">
                <a:ea typeface="ＭＳ Ｐゴシック" charset="0"/>
                <a:cs typeface="ＭＳ Ｐゴシック" charset="0"/>
              </a:rPr>
              <a:t>Passthrough</a:t>
            </a:r>
            <a:r>
              <a:rPr lang="en-US" b="1" u="sng" dirty="0">
                <a:ea typeface="ＭＳ Ｐゴシック" charset="0"/>
                <a:cs typeface="ＭＳ Ｐゴシック" charset="0"/>
              </a:rPr>
              <a:t> Taxation</a:t>
            </a:r>
            <a:r>
              <a:rPr lang="en-US" dirty="0">
                <a:ea typeface="ＭＳ Ｐゴシック" charset="0"/>
                <a:cs typeface="ＭＳ Ｐゴシック" charset="0"/>
              </a:rPr>
              <a:t> [Sub. K and Sub. S]</a:t>
            </a:r>
          </a:p>
          <a:p>
            <a:pPr lvl="1"/>
            <a:r>
              <a:rPr lang="en-US" dirty="0">
                <a:ea typeface="ＭＳ Ｐゴシック" charset="0"/>
              </a:rPr>
              <a:t>Income Earned by Entity is Taxed Directly to Entity’</a:t>
            </a:r>
            <a:r>
              <a:rPr lang="en-US" altLang="ja-JP" dirty="0">
                <a:ea typeface="ＭＳ Ｐゴシック" charset="0"/>
              </a:rPr>
              <a:t>s Owners (whether or not actually received)</a:t>
            </a:r>
          </a:p>
          <a:p>
            <a:pPr lvl="1"/>
            <a:r>
              <a:rPr lang="en-US" dirty="0">
                <a:ea typeface="ＭＳ Ｐゴシック" charset="0"/>
              </a:rPr>
              <a:t>Income Earned by Entity not Taxed Again to Owners When Actually Received</a:t>
            </a:r>
          </a:p>
          <a:p>
            <a:endParaRPr lang="en-US" dirty="0"/>
          </a:p>
        </p:txBody>
      </p:sp>
      <p:sp>
        <p:nvSpPr>
          <p:cNvPr id="2" name="Title 1"/>
          <p:cNvSpPr>
            <a:spLocks noGrp="1"/>
          </p:cNvSpPr>
          <p:nvPr>
            <p:ph type="title"/>
          </p:nvPr>
        </p:nvSpPr>
        <p:spPr/>
        <p:txBody>
          <a:bodyPr/>
          <a:lstStyle/>
          <a:p>
            <a:r>
              <a:rPr lang="en-US" dirty="0"/>
              <a:t>Overview of Federal Taxation of Business Income</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5295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Class Web Page: </a:t>
            </a:r>
            <a:r>
              <a:rPr lang="en-US" sz="2800" dirty="0">
                <a:hlinkClick r:id="rId2"/>
              </a:rPr>
              <a:t>https://jmc877.github.io/Corporate-Tax/</a:t>
            </a:r>
            <a:r>
              <a:rPr lang="en-US" sz="2800" dirty="0" err="1">
                <a:hlinkClick r:id="rId2"/>
              </a:rPr>
              <a:t>index.html</a:t>
            </a:r>
            <a:endParaRPr lang="en-US" sz="2800" dirty="0"/>
          </a:p>
          <a:p>
            <a:r>
              <a:rPr lang="en-US" sz="2800" dirty="0"/>
              <a:t>Textbook &amp; Code</a:t>
            </a:r>
          </a:p>
          <a:p>
            <a:pPr lvl="1"/>
            <a:r>
              <a:rPr lang="en-US" sz="2400" dirty="0"/>
              <a:t>No required textbook</a:t>
            </a:r>
          </a:p>
          <a:p>
            <a:pPr lvl="2"/>
            <a:r>
              <a:rPr lang="en-US" sz="2400" dirty="0"/>
              <a:t>Block, </a:t>
            </a:r>
            <a:r>
              <a:rPr lang="en-US" sz="2400" i="1" dirty="0"/>
              <a:t>Examples &amp; Explanations: Corporate Taxation</a:t>
            </a:r>
            <a:r>
              <a:rPr lang="en-US" sz="2400" dirty="0"/>
              <a:t>, 5th ed. (2022). It's expected to be published in Jan. 2022</a:t>
            </a:r>
            <a:endParaRPr lang="en-US" sz="2800" dirty="0"/>
          </a:p>
          <a:p>
            <a:pPr lvl="2"/>
            <a:r>
              <a:rPr lang="en-US" sz="2400" dirty="0"/>
              <a:t>Yin &amp; Burke, </a:t>
            </a:r>
            <a:r>
              <a:rPr lang="en-US" sz="2400" i="1" dirty="0"/>
              <a:t>Corporate Taxation </a:t>
            </a:r>
            <a:r>
              <a:rPr lang="en-US" sz="2400" dirty="0"/>
              <a:t>(</a:t>
            </a:r>
            <a:r>
              <a:rPr lang="en-US" sz="2400" b="1" dirty="0"/>
              <a:t>2</a:t>
            </a:r>
            <a:r>
              <a:rPr lang="en-US" sz="2400" b="1" baseline="30000" dirty="0"/>
              <a:t>ed</a:t>
            </a:r>
            <a:r>
              <a:rPr lang="en-US" sz="2400" dirty="0"/>
              <a:t> 2015) and Yin &amp; Burke, </a:t>
            </a:r>
            <a:r>
              <a:rPr lang="en-US" sz="2400" i="1" dirty="0"/>
              <a:t>Supplement </a:t>
            </a:r>
            <a:r>
              <a:rPr lang="en-US" sz="2400" dirty="0"/>
              <a:t>(2018)</a:t>
            </a:r>
          </a:p>
          <a:p>
            <a:pPr lvl="2"/>
            <a:r>
              <a:rPr lang="en-US" sz="2400" dirty="0"/>
              <a:t>Burke, </a:t>
            </a:r>
            <a:r>
              <a:rPr lang="en-US" sz="2400" i="1" dirty="0"/>
              <a:t>Federal Income Taxation of Partners and Partnerships in a Nutshell</a:t>
            </a:r>
          </a:p>
          <a:p>
            <a:pPr lvl="2"/>
            <a:r>
              <a:rPr lang="en-US" sz="2400" dirty="0"/>
              <a:t>Schwarz &amp; Lathrope, </a:t>
            </a:r>
            <a:r>
              <a:rPr lang="en-US" sz="2400" i="1" dirty="0"/>
              <a:t>Corporate Taxation</a:t>
            </a:r>
            <a:r>
              <a:rPr lang="en-US" sz="2400" dirty="0"/>
              <a:t> (Black Letter)</a:t>
            </a:r>
          </a:p>
          <a:p>
            <a:pPr lvl="1"/>
            <a:r>
              <a:rPr lang="en-US" sz="2400" dirty="0"/>
              <a:t>Code &amp; Regs (any one with 2018 changes)</a:t>
            </a:r>
          </a:p>
          <a:p>
            <a:pPr lvl="2"/>
            <a:r>
              <a:rPr lang="en-US" sz="2400" dirty="0">
                <a:hlinkClick r:id="rId3"/>
              </a:rPr>
              <a:t>Tax Analysts Tax Research Database</a:t>
            </a:r>
            <a:r>
              <a:rPr lang="en-US" sz="2400" dirty="0"/>
              <a:t> (a great free resource)</a:t>
            </a:r>
          </a:p>
          <a:p>
            <a:pPr lvl="1"/>
            <a:r>
              <a:rPr lang="en-US" sz="2800" dirty="0"/>
              <a:t>Exam: Yes; 3 hours, short answer</a:t>
            </a:r>
          </a:p>
          <a:p>
            <a:r>
              <a:rPr lang="en-US" sz="2800" dirty="0"/>
              <a:t>Recording: Yes</a:t>
            </a:r>
          </a:p>
        </p:txBody>
      </p:sp>
      <p:sp>
        <p:nvSpPr>
          <p:cNvPr id="2" name="Title 1"/>
          <p:cNvSpPr>
            <a:spLocks noGrp="1"/>
          </p:cNvSpPr>
          <p:nvPr>
            <p:ph type="title"/>
          </p:nvPr>
        </p:nvSpPr>
        <p:spPr/>
        <p:txBody>
          <a:bodyPr/>
          <a:lstStyle/>
          <a:p>
            <a:r>
              <a:rPr lang="en-US" dirty="0"/>
              <a:t>Administrative Details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72299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Understand and be able to apply to problems the fundamental provisions of the US tax rules applicable to C and S corporations and their shareholders:</a:t>
            </a:r>
          </a:p>
          <a:p>
            <a:pPr lvl="1"/>
            <a:r>
              <a:rPr lang="en-US" sz="2400" dirty="0"/>
              <a:t>Subchapters C (90%) and S (10%) of the IRC and accompanying Treasury Regulations</a:t>
            </a:r>
          </a:p>
          <a:p>
            <a:pPr lvl="1"/>
            <a:r>
              <a:rPr lang="en-US" sz="2400" dirty="0"/>
              <a:t>IRS administrative guidance (revenue rulings, revenue procedures, notices, and PLRs)</a:t>
            </a:r>
          </a:p>
          <a:p>
            <a:pPr lvl="1"/>
            <a:r>
              <a:rPr lang="en-US" sz="2400" dirty="0"/>
              <a:t>Judicial decisions interpreting the Code and </a:t>
            </a:r>
            <a:r>
              <a:rPr lang="en-US" sz="2400" dirty="0" err="1"/>
              <a:t>Regs</a:t>
            </a:r>
            <a:r>
              <a:rPr lang="en-US" sz="2400" dirty="0"/>
              <a:t>, and especially the application of common law and statutory substance-over-form principles</a:t>
            </a:r>
          </a:p>
          <a:p>
            <a:pPr lvl="1"/>
            <a:r>
              <a:rPr lang="en-US" sz="2400" dirty="0"/>
              <a:t>Be able to do competently undertake basic corporate tax research </a:t>
            </a:r>
            <a:endParaRPr lang="en-US" dirty="0"/>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9493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eaLnBrk="1" hangingPunct="1"/>
            <a:endParaRPr lang="en-US" altLang="en-US"/>
          </a:p>
          <a:p>
            <a:pPr eaLnBrk="1" hangingPunct="1"/>
            <a:endParaRPr lang="en-US" altLang="en-US"/>
          </a:p>
          <a:p>
            <a:pPr eaLnBrk="1" hangingPunct="1"/>
            <a:endParaRPr lang="en-US" altLang="en-US"/>
          </a:p>
        </p:txBody>
      </p:sp>
      <p:sp>
        <p:nvSpPr>
          <p:cNvPr id="18435" name="Rectangle 2"/>
          <p:cNvSpPr>
            <a:spLocks noGrp="1" noChangeArrowheads="1"/>
          </p:cNvSpPr>
          <p:nvPr>
            <p:ph type="title"/>
          </p:nvPr>
        </p:nvSpPr>
        <p:spPr/>
        <p:txBody>
          <a:bodyPr/>
          <a:lstStyle/>
          <a:p>
            <a:br>
              <a:rPr lang="en-US" altLang="en-US" sz="2400" b="1" dirty="0">
                <a:solidFill>
                  <a:srgbClr val="000000"/>
                </a:solidFill>
              </a:rPr>
            </a:br>
            <a:r>
              <a:rPr lang="en-US" altLang="en-US" dirty="0">
                <a:solidFill>
                  <a:srgbClr val="000000"/>
                </a:solidFill>
              </a:rPr>
              <a:t> Promulgating, Interpreting, and Administering U.S. Tax Law </a:t>
            </a:r>
            <a:endParaRPr lang="en-US" altLang="en-US" b="1" dirty="0">
              <a:solidFill>
                <a:srgbClr val="000000"/>
              </a:solidFill>
            </a:endParaRPr>
          </a:p>
        </p:txBody>
      </p:sp>
      <p:sp>
        <p:nvSpPr>
          <p:cNvPr id="5125" name="Rectangle 5"/>
          <p:cNvSpPr>
            <a:spLocks noChangeArrowheads="1"/>
          </p:cNvSpPr>
          <p:nvPr/>
        </p:nvSpPr>
        <p:spPr bwMode="auto">
          <a:xfrm>
            <a:off x="27937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dirty="0"/>
              <a:t>Executive Branch</a:t>
            </a:r>
          </a:p>
        </p:txBody>
      </p:sp>
      <p:sp>
        <p:nvSpPr>
          <p:cNvPr id="5126" name="Rectangle 6"/>
          <p:cNvSpPr>
            <a:spLocks noChangeArrowheads="1"/>
          </p:cNvSpPr>
          <p:nvPr/>
        </p:nvSpPr>
        <p:spPr bwMode="auto">
          <a:xfrm>
            <a:off x="69085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Judicial Branch</a:t>
            </a:r>
          </a:p>
        </p:txBody>
      </p:sp>
      <p:sp>
        <p:nvSpPr>
          <p:cNvPr id="5127" name="Rectangle 7"/>
          <p:cNvSpPr>
            <a:spLocks noChangeArrowheads="1"/>
          </p:cNvSpPr>
          <p:nvPr/>
        </p:nvSpPr>
        <p:spPr bwMode="auto">
          <a:xfrm>
            <a:off x="4965463" y="36355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Legislative Branch</a:t>
            </a:r>
          </a:p>
        </p:txBody>
      </p:sp>
      <p:cxnSp>
        <p:nvCxnSpPr>
          <p:cNvPr id="5129" name="AutoShape 9"/>
          <p:cNvCxnSpPr>
            <a:cxnSpLocks noChangeShapeType="1"/>
            <a:stCxn id="5125" idx="2"/>
            <a:endCxn id="5127" idx="0"/>
          </p:cNvCxnSpPr>
          <p:nvPr/>
        </p:nvCxnSpPr>
        <p:spPr bwMode="auto">
          <a:xfrm>
            <a:off x="3914537" y="2714771"/>
            <a:ext cx="21717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0" name="AutoShape 10"/>
          <p:cNvCxnSpPr>
            <a:cxnSpLocks noChangeShapeType="1"/>
            <a:stCxn id="5126" idx="2"/>
            <a:endCxn id="5127" idx="0"/>
          </p:cNvCxnSpPr>
          <p:nvPr/>
        </p:nvCxnSpPr>
        <p:spPr bwMode="auto">
          <a:xfrm flipH="1">
            <a:off x="6086237" y="2714771"/>
            <a:ext cx="19431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1" name="AutoShape 11"/>
          <p:cNvCxnSpPr>
            <a:cxnSpLocks noChangeShapeType="1"/>
            <a:stCxn id="5125" idx="3"/>
            <a:endCxn id="5126" idx="1"/>
          </p:cNvCxnSpPr>
          <p:nvPr/>
        </p:nvCxnSpPr>
        <p:spPr bwMode="auto">
          <a:xfrm>
            <a:off x="5033726" y="2298846"/>
            <a:ext cx="1874837"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43346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2400" b="1"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4038601" y="4940300"/>
            <a:ext cx="377031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Reconciliation Conference</a:t>
            </a:r>
          </a:p>
        </p:txBody>
      </p:sp>
      <p:sp>
        <p:nvSpPr>
          <p:cNvPr id="3078" name="Rectangle 6"/>
          <p:cNvSpPr>
            <a:spLocks noChangeArrowheads="1"/>
          </p:cNvSpPr>
          <p:nvPr/>
        </p:nvSpPr>
        <p:spPr bwMode="auto">
          <a:xfrm>
            <a:off x="4038601" y="31115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Sessions of Ways and Means and Senate Finance</a:t>
            </a:r>
          </a:p>
        </p:txBody>
      </p:sp>
      <p:sp>
        <p:nvSpPr>
          <p:cNvPr id="3079" name="Rectangle 7"/>
          <p:cNvSpPr>
            <a:spLocks noChangeArrowheads="1"/>
          </p:cNvSpPr>
          <p:nvPr/>
        </p:nvSpPr>
        <p:spPr bwMode="auto">
          <a:xfrm>
            <a:off x="4114801" y="5626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Returned to Full House and Senate</a:t>
            </a:r>
          </a:p>
        </p:txBody>
      </p:sp>
      <p:sp>
        <p:nvSpPr>
          <p:cNvPr id="3080" name="Rectangle 8"/>
          <p:cNvSpPr>
            <a:spLocks noChangeArrowheads="1"/>
          </p:cNvSpPr>
          <p:nvPr/>
        </p:nvSpPr>
        <p:spPr bwMode="auto">
          <a:xfrm>
            <a:off x="4038601" y="4102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House and Senate Floors</a:t>
            </a:r>
          </a:p>
        </p:txBody>
      </p:sp>
      <p:sp>
        <p:nvSpPr>
          <p:cNvPr id="20489" name="Rectangle 11"/>
          <p:cNvSpPr>
            <a:spLocks noChangeArrowheads="1"/>
          </p:cNvSpPr>
          <p:nvPr/>
        </p:nvSpPr>
        <p:spPr bwMode="auto">
          <a:xfrm>
            <a:off x="7239000" y="1273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0490" name="Rectangle 12"/>
          <p:cNvSpPr>
            <a:spLocks noChangeArrowheads="1"/>
          </p:cNvSpPr>
          <p:nvPr/>
        </p:nvSpPr>
        <p:spPr bwMode="auto">
          <a:xfrm>
            <a:off x="7162800" y="2720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3085" name="Rectangle 13"/>
          <p:cNvSpPr>
            <a:spLocks noChangeArrowheads="1"/>
          </p:cNvSpPr>
          <p:nvPr/>
        </p:nvSpPr>
        <p:spPr bwMode="auto">
          <a:xfrm>
            <a:off x="4038601" y="673100"/>
            <a:ext cx="3770313"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Introduced in the House of Representatives and Senate</a:t>
            </a:r>
          </a:p>
        </p:txBody>
      </p:sp>
      <p:sp>
        <p:nvSpPr>
          <p:cNvPr id="3088" name="Rectangle 16"/>
          <p:cNvSpPr>
            <a:spLocks noChangeArrowheads="1"/>
          </p:cNvSpPr>
          <p:nvPr/>
        </p:nvSpPr>
        <p:spPr bwMode="auto">
          <a:xfrm>
            <a:off x="4038601" y="1663700"/>
            <a:ext cx="377031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5924550" y="13589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5924550" y="2863850"/>
            <a:ext cx="0" cy="247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5924550" y="3762376"/>
            <a:ext cx="1588" cy="358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5924550" y="4752976"/>
            <a:ext cx="1588" cy="206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8991600" y="2806700"/>
            <a:ext cx="1371600" cy="68580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Branch</a:t>
            </a:r>
          </a:p>
        </p:txBody>
      </p:sp>
      <p:cxnSp>
        <p:nvCxnSpPr>
          <p:cNvPr id="3099" name="AutoShape 27"/>
          <p:cNvCxnSpPr>
            <a:cxnSpLocks noChangeShapeType="1"/>
            <a:stCxn id="3079" idx="3"/>
            <a:endCxn id="3097" idx="2"/>
          </p:cNvCxnSpPr>
          <p:nvPr/>
        </p:nvCxnSpPr>
        <p:spPr bwMode="auto">
          <a:xfrm flipV="1">
            <a:off x="7885114" y="3492500"/>
            <a:ext cx="1792287" cy="24590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7808914" y="1016000"/>
            <a:ext cx="1868487" cy="179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5943600" y="53213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56131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before January 1, 2022,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614019" y="2909593"/>
            <a:ext cx="1358781" cy="6967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217888" y="3944679"/>
            <a:ext cx="680484" cy="17969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987749" y="2305710"/>
            <a:ext cx="6060558" cy="4055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p:nvPr/>
        </p:nvCxnSpPr>
        <p:spPr>
          <a:xfrm>
            <a:off x="2209800" y="1600200"/>
            <a:ext cx="533400" cy="7055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34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b="1"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5334000" y="3949700"/>
            <a:ext cx="2209800" cy="1371600"/>
          </a:xfrm>
          <a:prstGeom prst="rect">
            <a:avLst/>
          </a:prstGeom>
          <a:noFill/>
          <a:ln w="9525">
            <a:solidFill>
              <a:schemeClr val="tx1"/>
            </a:solidFill>
            <a:miter lim="800000"/>
            <a:headEnd/>
            <a:tailEnd/>
          </a:ln>
        </p:spPr>
        <p:txBody>
          <a:bodyPr anchor="ctr"/>
          <a:lstStyle/>
          <a:p>
            <a:pPr algn="l">
              <a:buFont typeface="Arial" pitchFamily="34" charset="0"/>
              <a:buChar char="•"/>
              <a:defRPr/>
            </a:pPr>
            <a:r>
              <a:rPr lang="en-US" sz="1600" dirty="0">
                <a:latin typeface="Verdana" pitchFamily="34" charset="0"/>
              </a:rPr>
              <a:t>Revenue Rulings</a:t>
            </a:r>
          </a:p>
          <a:p>
            <a:pPr algn="l">
              <a:buFont typeface="Arial" pitchFamily="34" charset="0"/>
              <a:buChar char="•"/>
              <a:defRPr/>
            </a:pPr>
            <a:r>
              <a:rPr lang="en-US" sz="1600" dirty="0">
                <a:latin typeface="Verdana" pitchFamily="34" charset="0"/>
              </a:rPr>
              <a:t>Priv. Letter Rul.</a:t>
            </a:r>
          </a:p>
          <a:p>
            <a:pPr algn="l">
              <a:buFont typeface="Arial" pitchFamily="34" charset="0"/>
              <a:buChar char="•"/>
              <a:defRPr/>
            </a:pPr>
            <a:r>
              <a:rPr lang="en-US" sz="1600" dirty="0">
                <a:latin typeface="Verdana" pitchFamily="34" charset="0"/>
              </a:rPr>
              <a:t>Tech. Adv. </a:t>
            </a:r>
            <a:r>
              <a:rPr lang="en-US" sz="1600" dirty="0" err="1">
                <a:latin typeface="Verdana" pitchFamily="34" charset="0"/>
              </a:rPr>
              <a:t>Mem</a:t>
            </a:r>
            <a:r>
              <a:rPr lang="en-US" sz="1600" dirty="0">
                <a:latin typeface="Verdana" pitchFamily="34" charset="0"/>
              </a:rPr>
              <a:t>.</a:t>
            </a:r>
          </a:p>
          <a:p>
            <a:pPr marL="114300" indent="-114300">
              <a:buFont typeface="Arial" pitchFamily="34" charset="0"/>
              <a:buChar char="•"/>
              <a:defRPr/>
            </a:pPr>
            <a:r>
              <a:rPr lang="en-US" sz="1600" dirty="0">
                <a:latin typeface="Verdana" pitchFamily="34" charset="0"/>
              </a:rPr>
              <a:t>Gen Legal Advice           </a:t>
            </a:r>
            <a:r>
              <a:rPr lang="en-US" sz="1600" dirty="0" err="1">
                <a:latin typeface="Verdana" pitchFamily="34" charset="0"/>
              </a:rPr>
              <a:t>Mem</a:t>
            </a:r>
            <a:r>
              <a:rPr lang="en-US" sz="1600" dirty="0">
                <a:latin typeface="Verdana" pitchFamily="34" charset="0"/>
              </a:rPr>
              <a:t>.</a:t>
            </a:r>
          </a:p>
        </p:txBody>
      </p:sp>
      <p:sp>
        <p:nvSpPr>
          <p:cNvPr id="6149" name="Rectangle 5"/>
          <p:cNvSpPr>
            <a:spLocks noChangeArrowheads="1"/>
          </p:cNvSpPr>
          <p:nvPr/>
        </p:nvSpPr>
        <p:spPr bwMode="auto">
          <a:xfrm>
            <a:off x="2590800" y="2613026"/>
            <a:ext cx="2667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Assistant  Secretary for Tax Policy</a:t>
            </a:r>
          </a:p>
        </p:txBody>
      </p:sp>
      <p:sp>
        <p:nvSpPr>
          <p:cNvPr id="6150" name="Rectangle 6"/>
          <p:cNvSpPr>
            <a:spLocks noChangeArrowheads="1"/>
          </p:cNvSpPr>
          <p:nvPr/>
        </p:nvSpPr>
        <p:spPr bwMode="auto">
          <a:xfrm>
            <a:off x="2819401" y="37973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Regulations</a:t>
            </a:r>
          </a:p>
        </p:txBody>
      </p:sp>
      <p:sp>
        <p:nvSpPr>
          <p:cNvPr id="6151" name="Rectangle 7"/>
          <p:cNvSpPr>
            <a:spLocks noChangeArrowheads="1"/>
          </p:cNvSpPr>
          <p:nvPr/>
        </p:nvSpPr>
        <p:spPr bwMode="auto">
          <a:xfrm>
            <a:off x="6324601" y="2655889"/>
            <a:ext cx="21939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IRS</a:t>
            </a:r>
          </a:p>
        </p:txBody>
      </p:sp>
      <p:sp>
        <p:nvSpPr>
          <p:cNvPr id="23561" name="Rectangle 8"/>
          <p:cNvSpPr>
            <a:spLocks noChangeArrowheads="1"/>
          </p:cNvSpPr>
          <p:nvPr/>
        </p:nvSpPr>
        <p:spPr bwMode="auto">
          <a:xfrm>
            <a:off x="6705600" y="14255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3562" name="Rectangle 9"/>
          <p:cNvSpPr>
            <a:spLocks noChangeArrowheads="1"/>
          </p:cNvSpPr>
          <p:nvPr/>
        </p:nvSpPr>
        <p:spPr bwMode="auto">
          <a:xfrm>
            <a:off x="6629400" y="28733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6154" name="Rectangle 10"/>
          <p:cNvSpPr>
            <a:spLocks noChangeArrowheads="1"/>
          </p:cNvSpPr>
          <p:nvPr/>
        </p:nvSpPr>
        <p:spPr bwMode="auto">
          <a:xfrm>
            <a:off x="4465639" y="9779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President</a:t>
            </a:r>
          </a:p>
        </p:txBody>
      </p:sp>
      <p:sp>
        <p:nvSpPr>
          <p:cNvPr id="6155" name="Rectangle 11"/>
          <p:cNvSpPr>
            <a:spLocks noChangeArrowheads="1"/>
          </p:cNvSpPr>
          <p:nvPr/>
        </p:nvSpPr>
        <p:spPr bwMode="auto">
          <a:xfrm>
            <a:off x="4465639" y="18161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Treasury</a:t>
            </a:r>
          </a:p>
        </p:txBody>
      </p:sp>
      <p:cxnSp>
        <p:nvCxnSpPr>
          <p:cNvPr id="6156" name="AutoShape 12"/>
          <p:cNvCxnSpPr>
            <a:cxnSpLocks noChangeShapeType="1"/>
            <a:stCxn id="6154" idx="2"/>
            <a:endCxn id="6155" idx="0"/>
          </p:cNvCxnSpPr>
          <p:nvPr/>
        </p:nvCxnSpPr>
        <p:spPr bwMode="auto">
          <a:xfrm>
            <a:off x="5562600" y="1354138"/>
            <a:ext cx="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772400" y="44069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30-Day Letter</a:t>
            </a:r>
          </a:p>
        </p:txBody>
      </p:sp>
      <p:sp>
        <p:nvSpPr>
          <p:cNvPr id="6166" name="Rectangle 22"/>
          <p:cNvSpPr>
            <a:spLocks noChangeArrowheads="1"/>
          </p:cNvSpPr>
          <p:nvPr/>
        </p:nvSpPr>
        <p:spPr bwMode="auto">
          <a:xfrm>
            <a:off x="7772400" y="49403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90-Day Letter</a:t>
            </a:r>
          </a:p>
        </p:txBody>
      </p:sp>
      <p:cxnSp>
        <p:nvCxnSpPr>
          <p:cNvPr id="6167" name="AutoShape 23"/>
          <p:cNvCxnSpPr>
            <a:cxnSpLocks noChangeShapeType="1"/>
            <a:stCxn id="6155" idx="2"/>
            <a:endCxn id="6149" idx="0"/>
          </p:cNvCxnSpPr>
          <p:nvPr/>
        </p:nvCxnSpPr>
        <p:spPr bwMode="auto">
          <a:xfrm rot="5400000">
            <a:off x="4533107" y="1583532"/>
            <a:ext cx="420687" cy="1638300"/>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78563" y="1465263"/>
            <a:ext cx="411162" cy="185896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763000" y="47831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686800" y="58547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6177" name="AutoShape 33"/>
          <p:cNvCxnSpPr>
            <a:cxnSpLocks noChangeShapeType="1"/>
            <a:stCxn id="6149" idx="2"/>
            <a:endCxn id="6150" idx="0"/>
          </p:cNvCxnSpPr>
          <p:nvPr/>
        </p:nvCxnSpPr>
        <p:spPr bwMode="auto">
          <a:xfrm flipH="1">
            <a:off x="3916364" y="3263900"/>
            <a:ext cx="793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772400" y="38735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Audit</a:t>
            </a:r>
          </a:p>
        </p:txBody>
      </p:sp>
      <p:sp>
        <p:nvSpPr>
          <p:cNvPr id="6180" name="Line 36"/>
          <p:cNvSpPr>
            <a:spLocks noChangeShapeType="1"/>
          </p:cNvSpPr>
          <p:nvPr/>
        </p:nvSpPr>
        <p:spPr bwMode="auto">
          <a:xfrm>
            <a:off x="8686800" y="53213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6182" name="AutoShape 38"/>
          <p:cNvCxnSpPr>
            <a:cxnSpLocks noChangeShapeType="1"/>
            <a:stCxn id="6179" idx="2"/>
            <a:endCxn id="6165" idx="0"/>
          </p:cNvCxnSpPr>
          <p:nvPr/>
        </p:nvCxnSpPr>
        <p:spPr bwMode="auto">
          <a:xfrm>
            <a:off x="8763000" y="42497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1219200" y="2938463"/>
            <a:ext cx="1371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1219200" y="2197100"/>
            <a:ext cx="1295400" cy="6096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Legislative</a:t>
            </a:r>
          </a:p>
          <a:p>
            <a:r>
              <a:rPr lang="en-US" altLang="en-US" sz="1800"/>
              <a:t>Proposals</a:t>
            </a:r>
          </a:p>
        </p:txBody>
      </p:sp>
      <p:sp>
        <p:nvSpPr>
          <p:cNvPr id="6185" name="Rectangle 41"/>
          <p:cNvSpPr>
            <a:spLocks noChangeArrowheads="1"/>
          </p:cNvSpPr>
          <p:nvPr/>
        </p:nvSpPr>
        <p:spPr bwMode="auto">
          <a:xfrm>
            <a:off x="8534400" y="5930900"/>
            <a:ext cx="1219200" cy="3810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cxnSp>
        <p:nvCxnSpPr>
          <p:cNvPr id="6186" name="AutoShape 42"/>
          <p:cNvCxnSpPr>
            <a:cxnSpLocks noChangeShapeType="1"/>
            <a:stCxn id="6151" idx="2"/>
            <a:endCxn id="6148" idx="0"/>
          </p:cNvCxnSpPr>
          <p:nvPr/>
        </p:nvCxnSpPr>
        <p:spPr bwMode="auto">
          <a:xfrm rot="5400000">
            <a:off x="6471445" y="2999582"/>
            <a:ext cx="917575" cy="982663"/>
          </a:xfrm>
          <a:prstGeom prst="bentConnector3">
            <a:avLst>
              <a:gd name="adj1" fmla="val 515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671595" y="2782095"/>
            <a:ext cx="841375" cy="1341437"/>
          </a:xfrm>
          <a:prstGeom prst="bentConnector3">
            <a:avLst>
              <a:gd name="adj1" fmla="val 558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5286376" y="1662113"/>
            <a:ext cx="765175" cy="3505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073909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2400" b="1"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800" dirty="0">
                <a:latin typeface="+mn-lt"/>
              </a:rPr>
              <a:t>Introduction</a:t>
            </a:r>
          </a:p>
        </p:txBody>
      </p:sp>
      <p:sp>
        <p:nvSpPr>
          <p:cNvPr id="7173" name="Rectangle 5"/>
          <p:cNvSpPr>
            <a:spLocks noChangeArrowheads="1"/>
          </p:cNvSpPr>
          <p:nvPr/>
        </p:nvSpPr>
        <p:spPr bwMode="auto">
          <a:xfrm>
            <a:off x="4999039" y="38100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Appellate Courts</a:t>
            </a:r>
          </a:p>
        </p:txBody>
      </p:sp>
      <p:sp>
        <p:nvSpPr>
          <p:cNvPr id="7174" name="Rectangle 6"/>
          <p:cNvSpPr>
            <a:spLocks noChangeArrowheads="1"/>
          </p:cNvSpPr>
          <p:nvPr/>
        </p:nvSpPr>
        <p:spPr bwMode="auto">
          <a:xfrm>
            <a:off x="4999039" y="54102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Supreme Court</a:t>
            </a:r>
          </a:p>
        </p:txBody>
      </p:sp>
      <p:sp>
        <p:nvSpPr>
          <p:cNvPr id="7175" name="Rectangle 7"/>
          <p:cNvSpPr>
            <a:spLocks noChangeArrowheads="1"/>
          </p:cNvSpPr>
          <p:nvPr/>
        </p:nvSpPr>
        <p:spPr bwMode="auto">
          <a:xfrm>
            <a:off x="73914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District Court</a:t>
            </a:r>
          </a:p>
        </p:txBody>
      </p:sp>
      <p:sp>
        <p:nvSpPr>
          <p:cNvPr id="7177" name="Rectangle 9"/>
          <p:cNvSpPr>
            <a:spLocks noChangeArrowheads="1"/>
          </p:cNvSpPr>
          <p:nvPr/>
        </p:nvSpPr>
        <p:spPr bwMode="auto">
          <a:xfrm>
            <a:off x="7162800" y="3038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7178" name="Rectangle 10"/>
          <p:cNvSpPr>
            <a:spLocks noChangeArrowheads="1"/>
          </p:cNvSpPr>
          <p:nvPr/>
        </p:nvSpPr>
        <p:spPr bwMode="auto">
          <a:xfrm>
            <a:off x="25908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sp>
        <p:nvSpPr>
          <p:cNvPr id="7179" name="Rectangle 11"/>
          <p:cNvSpPr>
            <a:spLocks noChangeArrowheads="1"/>
          </p:cNvSpPr>
          <p:nvPr/>
        </p:nvSpPr>
        <p:spPr bwMode="auto">
          <a:xfrm>
            <a:off x="4999039"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Claims Court</a:t>
            </a:r>
          </a:p>
        </p:txBody>
      </p:sp>
      <p:cxnSp>
        <p:nvCxnSpPr>
          <p:cNvPr id="7188" name="AutoShape 20"/>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553200" y="1371600"/>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Refund Suits</a:t>
            </a:r>
          </a:p>
        </p:txBody>
      </p:sp>
      <p:cxnSp>
        <p:nvCxnSpPr>
          <p:cNvPr id="7199" name="AutoShape 31"/>
          <p:cNvCxnSpPr>
            <a:cxnSpLocks noChangeShapeType="1"/>
            <a:stCxn id="7198" idx="2"/>
            <a:endCxn id="7179" idx="0"/>
          </p:cNvCxnSpPr>
          <p:nvPr/>
        </p:nvCxnSpPr>
        <p:spPr bwMode="auto">
          <a:xfrm rot="5400000">
            <a:off x="6515100" y="1257300"/>
            <a:ext cx="533400" cy="1371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711282" y="1432719"/>
            <a:ext cx="533400" cy="10207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28590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416426" y="2130426"/>
            <a:ext cx="950912" cy="2408237"/>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816726" y="2138363"/>
            <a:ext cx="950912" cy="2392363"/>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524000" y="25146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06" name="Rectangle 38"/>
          <p:cNvSpPr>
            <a:spLocks noChangeArrowheads="1"/>
          </p:cNvSpPr>
          <p:nvPr/>
        </p:nvSpPr>
        <p:spPr bwMode="auto">
          <a:xfrm>
            <a:off x="1600200" y="1905000"/>
            <a:ext cx="914400" cy="5334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600"/>
              <a:t>90 day </a:t>
            </a:r>
          </a:p>
          <a:p>
            <a:r>
              <a:rPr lang="en-US" altLang="en-US" sz="1600"/>
              <a:t>Letter</a:t>
            </a:r>
            <a:endParaRPr lang="en-US" altLang="en-US" sz="180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62564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a:lnSpc>
                <a:spcPct val="80000"/>
              </a:lnSpc>
              <a:tabLst>
                <a:tab pos="914400" algn="l"/>
              </a:tabLst>
            </a:pPr>
            <a:r>
              <a:rPr lang="en-US" sz="2400" dirty="0">
                <a:ea typeface="ＭＳ Ｐゴシック" charset="0"/>
                <a:cs typeface="ＭＳ Ｐゴシック" charset="0"/>
              </a:rPr>
              <a:t>Subtitles (A-K)</a:t>
            </a:r>
          </a:p>
          <a:p>
            <a:pPr lvl="1" indent="-279400">
              <a:lnSpc>
                <a:spcPct val="80000"/>
              </a:lnSpc>
              <a:tabLst>
                <a:tab pos="914400" algn="l"/>
              </a:tabLst>
            </a:pPr>
            <a:r>
              <a:rPr lang="en-US" sz="2000" dirty="0">
                <a:ea typeface="ＭＳ Ｐゴシック" charset="0"/>
              </a:rPr>
              <a:t>A (Income Taxes) and (B) Estate and Gift Taxes</a:t>
            </a:r>
          </a:p>
          <a:p>
            <a:pPr>
              <a:lnSpc>
                <a:spcPct val="80000"/>
              </a:lnSpc>
              <a:tabLst>
                <a:tab pos="914400" algn="l"/>
              </a:tabLst>
            </a:pPr>
            <a:r>
              <a:rPr lang="en-US" sz="2400" dirty="0">
                <a:ea typeface="ＭＳ Ｐゴシック" charset="0"/>
                <a:cs typeface="ＭＳ Ｐゴシック" charset="0"/>
              </a:rPr>
              <a:t>Chapters and Subchapters</a:t>
            </a:r>
          </a:p>
          <a:p>
            <a:pPr lvl="1" indent="-279400">
              <a:lnSpc>
                <a:spcPct val="80000"/>
              </a:lnSpc>
              <a:tabLst>
                <a:tab pos="914400" algn="l"/>
              </a:tabLst>
            </a:pPr>
            <a:r>
              <a:rPr lang="en-US" sz="2000" dirty="0">
                <a:ea typeface="ＭＳ Ｐゴシック" charset="0"/>
              </a:rPr>
              <a:t>Chapter 1 (Normal Taxes) [</a:t>
            </a:r>
            <a:r>
              <a:rPr lang="en-US" altLang="en-US" dirty="0"/>
              <a:t>§§</a:t>
            </a:r>
            <a:r>
              <a:rPr lang="en-US" sz="2000" dirty="0">
                <a:ea typeface="ＭＳ Ｐゴシック" charset="0"/>
              </a:rPr>
              <a:t>1-1400L]</a:t>
            </a:r>
          </a:p>
          <a:p>
            <a:pPr marL="1092200" lvl="2" indent="-292100">
              <a:lnSpc>
                <a:spcPct val="80000"/>
              </a:lnSpc>
              <a:tabLst>
                <a:tab pos="914400" algn="l"/>
              </a:tabLst>
            </a:pPr>
            <a:r>
              <a:rPr lang="en-US" sz="1800" b="1" dirty="0">
                <a:highlight>
                  <a:srgbClr val="00FFFF"/>
                </a:highlight>
                <a:ea typeface="ＭＳ Ｐゴシック" charset="0"/>
              </a:rPr>
              <a:t>Subchapter C:  Corporate Distributions and Adjustments [</a:t>
            </a:r>
            <a:r>
              <a:rPr lang="en-US" altLang="en-US" sz="1800" b="1" dirty="0">
                <a:highlight>
                  <a:srgbClr val="00FFFF"/>
                </a:highlight>
              </a:rPr>
              <a:t>§§</a:t>
            </a:r>
            <a:r>
              <a:rPr lang="en-US" sz="1800" b="1" dirty="0">
                <a:highlight>
                  <a:srgbClr val="00FFFF"/>
                </a:highlight>
                <a:ea typeface="ＭＳ Ｐゴシック" charset="0"/>
              </a:rPr>
              <a:t>301-385]</a:t>
            </a:r>
          </a:p>
          <a:p>
            <a:pPr marL="1092200" lvl="2" indent="-292100">
              <a:lnSpc>
                <a:spcPct val="80000"/>
              </a:lnSpc>
              <a:tabLst>
                <a:tab pos="914400" algn="l"/>
              </a:tabLst>
            </a:pPr>
            <a:r>
              <a:rPr lang="en-US" sz="1800" dirty="0">
                <a:ea typeface="ＭＳ Ｐゴシック" charset="0"/>
              </a:rPr>
              <a:t>Subchapter K:  Partners and Partnerships [</a:t>
            </a:r>
            <a:r>
              <a:rPr lang="en-US" altLang="en-US" sz="1800" dirty="0"/>
              <a:t>§§</a:t>
            </a:r>
            <a:r>
              <a:rPr lang="en-US" sz="1800" dirty="0">
                <a:ea typeface="ＭＳ Ｐゴシック" charset="0"/>
              </a:rPr>
              <a:t>701-777]</a:t>
            </a:r>
          </a:p>
          <a:p>
            <a:pPr marL="1092200" lvl="2" indent="-292100">
              <a:lnSpc>
                <a:spcPct val="80000"/>
              </a:lnSpc>
              <a:tabLst>
                <a:tab pos="914400" algn="l"/>
              </a:tabLst>
            </a:pPr>
            <a:r>
              <a:rPr lang="en-US" sz="1800" b="1" dirty="0">
                <a:highlight>
                  <a:srgbClr val="00FFFF"/>
                </a:highlight>
                <a:ea typeface="ＭＳ Ｐゴシック" charset="0"/>
              </a:rPr>
              <a:t>Subchapter S:  S Corporations and Their Shareholders [</a:t>
            </a:r>
            <a:r>
              <a:rPr lang="en-US" altLang="en-US" sz="1800" b="1" dirty="0">
                <a:highlight>
                  <a:srgbClr val="00FFFF"/>
                </a:highlight>
              </a:rPr>
              <a:t>§§</a:t>
            </a:r>
            <a:r>
              <a:rPr lang="en-US" sz="1800" b="1" dirty="0">
                <a:highlight>
                  <a:srgbClr val="00FFFF"/>
                </a:highlight>
                <a:ea typeface="ＭＳ Ｐゴシック" charset="0"/>
              </a:rPr>
              <a:t>1361-1379]</a:t>
            </a:r>
          </a:p>
          <a:p>
            <a:pPr>
              <a:lnSpc>
                <a:spcPct val="80000"/>
              </a:lnSpc>
              <a:tabLst>
                <a:tab pos="914400" algn="l"/>
              </a:tabLst>
            </a:pPr>
            <a:r>
              <a:rPr lang="en-US" sz="2400" dirty="0">
                <a:ea typeface="ＭＳ Ｐゴシック" charset="0"/>
                <a:cs typeface="ＭＳ Ｐゴシック" charset="0"/>
              </a:rPr>
              <a:t>Parts [I], Sections [61], Subsections [c], Paragraphs [1], Subparagraphs [A], Clauses [</a:t>
            </a:r>
            <a:r>
              <a:rPr lang="en-US" sz="2400" dirty="0" err="1">
                <a:ea typeface="ＭＳ Ｐゴシック" charset="0"/>
                <a:cs typeface="ＭＳ Ｐゴシック" charset="0"/>
              </a:rPr>
              <a:t>i</a:t>
            </a:r>
            <a:r>
              <a:rPr lang="en-US" sz="2400" dirty="0">
                <a:ea typeface="ＭＳ Ｐゴシック" charset="0"/>
                <a:cs typeface="ＭＳ Ｐゴシック" charset="0"/>
              </a:rPr>
              <a:t>], and </a:t>
            </a:r>
            <a:r>
              <a:rPr lang="en-US" sz="2400" dirty="0" err="1">
                <a:ea typeface="ＭＳ Ｐゴシック" charset="0"/>
                <a:cs typeface="ＭＳ Ｐゴシック" charset="0"/>
              </a:rPr>
              <a:t>Subclauses</a:t>
            </a:r>
            <a:r>
              <a:rPr lang="en-US" sz="2400" dirty="0">
                <a:ea typeface="ＭＳ Ｐゴシック" charset="0"/>
                <a:cs typeface="ＭＳ Ｐゴシック" charset="0"/>
              </a:rPr>
              <a:t> [II]</a:t>
            </a:r>
          </a:p>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Treasury Regulations:  Title 26 of the CFR  </a:t>
            </a:r>
          </a:p>
          <a:p>
            <a:pPr>
              <a:lnSpc>
                <a:spcPct val="80000"/>
              </a:lnSpc>
              <a:tabLst>
                <a:tab pos="914400" algn="l"/>
              </a:tabLst>
            </a:pPr>
            <a:r>
              <a:rPr lang="en-US" sz="2400" dirty="0">
                <a:ea typeface="ＭＳ Ｐゴシック" charset="0"/>
                <a:cs typeface="ＭＳ Ｐゴシック" charset="0"/>
              </a:rPr>
              <a:t>Chapter, Parts, Sections [</a:t>
            </a:r>
            <a:r>
              <a:rPr lang="en-US" altLang="en-US" dirty="0"/>
              <a:t>§§</a:t>
            </a:r>
            <a:r>
              <a:rPr lang="en-US" sz="2400" dirty="0">
                <a:ea typeface="ＭＳ Ｐゴシック" charset="0"/>
                <a:cs typeface="ＭＳ Ｐゴシック" charset="0"/>
              </a:rPr>
              <a:t>1.1 and 301.7701], Subsections [-1], Paragraphs[-1(d)]; Subparagraphs [-1(d)(1)]; and Subdivisions [-1(d)(1)(ii)] </a:t>
            </a:r>
          </a:p>
          <a:p>
            <a:endParaRPr lang="en-US" dirty="0"/>
          </a:p>
        </p:txBody>
      </p:sp>
      <p:sp>
        <p:nvSpPr>
          <p:cNvPr id="2" name="Title 1"/>
          <p:cNvSpPr>
            <a:spLocks noGrp="1"/>
          </p:cNvSpPr>
          <p:nvPr>
            <p:ph type="title"/>
          </p:nvPr>
        </p:nvSpPr>
        <p:spPr/>
        <p:txBody>
          <a:bodyPr/>
          <a:lstStyle/>
          <a:p>
            <a:r>
              <a:rPr lang="en-US" dirty="0"/>
              <a:t>Internal Revenue Code and Regulations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1706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6389</TotalTime>
  <Words>1163</Words>
  <Application>Microsoft Macintosh PowerPoint</Application>
  <PresentationFormat>Widescreen</PresentationFormat>
  <Paragraphs>172</Paragraphs>
  <Slides>19</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NSimSun</vt:lpstr>
      <vt:lpstr>Arial</vt:lpstr>
      <vt:lpstr>Calibri</vt:lpstr>
      <vt:lpstr>Courier New</vt:lpstr>
      <vt:lpstr>Times</vt:lpstr>
      <vt:lpstr>Times New Roman</vt:lpstr>
      <vt:lpstr>Verdana</vt:lpstr>
      <vt:lpstr>Wingdings</vt:lpstr>
      <vt:lpstr>Wingdings 2</vt:lpstr>
      <vt:lpstr>CG Body - Standard</vt:lpstr>
      <vt:lpstr>Corporate Taxation</vt:lpstr>
      <vt:lpstr>Administrative Details</vt:lpstr>
      <vt:lpstr>Course Goals</vt:lpstr>
      <vt:lpstr>  Promulgating, Interpreting, and Administering U.S. Tax Law </vt:lpstr>
      <vt:lpstr>Legislative Branch</vt:lpstr>
      <vt:lpstr>Legislative History Example: New Section 163(j)</vt:lpstr>
      <vt:lpstr>Executive Branch</vt:lpstr>
      <vt:lpstr>Judicial Branch</vt:lpstr>
      <vt:lpstr>Internal Revenue Code and Regulations</vt:lpstr>
      <vt:lpstr>Business Entity Returns</vt:lpstr>
      <vt:lpstr>Number of Business Tax Returns by Type</vt:lpstr>
      <vt:lpstr>C Corp and S Corp Returns</vt:lpstr>
      <vt:lpstr>Partnership Returns</vt:lpstr>
      <vt:lpstr>Number and Types of Corporate Returns</vt:lpstr>
      <vt:lpstr>Net Income of Business Tax Returns by Types by Percent of Total (1980-2015)</vt:lpstr>
      <vt:lpstr>Net Income by Business Entity</vt:lpstr>
      <vt:lpstr>Sources of Federal Tax Receipts</vt:lpstr>
      <vt:lpstr>Overview of Class</vt:lpstr>
      <vt:lpstr>Overview of Federal Taxation of Business Income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Taxation</dc:title>
  <dc:creator>J Colon</dc:creator>
  <cp:lastModifiedBy>Jeffrey M. Colon</cp:lastModifiedBy>
  <cp:revision>58</cp:revision>
  <dcterms:created xsi:type="dcterms:W3CDTF">2016-08-01T04:04:31Z</dcterms:created>
  <dcterms:modified xsi:type="dcterms:W3CDTF">2021-12-25T16:25:24Z</dcterms:modified>
</cp:coreProperties>
</file>