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1CC0-8F31-4122-A3A8-EF4E546E723D}" type="datetimeFigureOut">
              <a:rPr lang="en-CA" smtClean="0"/>
              <a:t>2016-05-08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E58B3-E846-471F-95AD-E3CD36BD13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63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2886-C28E-44D4-BFF9-036C1F059839}" type="datetime1">
              <a:rPr lang="en-CA" smtClean="0"/>
              <a:t>2016-05-08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9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82E-9BA8-4C78-A9D8-0D3B6A3F6F79}" type="datetime1">
              <a:rPr lang="en-CA" smtClean="0"/>
              <a:t>2016-05-08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35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6E1C-07F1-42F1-9336-98C0870EF6F6}" type="datetime1">
              <a:rPr lang="en-CA" smtClean="0"/>
              <a:t>2016-05-08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596C-5297-421C-93E8-3BE5BAD10F62}" type="datetime1">
              <a:rPr lang="en-CA" smtClean="0"/>
              <a:t>2016-05-08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43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9AB4-DB25-4338-B064-E6849C592E84}" type="datetime1">
              <a:rPr lang="en-CA" smtClean="0"/>
              <a:t>2016-05-08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53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3C18-96B1-4A34-A980-C9A53FFCF7BE}" type="datetime1">
              <a:rPr lang="en-CA" smtClean="0"/>
              <a:t>2016-05-08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53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C34A-5967-4101-83FE-5BBEB5A7F93E}" type="datetime1">
              <a:rPr lang="en-CA" smtClean="0"/>
              <a:t>2016-05-08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32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7F7D-7097-4A68-A522-38FF70D81CCD}" type="datetime1">
              <a:rPr lang="en-CA" smtClean="0"/>
              <a:t>2016-05-08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15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3293-AC98-4A4C-9EFA-8CAEF7B94B7F}" type="datetime1">
              <a:rPr lang="en-CA" smtClean="0"/>
              <a:t>2016-05-08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8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F7CB-6DFB-4F3F-8C12-5DA0F6384015}" type="datetime1">
              <a:rPr lang="en-CA" smtClean="0"/>
              <a:t>2016-05-08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40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E020-9BD4-4E71-9DBE-DD2C944260CD}" type="datetime1">
              <a:rPr lang="en-CA" smtClean="0"/>
              <a:t>2016-05-08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7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AE9CB-34F7-4FF7-9598-B479D714BB7D}" type="datetime1">
              <a:rPr lang="en-CA" smtClean="0"/>
              <a:t>2016-05-08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2F6A-38DF-4190-A8B8-4014BF98F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70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Course overview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EECS3311 Software Design</a:t>
            </a:r>
          </a:p>
          <a:p>
            <a:r>
              <a:rPr lang="pl-PL" dirty="0" smtClean="0"/>
              <a:t>Summer 2016</a:t>
            </a:r>
          </a:p>
          <a:p>
            <a:endParaRPr lang="pl-PL" dirty="0"/>
          </a:p>
          <a:p>
            <a:r>
              <a:rPr lang="pl-PL" dirty="0" smtClean="0"/>
              <a:t>Przemyslaw Pawluk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30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Eiffel?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Why not C++? Java? Smalltalk? Objective-C?	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This isn't a language course! You're here to learn about design	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Want a language that supports software engineering and production of quality software	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Want a language that has an integrated development method	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83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Eiffel?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Want an industrial-strength language (Java? Getting better)	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Eiffel is used successfully on large projects	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People who have learned Eiffel and OO have no trouble picking up	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C++, Java, other design methods (</a:t>
            </a:r>
            <a:r>
              <a:rPr lang="en-CA" dirty="0" err="1" smtClean="0"/>
              <a:t>Booch</a:t>
            </a:r>
            <a:r>
              <a:rPr lang="en-CA" dirty="0" smtClean="0"/>
              <a:t>, OMT, UML, </a:t>
            </a:r>
            <a:r>
              <a:rPr lang="en-CA" dirty="0" err="1" smtClean="0"/>
              <a:t>Objectory</a:t>
            </a:r>
            <a:r>
              <a:rPr lang="en-CA" dirty="0" smtClean="0"/>
              <a:t>, Fusion)	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Designers experienced with Eiffel and its methods are generally more experienced, more competent, and more versatile than others	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49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Quick pool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4000" dirty="0" smtClean="0"/>
          </a:p>
          <a:p>
            <a:endParaRPr lang="pl-PL" sz="4000" dirty="0"/>
          </a:p>
          <a:p>
            <a:pPr marL="0" indent="0">
              <a:buNone/>
            </a:pPr>
            <a:r>
              <a:rPr lang="pl-PL" sz="4000" dirty="0" smtClean="0"/>
              <a:t>Which programming languages do you know?</a:t>
            </a:r>
          </a:p>
          <a:p>
            <a:endParaRPr lang="pl-PL" sz="4000" dirty="0"/>
          </a:p>
          <a:p>
            <a:endParaRPr lang="pl-PL" sz="4000" dirty="0" smtClean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4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is a program?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How do we assure high quality of a program?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6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515"/>
            <a:ext cx="10515600" cy="5394448"/>
          </a:xfrm>
        </p:spPr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pl-PL" dirty="0" smtClean="0"/>
              <a:t>Przemyslaw Pawluk</a:t>
            </a:r>
          </a:p>
          <a:p>
            <a:r>
              <a:rPr lang="pl-PL" dirty="0" smtClean="0"/>
              <a:t>pawluk@cse.yorku.ca</a:t>
            </a:r>
          </a:p>
          <a:p>
            <a:endParaRPr lang="en-CA" dirty="0" smtClean="0"/>
          </a:p>
          <a:p>
            <a:endParaRPr lang="pl-PL" dirty="0"/>
          </a:p>
          <a:p>
            <a:pPr marL="0" indent="0">
              <a:buNone/>
            </a:pPr>
            <a:r>
              <a:rPr lang="en-CA" dirty="0" smtClean="0"/>
              <a:t>Course information	</a:t>
            </a:r>
          </a:p>
          <a:p>
            <a:r>
              <a:rPr lang="en-CA" dirty="0" smtClean="0"/>
              <a:t>www.eecs.yorku.ca/course/3311</a:t>
            </a:r>
            <a:endParaRPr lang="pl-PL" dirty="0" smtClean="0"/>
          </a:p>
          <a:p>
            <a:r>
              <a:rPr lang="en-CA" dirty="0" smtClean="0"/>
              <a:t>https://forum.eecs.yorku.ca!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www.eecs.yorku.ca/course/3311</a:t>
            </a:r>
            <a:endParaRPr lang="pl-P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Textbook	</a:t>
            </a:r>
          </a:p>
          <a:p>
            <a:pPr lvl="1"/>
            <a:r>
              <a:rPr lang="en-CA" dirty="0" smtClean="0"/>
              <a:t>Object-Oriented Software Construction 	</a:t>
            </a:r>
          </a:p>
          <a:p>
            <a:pPr lvl="1"/>
            <a:r>
              <a:rPr lang="en-CA" dirty="0" err="1" smtClean="0"/>
              <a:t>Betrand</a:t>
            </a:r>
            <a:r>
              <a:rPr lang="en-CA" dirty="0" smtClean="0"/>
              <a:t> Meyer	</a:t>
            </a:r>
          </a:p>
          <a:p>
            <a:pPr lvl="1"/>
            <a:r>
              <a:rPr lang="en-CA" dirty="0" smtClean="0"/>
              <a:t>Prentice Hall, 1997, ISBN 0-13-629155-4	</a:t>
            </a:r>
          </a:p>
          <a:p>
            <a:r>
              <a:rPr lang="en-CA" dirty="0" smtClean="0"/>
              <a:t>Class schedule	</a:t>
            </a:r>
          </a:p>
          <a:p>
            <a:pPr lvl="1"/>
            <a:r>
              <a:rPr lang="en-CA" dirty="0" smtClean="0"/>
              <a:t>Approximate timing for topics, links to slides used in class	</a:t>
            </a:r>
          </a:p>
          <a:p>
            <a:r>
              <a:rPr lang="en-CA" dirty="0" smtClean="0"/>
              <a:t>Resources	</a:t>
            </a:r>
          </a:p>
          <a:p>
            <a:pPr lvl="1"/>
            <a:r>
              <a:rPr lang="en-CA" dirty="0" smtClean="0"/>
              <a:t>Supplementary notes &amp; tool use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3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https://forum.eecs.yorku.ca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Used by the instructor	</a:t>
            </a:r>
          </a:p>
          <a:p>
            <a:pPr lvl="1"/>
            <a:r>
              <a:rPr lang="en-CA" dirty="0" smtClean="0"/>
              <a:t>For announcements about the course	</a:t>
            </a:r>
          </a:p>
          <a:p>
            <a:r>
              <a:rPr lang="en-CA" dirty="0" smtClean="0"/>
              <a:t>Report speciﬁcations	</a:t>
            </a:r>
          </a:p>
          <a:p>
            <a:r>
              <a:rPr lang="en-CA" dirty="0" smtClean="0"/>
              <a:t>Notiﬁcation that course work has been graded	</a:t>
            </a:r>
          </a:p>
          <a:p>
            <a:r>
              <a:rPr lang="en-CA" dirty="0" smtClean="0"/>
              <a:t>Used by students	</a:t>
            </a:r>
            <a:endParaRPr lang="pl-PL" dirty="0" smtClean="0"/>
          </a:p>
          <a:p>
            <a:pPr lvl="1"/>
            <a:r>
              <a:rPr lang="en-CA" dirty="0" smtClean="0"/>
              <a:t>To discuss the course material and general problems your with reports	</a:t>
            </a:r>
          </a:p>
          <a:p>
            <a:pPr lvl="1"/>
            <a:r>
              <a:rPr lang="en-CA" dirty="0" smtClean="0"/>
              <a:t>NOT for posting solutions for reports	</a:t>
            </a:r>
          </a:p>
          <a:p>
            <a:r>
              <a:rPr lang="en-CA" dirty="0" smtClean="0"/>
              <a:t>Login using your EECS account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4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Grading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10% - Assignment 1</a:t>
            </a:r>
          </a:p>
          <a:p>
            <a:r>
              <a:rPr lang="en-CA" dirty="0"/>
              <a:t>10% - Assignment </a:t>
            </a:r>
            <a:r>
              <a:rPr lang="en-CA" dirty="0" smtClean="0"/>
              <a:t>2</a:t>
            </a:r>
            <a:endParaRPr lang="en-CA" dirty="0" smtClean="0"/>
          </a:p>
          <a:p>
            <a:r>
              <a:rPr lang="en-CA" dirty="0" smtClean="0"/>
              <a:t>10% - Assignment 3</a:t>
            </a:r>
          </a:p>
          <a:p>
            <a:r>
              <a:rPr lang="en-CA" dirty="0" smtClean="0"/>
              <a:t>20</a:t>
            </a:r>
            <a:r>
              <a:rPr lang="en-CA" dirty="0"/>
              <a:t>% - </a:t>
            </a:r>
            <a:r>
              <a:rPr lang="en-CA" dirty="0" smtClean="0"/>
              <a:t>Midterm</a:t>
            </a:r>
            <a:endParaRPr lang="pl-PL" dirty="0" smtClean="0"/>
          </a:p>
          <a:p>
            <a:r>
              <a:rPr lang="en-CA" dirty="0" smtClean="0"/>
              <a:t>25</a:t>
            </a:r>
            <a:r>
              <a:rPr lang="en-CA" dirty="0"/>
              <a:t>% - Project</a:t>
            </a:r>
          </a:p>
          <a:p>
            <a:r>
              <a:rPr lang="en-CA" dirty="0"/>
              <a:t>25% - Final </a:t>
            </a:r>
            <a:r>
              <a:rPr lang="en-CA" dirty="0" smtClean="0"/>
              <a:t>Exam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To pass (D), you are required to have at least 50% over all components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20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this course is about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Building software systems and components	</a:t>
            </a:r>
          </a:p>
          <a:p>
            <a:pPr lvl="1"/>
            <a:r>
              <a:rPr lang="en-CA" dirty="0" smtClean="0"/>
              <a:t>small to medium systems	</a:t>
            </a:r>
          </a:p>
          <a:p>
            <a:r>
              <a:rPr lang="en-CA" dirty="0" smtClean="0"/>
              <a:t>Object oriented design and implementation	</a:t>
            </a:r>
          </a:p>
          <a:p>
            <a:pPr lvl="1"/>
            <a:r>
              <a:rPr lang="en-CA" dirty="0" smtClean="0"/>
              <a:t>Design patterns	</a:t>
            </a:r>
          </a:p>
          <a:p>
            <a:pPr lvl="1"/>
            <a:r>
              <a:rPr lang="en-CA" dirty="0" smtClean="0"/>
              <a:t>Multiple Inheritance	</a:t>
            </a:r>
          </a:p>
          <a:p>
            <a:r>
              <a:rPr lang="en-CA" dirty="0" smtClean="0"/>
              <a:t>Design by contract for quality software	</a:t>
            </a:r>
          </a:p>
          <a:p>
            <a:r>
              <a:rPr lang="en-CA" dirty="0" smtClean="0"/>
              <a:t>Documenting and describing software	</a:t>
            </a:r>
          </a:p>
          <a:p>
            <a:r>
              <a:rPr lang="en-CA" dirty="0" smtClean="0"/>
              <a:t>Evaluating design decisions according to quality factors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27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On Software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Software engineering is a pure intellectual activity	</a:t>
            </a:r>
          </a:p>
          <a:p>
            <a:pPr lvl="1"/>
            <a:r>
              <a:rPr lang="en-CA" dirty="0" smtClean="0"/>
              <a:t>Output is documentation	</a:t>
            </a:r>
          </a:p>
          <a:p>
            <a:pPr lvl="1"/>
            <a:r>
              <a:rPr lang="en-CA" dirty="0" smtClean="0"/>
              <a:t>Program text is a form of electronic documentation	</a:t>
            </a:r>
            <a:endParaRPr lang="pl-PL" dirty="0" smtClean="0"/>
          </a:p>
          <a:p>
            <a:endParaRPr lang="pl-PL" dirty="0" smtClean="0"/>
          </a:p>
          <a:p>
            <a:r>
              <a:rPr lang="en-CA" dirty="0" smtClean="0"/>
              <a:t>Difference with other engineering disciplines	</a:t>
            </a:r>
          </a:p>
          <a:p>
            <a:pPr lvl="1"/>
            <a:r>
              <a:rPr lang="en-CA" dirty="0" smtClean="0"/>
              <a:t>Software has no physical characteristic	</a:t>
            </a:r>
          </a:p>
          <a:p>
            <a:pPr lvl="2"/>
            <a:r>
              <a:rPr lang="en-CA" dirty="0" smtClean="0"/>
              <a:t>no mass, no heat produced	</a:t>
            </a:r>
          </a:p>
          <a:p>
            <a:pPr lvl="1"/>
            <a:r>
              <a:rPr lang="en-CA" dirty="0" smtClean="0"/>
              <a:t>Software implements highly complex functions in a ﬂexible way, making it an essential part of other systems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7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Related topics not covered directly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Requirements analysis: ﬁguring out what a customer wants	</a:t>
            </a:r>
          </a:p>
          <a:p>
            <a:r>
              <a:rPr lang="en-CA" dirty="0" smtClean="0"/>
              <a:t>Teaching algorithms, data structures, syntax	</a:t>
            </a:r>
          </a:p>
          <a:p>
            <a:r>
              <a:rPr lang="en-CA" dirty="0" smtClean="0"/>
              <a:t>Teaching programming	</a:t>
            </a:r>
            <a:endParaRPr lang="pl-PL" dirty="0" smtClean="0"/>
          </a:p>
          <a:p>
            <a:pPr lvl="1"/>
            <a:r>
              <a:rPr lang="en-CA" dirty="0" smtClean="0"/>
              <a:t>expect that you know how to program	</a:t>
            </a:r>
          </a:p>
          <a:p>
            <a:r>
              <a:rPr lang="en-CA" dirty="0" smtClean="0"/>
              <a:t>Teaching a programming language	</a:t>
            </a:r>
          </a:p>
          <a:p>
            <a:pPr lvl="1"/>
            <a:r>
              <a:rPr lang="en-CA" dirty="0" smtClean="0"/>
              <a:t>use a language to explain and apply the concepts	</a:t>
            </a:r>
          </a:p>
          <a:p>
            <a:r>
              <a:rPr lang="en-CA" dirty="0" smtClean="0"/>
              <a:t>Just getting programs to work	</a:t>
            </a:r>
          </a:p>
          <a:p>
            <a:pPr lvl="1"/>
            <a:r>
              <a:rPr lang="en-CA" dirty="0" smtClean="0"/>
              <a:t>a program that executes is one small piece of the solution.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93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dirty="0" smtClean="0"/>
          </a:p>
          <a:p>
            <a:pPr marL="0" indent="0">
              <a:buNone/>
            </a:pPr>
            <a:r>
              <a:rPr lang="pl-PL" sz="4000" dirty="0" smtClean="0"/>
              <a:t>D</a:t>
            </a:r>
            <a:r>
              <a:rPr lang="en-CA" sz="4000" dirty="0" err="1" smtClean="0"/>
              <a:t>esign</a:t>
            </a:r>
            <a:r>
              <a:rPr lang="en-CA" sz="4000" dirty="0" smtClean="0"/>
              <a:t> is challenging	</a:t>
            </a:r>
          </a:p>
          <a:p>
            <a:pPr marL="457200" lvl="1" indent="0">
              <a:buNone/>
            </a:pPr>
            <a:endParaRPr lang="pl-PL" sz="3600" dirty="0" smtClean="0"/>
          </a:p>
          <a:p>
            <a:pPr marL="457200" lvl="1" indent="0">
              <a:buNone/>
            </a:pPr>
            <a:r>
              <a:rPr lang="en-CA" sz="3600" dirty="0" smtClean="0"/>
              <a:t>there is no right or wrong way to do it	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2F6A-38DF-4190-A8B8-4014BF98FEB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5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172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Course overview</vt:lpstr>
      <vt:lpstr>PowerPoint Presentation</vt:lpstr>
      <vt:lpstr>www.eecs.yorku.ca/course/3311</vt:lpstr>
      <vt:lpstr>https://forum.eecs.yorku.ca</vt:lpstr>
      <vt:lpstr>Grading system</vt:lpstr>
      <vt:lpstr>What this course is about</vt:lpstr>
      <vt:lpstr>On Software engineering</vt:lpstr>
      <vt:lpstr>Related topics not covered directly </vt:lpstr>
      <vt:lpstr>Warning</vt:lpstr>
      <vt:lpstr>Why Eiffel?</vt:lpstr>
      <vt:lpstr>Why Eiffel?</vt:lpstr>
      <vt:lpstr>Quick pool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Iwona Pawluk</dc:creator>
  <cp:lastModifiedBy>Iwona Pawluk</cp:lastModifiedBy>
  <cp:revision>6</cp:revision>
  <dcterms:created xsi:type="dcterms:W3CDTF">2016-05-09T03:03:05Z</dcterms:created>
  <dcterms:modified xsi:type="dcterms:W3CDTF">2016-05-09T22:42:38Z</dcterms:modified>
</cp:coreProperties>
</file>