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8"/>
  </p:notesMasterIdLst>
  <p:handoutMasterIdLst>
    <p:handoutMasterId r:id="rId19"/>
  </p:handoutMasterIdLst>
  <p:sldIdLst>
    <p:sldId id="270" r:id="rId2"/>
    <p:sldId id="320" r:id="rId3"/>
    <p:sldId id="325" r:id="rId4"/>
    <p:sldId id="257" r:id="rId5"/>
    <p:sldId id="271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2" autoAdjust="0"/>
    <p:restoredTop sz="94622" autoAdjust="0"/>
  </p:normalViewPr>
  <p:slideViewPr>
    <p:cSldViewPr>
      <p:cViewPr varScale="1">
        <p:scale>
          <a:sx n="68" d="100"/>
          <a:sy n="68" d="100"/>
        </p:scale>
        <p:origin x="6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BF0B9E9C-5B08-400D-9015-4BE932EF03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s-AR" altLang="es-AR"/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944B00AA-5F3A-4A1E-A3B0-8F8E01726F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s-AR" altLang="es-AR"/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id="{7126833E-58F9-4B3F-8CCF-3152BF2011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s-AR" altLang="es-AR"/>
          </a:p>
        </p:txBody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5B883C17-B52D-4E99-AFFA-38286E4B25E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3AF2755-5014-4B9D-8B20-6F2BFA58B004}" type="slidenum">
              <a:rPr lang="es-AR" altLang="es-AR"/>
              <a:pPr/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E16B6E18-7E43-4E2C-8DE3-28F6791D84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s-AR" altLang="es-AR"/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68301BE7-AD05-4BCB-99EC-AD57D59F96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s-AR" altLang="es-AR"/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9F662ADD-C772-4516-A200-455152C11F9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>
            <a:extLst>
              <a:ext uri="{FF2B5EF4-FFF2-40B4-BE49-F238E27FC236}">
                <a16:creationId xmlns:a16="http://schemas.microsoft.com/office/drawing/2014/main" id="{7D9E9E84-E10D-4B5A-823F-112B8FC025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/>
              <a:t>Haga clic para modificar el estilo de texto del patrón</a:t>
            </a:r>
          </a:p>
          <a:p>
            <a:pPr lvl="1"/>
            <a:r>
              <a:rPr lang="es-AR" altLang="es-AR"/>
              <a:t>Segundo nivel</a:t>
            </a:r>
          </a:p>
          <a:p>
            <a:pPr lvl="2"/>
            <a:r>
              <a:rPr lang="es-AR" altLang="es-AR"/>
              <a:t>Tercer nivel</a:t>
            </a:r>
          </a:p>
          <a:p>
            <a:pPr lvl="3"/>
            <a:r>
              <a:rPr lang="es-AR" altLang="es-AR"/>
              <a:t>Cuarto nivel</a:t>
            </a:r>
          </a:p>
          <a:p>
            <a:pPr lvl="4"/>
            <a:r>
              <a:rPr lang="es-AR" altLang="es-AR"/>
              <a:t>Quinto nivel</a:t>
            </a:r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55DF47CD-1451-4FFF-B845-084879D906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s-AR" altLang="es-AR"/>
          </a:p>
        </p:txBody>
      </p:sp>
      <p:sp>
        <p:nvSpPr>
          <p:cNvPr id="161799" name="Rectangle 7">
            <a:extLst>
              <a:ext uri="{FF2B5EF4-FFF2-40B4-BE49-F238E27FC236}">
                <a16:creationId xmlns:a16="http://schemas.microsoft.com/office/drawing/2014/main" id="{41C1F6BE-04BE-479D-B3F0-BBF10F7CF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596E4C9-373B-4D1A-A629-289966BF4ED5}" type="slidenum">
              <a:rPr lang="es-AR" altLang="es-AR"/>
              <a:pPr/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F11438-97FF-40B7-ACED-073886B223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57C64B-088A-4A60-A724-10903984735F}" type="slidenum">
              <a:rPr lang="es-AR" altLang="es-AR"/>
              <a:pPr/>
              <a:t>1</a:t>
            </a:fld>
            <a:endParaRPr lang="es-AR" altLang="es-AR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7B64A121-CE50-4A24-B28B-04B6806D68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3E94E961-FABA-4507-AE9C-1232DEC11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5EB9DC-F65E-4C6C-AE6C-4A20B8CFF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46F3D-BEE2-440A-9B0C-294B7226EAA9}" type="slidenum">
              <a:rPr lang="es-AR" altLang="es-AR"/>
              <a:pPr/>
              <a:t>10</a:t>
            </a:fld>
            <a:endParaRPr lang="es-AR" altLang="es-AR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E0B8F670-EEF1-470F-9FC0-A03DB8E30B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9F111D72-16E8-4D35-A207-D55A7ACC6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091D993-DB2B-4B0E-B6FB-7A1E88CF1F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178EB-B3B0-4740-8A37-93604BB323BC}" type="slidenum">
              <a:rPr lang="es-AR" altLang="es-AR"/>
              <a:pPr/>
              <a:t>11</a:t>
            </a:fld>
            <a:endParaRPr lang="es-AR" altLang="es-AR"/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79C0ECD4-7F52-454E-9FBA-9470C0A4EF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9E0D13A3-BAC9-48C8-BBE8-8C3563EAA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88993C-8F5A-4669-901F-A7E88F5B6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48F29-41A9-4F8F-9650-E8600DD2192F}" type="slidenum">
              <a:rPr lang="es-AR" altLang="es-AR"/>
              <a:pPr/>
              <a:t>12</a:t>
            </a:fld>
            <a:endParaRPr lang="es-AR" altLang="es-AR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C6E64C71-5A89-4900-B46F-615551FA56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5A56458E-7847-41B6-A9A5-96835191C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AC4F59-9AA2-493F-B686-C5ACBAF6B9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77F651-7597-42A2-B786-31C100F7C985}" type="slidenum">
              <a:rPr lang="es-AR" altLang="es-AR"/>
              <a:pPr/>
              <a:t>13</a:t>
            </a:fld>
            <a:endParaRPr lang="es-AR" altLang="es-AR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08E750FB-61E5-47EC-B43C-6EC1EA684D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2EEAD729-EB60-4D14-A28F-E4AA2DF9A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45B11F-E451-47CB-BA8D-6279BBEB0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41E41-C942-477E-B07A-DB7AB2D29532}" type="slidenum">
              <a:rPr lang="es-AR" altLang="es-AR"/>
              <a:pPr/>
              <a:t>14</a:t>
            </a:fld>
            <a:endParaRPr lang="es-AR" altLang="es-AR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B4E875B7-CB81-4928-BC41-E5084570B7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4268B4E8-7140-44EB-BC76-1ED3588FA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A53409-B551-4549-8B7B-B620C6CDAE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3A603-D4F6-490E-B230-1BC87513919E}" type="slidenum">
              <a:rPr lang="es-AR" altLang="es-AR"/>
              <a:pPr/>
              <a:t>15</a:t>
            </a:fld>
            <a:endParaRPr lang="es-AR" altLang="es-AR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84906FD9-F80A-4787-B453-3B9641A5C4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EE185A0D-F294-49F2-A6BE-5D23B814C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062A9F-57F6-48E6-8803-3AECB7009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B4C0A-21F0-4C6A-9BE9-C88A3D7A9DC5}" type="slidenum">
              <a:rPr lang="es-AR" altLang="es-AR"/>
              <a:pPr/>
              <a:t>16</a:t>
            </a:fld>
            <a:endParaRPr lang="es-AR" altLang="es-AR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21FC25C4-868B-46AB-9813-40F08F4167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B7C9B77E-023D-452F-8BDC-17B4BAEE4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5C551D-25C0-4430-9C0C-152F7A927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E2E58-21F7-44D8-A228-9EA84DCA9F6F}" type="slidenum">
              <a:rPr lang="es-AR" altLang="es-AR"/>
              <a:pPr/>
              <a:t>2</a:t>
            </a:fld>
            <a:endParaRPr lang="es-AR" altLang="es-AR"/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770F7FB6-0D42-4CAF-85E5-7CABA203E9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68EF141A-01D1-421F-A0BA-9CBE3FA6F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4C5A75-F08D-4A51-8D3B-61436A05D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6E9E0-BD43-47BA-B229-F13846308D23}" type="slidenum">
              <a:rPr lang="es-AR" altLang="es-AR"/>
              <a:pPr/>
              <a:t>3</a:t>
            </a:fld>
            <a:endParaRPr lang="es-AR" altLang="es-AR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EFD9AFBB-9BB7-411F-B4F3-EF059E0F34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A65A6C9A-3CBF-44A1-A3D9-1B8B8F2AD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B02893-7A3E-4940-ABC9-4C2F691E34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37B0C-1CEB-47C8-8306-65E48FA9DA30}" type="slidenum">
              <a:rPr lang="es-AR" altLang="es-AR"/>
              <a:pPr/>
              <a:t>4</a:t>
            </a:fld>
            <a:endParaRPr lang="es-AR" altLang="es-AR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69243535-023A-44B1-AAF6-3747AF5071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66D0FC62-59CF-4D31-8541-ECB6E951E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20EE85-79C6-4F09-8114-F13CBC089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A1735-E953-46EA-A46E-F510046D79BA}" type="slidenum">
              <a:rPr lang="es-AR" altLang="es-AR"/>
              <a:pPr/>
              <a:t>5</a:t>
            </a:fld>
            <a:endParaRPr lang="es-AR" altLang="es-AR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222B8837-D031-465D-A9AE-44ADDD5331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06BF08FE-E72A-4AF7-BE09-19DCF3313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F2CF79-D299-4AF2-B7CD-0D17347050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847AB0-7718-4D42-924A-E857E3731640}" type="slidenum">
              <a:rPr lang="es-AR" altLang="es-AR"/>
              <a:pPr/>
              <a:t>6</a:t>
            </a:fld>
            <a:endParaRPr lang="es-AR" altLang="es-AR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3080E70E-3E36-4776-A789-ED36F0A15A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4A5C6617-4101-4DD3-A391-B306F062E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E571048-457F-4040-8642-29145CEDA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69175-6E9F-484A-BBF1-E4BECF2C7E93}" type="slidenum">
              <a:rPr lang="es-AR" altLang="es-AR"/>
              <a:pPr/>
              <a:t>7</a:t>
            </a:fld>
            <a:endParaRPr lang="es-AR" altLang="es-AR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8A28E7F3-C027-4055-8BEF-90DF8B056C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84CD7E1B-25D4-471C-ABDA-4D8A985A8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BCFABE-1A3F-4254-AB08-FFBC532274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3FA879-50F4-46E5-BDAA-A09192C8DDED}" type="slidenum">
              <a:rPr lang="es-AR" altLang="es-AR"/>
              <a:pPr/>
              <a:t>8</a:t>
            </a:fld>
            <a:endParaRPr lang="es-AR" altLang="es-AR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F36F0891-F15B-4FBE-B6AE-91035F6458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3BE616B4-8729-46AE-8ED4-7DE683408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48F091-5E5B-404D-A7AE-6C9638B71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48688-89E4-40BB-AAD3-E6BAB67E296C}" type="slidenum">
              <a:rPr lang="es-AR" altLang="es-AR"/>
              <a:pPr/>
              <a:t>9</a:t>
            </a:fld>
            <a:endParaRPr lang="es-AR" altLang="es-AR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E58CBEF6-705B-473D-832B-0E7F00149F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F7E0FBA6-59D0-482C-A4BA-6D649CAF5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1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43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89534-B8BE-4DAC-AEDC-C4BFD79E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18733-2372-44A5-ABAC-A734AEBCF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7F9927-2B2C-4ACF-B76F-66B5C33D7B9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3A27A31-371A-44AC-99EC-1C40F5A9398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0657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21739-4610-4AAE-B4B6-3BF5917550BC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06806D-7BB0-4BA6-9856-DCB2015AC0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C1A790-CF09-472A-BFAE-E1955AF5DD0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0BCC5EA-DEB0-4DA5-9530-7C918FC4C06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763279-D577-4438-AC66-0DD852003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123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8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8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1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7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6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7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Picture 9" descr="top2">
            <a:extLst>
              <a:ext uri="{FF2B5EF4-FFF2-40B4-BE49-F238E27FC236}">
                <a16:creationId xmlns:a16="http://schemas.microsoft.com/office/drawing/2014/main" id="{CACB315F-16C0-49D4-9406-2D1FF604DD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8738"/>
            <a:ext cx="91440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top2">
            <a:extLst>
              <a:ext uri="{FF2B5EF4-FFF2-40B4-BE49-F238E27FC236}">
                <a16:creationId xmlns:a16="http://schemas.microsoft.com/office/drawing/2014/main" id="{E6B0F7D0-594B-46F8-AE45-E51D701FBD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5" descr="Logo_ISTEA">
            <a:extLst>
              <a:ext uri="{FF2B5EF4-FFF2-40B4-BE49-F238E27FC236}">
                <a16:creationId xmlns:a16="http://schemas.microsoft.com/office/drawing/2014/main" id="{27681047-CD8A-4EA2-8DFA-CE0393CC68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0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6">
            <a:extLst>
              <a:ext uri="{FF2B5EF4-FFF2-40B4-BE49-F238E27FC236}">
                <a16:creationId xmlns:a16="http://schemas.microsoft.com/office/drawing/2014/main" id="{E9766CD1-6EE9-4AB1-B55F-03815B12EA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04025" y="6548438"/>
            <a:ext cx="2339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AR" altLang="es-AR" sz="1600" b="1">
                <a:solidFill>
                  <a:schemeClr val="hlink"/>
                </a:solidFill>
              </a:rPr>
              <a:t>Unidad VII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12F82231-AEA9-4802-A720-BF3C99DB0B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48438"/>
            <a:ext cx="2339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s-AR" sz="1600" b="1">
                <a:solidFill>
                  <a:schemeClr val="hlink"/>
                </a:solidFill>
              </a:rPr>
              <a:t>Base de Datos II</a:t>
            </a:r>
          </a:p>
        </p:txBody>
      </p:sp>
    </p:spTree>
    <p:extLst>
      <p:ext uri="{BB962C8B-B14F-4D97-AF65-F5344CB8AC3E}">
        <p14:creationId xmlns:p14="http://schemas.microsoft.com/office/powerpoint/2010/main" val="341626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>
            <a:extLst>
              <a:ext uri="{FF2B5EF4-FFF2-40B4-BE49-F238E27FC236}">
                <a16:creationId xmlns:a16="http://schemas.microsoft.com/office/drawing/2014/main" id="{81628E91-D9BA-4E61-8C48-BE89A909D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1052513"/>
            <a:ext cx="864235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AR" b="1" dirty="0"/>
              <a:t>Descripción </a:t>
            </a:r>
          </a:p>
          <a:p>
            <a:endParaRPr lang="es-ES" altLang="es-AR" b="1" dirty="0"/>
          </a:p>
          <a:p>
            <a:r>
              <a:rPr lang="es-ES" altLang="es-AR" dirty="0"/>
              <a:t>En la teoría de bases de datos relacionales, las formas normales proporcionan los criterios para determinar el grado de vulnerabilidad de una tabla a inconsistencias y anomalías lógicas.  </a:t>
            </a:r>
          </a:p>
          <a:p>
            <a:endParaRPr lang="es-ES" altLang="es-AR" dirty="0"/>
          </a:p>
          <a:p>
            <a:r>
              <a:rPr lang="es-ES" altLang="es-AR" b="1" dirty="0"/>
              <a:t>Cuanto más alta sea la forma normal aplicable a una tabla, menos vulnerable será a  inconsistencias y anomalías. </a:t>
            </a:r>
          </a:p>
          <a:p>
            <a:r>
              <a:rPr lang="es-ES" altLang="es-AR" dirty="0"/>
              <a:t>Cada tabla tiene una "forma normal más alta"; por definición, una  </a:t>
            </a:r>
          </a:p>
          <a:p>
            <a:r>
              <a:rPr lang="es-ES" altLang="es-AR" dirty="0"/>
              <a:t>tabla siempre satisface los requisitos de su forma normal más alta y de todas las formas  normales más bajas que su forma normal más alta; también por definición, una tabla no puede  </a:t>
            </a:r>
          </a:p>
          <a:p>
            <a:r>
              <a:rPr lang="es-ES" altLang="es-AR" dirty="0"/>
              <a:t>satisfacer los requisitos de ninguna forma normal más arriba que su forma normal más alta.  </a:t>
            </a:r>
          </a:p>
          <a:p>
            <a:endParaRPr lang="es-ES" altLang="es-AR" dirty="0"/>
          </a:p>
          <a:p>
            <a:r>
              <a:rPr lang="es-ES" altLang="es-AR" b="1" dirty="0"/>
              <a:t>Las formas normales son aplicables a tablas individuales; decir que una base de datos entera está en la forma normal n es decir que todas sus tablas están en la forma normal n.</a:t>
            </a: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3BDF8BF5-083B-4814-BFDD-560F3030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77724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ES_tradnl" altLang="es-AR" dirty="0"/>
              <a:t>Normalización</a:t>
            </a:r>
            <a:endParaRPr lang="es-ES" alt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88417A56-47CC-40BE-A749-D52E29756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Segunda Forma Normal (2FN)</a:t>
            </a:r>
          </a:p>
        </p:txBody>
      </p:sp>
      <p:pic>
        <p:nvPicPr>
          <p:cNvPr id="335875" name="Picture 3">
            <a:extLst>
              <a:ext uri="{FF2B5EF4-FFF2-40B4-BE49-F238E27FC236}">
                <a16:creationId xmlns:a16="http://schemas.microsoft.com/office/drawing/2014/main" id="{F557E710-2DAB-4CA8-A752-447C650CAFE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96975"/>
            <a:ext cx="4608512" cy="154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5876" name="Picture 4">
            <a:extLst>
              <a:ext uri="{FF2B5EF4-FFF2-40B4-BE49-F238E27FC236}">
                <a16:creationId xmlns:a16="http://schemas.microsoft.com/office/drawing/2014/main" id="{1A59DCD9-DE19-40AA-B05F-7A7BB3C8F0F1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068638"/>
            <a:ext cx="7056437" cy="1160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5877" name="Picture 5">
            <a:extLst>
              <a:ext uri="{FF2B5EF4-FFF2-40B4-BE49-F238E27FC236}">
                <a16:creationId xmlns:a16="http://schemas.microsoft.com/office/drawing/2014/main" id="{1C5E5C5D-0380-44B7-B309-6BBC7780FD84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365625"/>
            <a:ext cx="7489825" cy="1620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900D81F5-A66F-4C3F-9078-FFB2A65D9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Segunda Forma Normal (2FN)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566699A3-A254-40DA-92F8-5F4B5D8C8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750" y="981075"/>
            <a:ext cx="8229600" cy="5184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En el ejemplo: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La tabla Venta se encuentra en 1FN y en 2FN ya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que no hay grupos repetitivos y  todos los atributos no-clave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dependen de la clave (Nro_Factura) pero la tabla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La tabla Detalle_Venta no está en 2FN porque: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Precio y Cantidad dependen funcionalmente de toda la clave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(NroFactura, Prod_Codigo) pero  Prod_Descripción depende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solo de Prod_Codigo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Para lograr que la tabla Detalle_venta esté en 2FN: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     •  Sacamos el atributo Prod_Descripción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     •  Creamos una nueva tabla que contenga el atributo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	   Prod_Descripción y el atributo Prod_Codigo como clave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        primaria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06" name="Rectangle 14">
            <a:extLst>
              <a:ext uri="{FF2B5EF4-FFF2-40B4-BE49-F238E27FC236}">
                <a16:creationId xmlns:a16="http://schemas.microsoft.com/office/drawing/2014/main" id="{B1E02227-F9A0-402B-86A4-2A781528F38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Segunda Forma Normal (2FN)</a:t>
            </a:r>
          </a:p>
        </p:txBody>
      </p:sp>
      <p:pic>
        <p:nvPicPr>
          <p:cNvPr id="340996" name="Picture 4">
            <a:extLst>
              <a:ext uri="{FF2B5EF4-FFF2-40B4-BE49-F238E27FC236}">
                <a16:creationId xmlns:a16="http://schemas.microsoft.com/office/drawing/2014/main" id="{C68C85B8-FCF6-426D-85B2-38611C04AF0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25538"/>
            <a:ext cx="6985000" cy="157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0999" name="Picture 7">
            <a:extLst>
              <a:ext uri="{FF2B5EF4-FFF2-40B4-BE49-F238E27FC236}">
                <a16:creationId xmlns:a16="http://schemas.microsoft.com/office/drawing/2014/main" id="{5DB9790A-58EA-40D9-B5D1-5D2DA9ADC9FC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852738"/>
            <a:ext cx="7489825" cy="1081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1002" name="Picture 10">
            <a:extLst>
              <a:ext uri="{FF2B5EF4-FFF2-40B4-BE49-F238E27FC236}">
                <a16:creationId xmlns:a16="http://schemas.microsoft.com/office/drawing/2014/main" id="{9BC31067-3885-41CA-87B5-73570D5CA24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0" y="4564856"/>
            <a:ext cx="2952750" cy="1123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1005" name="Picture 13">
            <a:extLst>
              <a:ext uri="{FF2B5EF4-FFF2-40B4-BE49-F238E27FC236}">
                <a16:creationId xmlns:a16="http://schemas.microsoft.com/office/drawing/2014/main" id="{BE46333F-1607-4CCC-84C0-363DD7F5FC1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525" y="4531519"/>
            <a:ext cx="1714500" cy="1190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6EA990E4-127E-4E3C-8179-58D89A8A8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Tercera Forma Normal (3FN)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20219340-20A6-45E0-A721-C81C722B4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750" y="1123950"/>
            <a:ext cx="8229600" cy="5184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Una tabla se encuentra en 3FN si </a:t>
            </a:r>
            <a:r>
              <a:rPr lang="es-ES" altLang="es-AR" sz="2400" b="1"/>
              <a:t>está en 2FN 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cada atributo que no forma parte de ninguna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clave, depende directamente y no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transitivamente, de la clave primaria.  </a:t>
            </a:r>
          </a:p>
          <a:p>
            <a:pPr>
              <a:lnSpc>
                <a:spcPct val="80000"/>
              </a:lnSpc>
            </a:pPr>
            <a:endParaRPr lang="es-ES" altLang="es-AR" sz="2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Se dice que hay dependencia funcional transitiva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entre dos atributos cuando un atributo que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no pertenece a la clave primaria permite conocer el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valor de otro atributo.  </a:t>
            </a:r>
          </a:p>
          <a:p>
            <a:pPr>
              <a:lnSpc>
                <a:spcPct val="80000"/>
              </a:lnSpc>
            </a:pPr>
            <a:endParaRPr lang="es-ES" altLang="es-AR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Por ejemplo: dada la tabla clientes, entre los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atributos provincia y prefijo telefónico hay una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dependencia funcional transitiva, ya que el primero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permite conocer el valor del segundo.  </a:t>
            </a:r>
          </a:p>
          <a:p>
            <a:pPr>
              <a:lnSpc>
                <a:spcPct val="80000"/>
              </a:lnSpc>
            </a:pPr>
            <a:endParaRPr lang="es-ES" altLang="es-AR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7EDF5020-11BE-4FB2-A3A4-3B575B2EC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Tercera Forma Normal (3FN)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9736F192-FAFF-464D-A85B-5EEDC5D8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1196975"/>
            <a:ext cx="9072563" cy="5184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Siguiendo con el ejemplo anterior, DetalleVenta y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Productos cumplen con estas condiciones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pero no así la tabla Ventas donde los atributos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Cli_Nombre y Cli_Dirección dependen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funcionalmente de Cli_Codigo que no es parte de la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clave y no dependen de Nro_Factura que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es la clave primaria.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Cuando hay dependencias funcionales transitivas,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se crea una nueva tabla con los atributos  que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tienen dependencia funcional transitiva,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eliminándose el atributo dependiente de la tabla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original.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CF89DC7F-D8A5-478A-AFE4-2CA25858BB4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Tercera Forma Normal (3FN)</a:t>
            </a:r>
          </a:p>
        </p:txBody>
      </p:sp>
      <p:pic>
        <p:nvPicPr>
          <p:cNvPr id="351237" name="Picture 5">
            <a:extLst>
              <a:ext uri="{FF2B5EF4-FFF2-40B4-BE49-F238E27FC236}">
                <a16:creationId xmlns:a16="http://schemas.microsoft.com/office/drawing/2014/main" id="{D4C1D9F6-9CCC-4A1E-96B1-0EE21FEA466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7489825" cy="1295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1239" name="Picture 7">
            <a:extLst>
              <a:ext uri="{FF2B5EF4-FFF2-40B4-BE49-F238E27FC236}">
                <a16:creationId xmlns:a16="http://schemas.microsoft.com/office/drawing/2014/main" id="{90230D81-A36B-42E2-81F3-D9B95CD04218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205038"/>
            <a:ext cx="5184775" cy="1130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1241" name="Picture 9">
            <a:extLst>
              <a:ext uri="{FF2B5EF4-FFF2-40B4-BE49-F238E27FC236}">
                <a16:creationId xmlns:a16="http://schemas.microsoft.com/office/drawing/2014/main" id="{C42145E8-CF0B-4927-AAE7-0BA2B1A83D5C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84538"/>
            <a:ext cx="4895850" cy="191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1243" name="Picture 11">
            <a:extLst>
              <a:ext uri="{FF2B5EF4-FFF2-40B4-BE49-F238E27FC236}">
                <a16:creationId xmlns:a16="http://schemas.microsoft.com/office/drawing/2014/main" id="{CFDFD16D-9B96-4441-8F0B-5CB1BCC98FA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89363"/>
            <a:ext cx="2520950" cy="181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1245" name="Picture 13">
            <a:extLst>
              <a:ext uri="{FF2B5EF4-FFF2-40B4-BE49-F238E27FC236}">
                <a16:creationId xmlns:a16="http://schemas.microsoft.com/office/drawing/2014/main" id="{CBEA62E2-A0E7-45DE-B47F-8B2916F7B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229225"/>
            <a:ext cx="446405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3DFCBDD5-C87A-457C-8BAD-854E17826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altLang="es-AR"/>
              <a:t>Normalización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68A89A09-F149-4C23-A27B-5E92D4D2B3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Hay mas formas normales pero salvo excepciones,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con la 3FN es más que suficiente. El proceso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de diseño destinado a normalizar puede ser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reversible y no se pierde información si la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/>
              <a:t>normalización está bien hecha.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AR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En algunas tablas, la desnormalización puede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ser beneficiosa en términos de performance. </a:t>
            </a:r>
            <a:endParaRPr lang="es-AR" altLang="es-AR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F0B3FD0E-DD1B-479F-BF4B-A87AAA95E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Normalización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9B0671AE-446B-4E24-931F-57ACFC51E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825" y="1341438"/>
            <a:ext cx="9072563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s-ES" altLang="es-AR"/>
              <a:t>Las bases de datos relacionales se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AR"/>
              <a:t>normalizan para: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AR"/>
              <a:t>   </a:t>
            </a:r>
            <a:r>
              <a:rPr lang="es-ES" altLang="es-AR" sz="2400"/>
              <a:t>•   Evitar la redundancia de los datos.  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AR" sz="2400"/>
              <a:t>   •    Disminuir problemas de actualización de los datos en las tablas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AR" sz="2400"/>
              <a:t>   •    Proteger la integridad de los datos.</a:t>
            </a:r>
            <a:r>
              <a:rPr lang="es-ES" altLang="es-AR"/>
              <a:t>  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82743B7A-104F-4454-8821-3E262FD43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altLang="es-AR"/>
              <a:t>Normalización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4C55B6DB-6FA5-468B-A3A2-694B051EF6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/>
              <a:t>Una tabla en el modelo relacional tiene</a:t>
            </a:r>
          </a:p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/>
              <a:t>que cumplir con algunas restricciones:</a:t>
            </a:r>
          </a:p>
          <a:p>
            <a:pPr marL="495300" indent="-495300">
              <a:lnSpc>
                <a:spcPct val="90000"/>
              </a:lnSpc>
            </a:pPr>
            <a:endParaRPr lang="es-ES" altLang="es-AR"/>
          </a:p>
          <a:p>
            <a:pPr marL="495300" indent="-495300">
              <a:lnSpc>
                <a:spcPct val="90000"/>
              </a:lnSpc>
              <a:buClr>
                <a:schemeClr val="folHlink"/>
              </a:buClr>
              <a:buFontTx/>
              <a:buChar char="•"/>
            </a:pPr>
            <a:r>
              <a:rPr lang="es-ES" altLang="es-AR"/>
              <a:t>Cada tabla debe tener su nombre único.  </a:t>
            </a:r>
          </a:p>
          <a:p>
            <a:pPr marL="495300" indent="-495300">
              <a:lnSpc>
                <a:spcPct val="90000"/>
              </a:lnSpc>
              <a:buClr>
                <a:schemeClr val="folHlink"/>
              </a:buClr>
              <a:buFontTx/>
              <a:buChar char="•"/>
            </a:pPr>
            <a:r>
              <a:rPr lang="es-ES" altLang="es-AR"/>
              <a:t>No puede haber dos filas iguales. No se permiten los duplicados.  </a:t>
            </a:r>
          </a:p>
          <a:p>
            <a:pPr marL="495300" indent="-495300">
              <a:lnSpc>
                <a:spcPct val="90000"/>
              </a:lnSpc>
              <a:buClr>
                <a:schemeClr val="folHlink"/>
              </a:buClr>
              <a:buFontTx/>
              <a:buChar char="•"/>
            </a:pPr>
            <a:r>
              <a:rPr lang="es-ES" altLang="es-AR"/>
              <a:t>Todos los datos en columna deben ser del mismo tipo. </a:t>
            </a:r>
            <a:endParaRPr lang="es-AR" alt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1" name="Rectangle 7">
            <a:extLst>
              <a:ext uri="{FF2B5EF4-FFF2-40B4-BE49-F238E27FC236}">
                <a16:creationId xmlns:a16="http://schemas.microsoft.com/office/drawing/2014/main" id="{F9891163-A2E0-45BE-9285-DABDD858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8497887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ES" altLang="es-AR" sz="2400"/>
          </a:p>
          <a:p>
            <a:pPr>
              <a:buClr>
                <a:schemeClr val="folHlink"/>
              </a:buClr>
              <a:buFontTx/>
              <a:buChar char="•"/>
            </a:pPr>
            <a:r>
              <a:rPr lang="es-ES" altLang="es-AR" sz="2400"/>
              <a:t>   Primera forma normal  </a:t>
            </a:r>
          </a:p>
          <a:p>
            <a:pPr>
              <a:buClr>
                <a:schemeClr val="folHlink"/>
              </a:buClr>
              <a:buFontTx/>
              <a:buChar char="•"/>
            </a:pPr>
            <a:r>
              <a:rPr lang="es-ES" altLang="es-AR" sz="2400"/>
              <a:t>   Segunda forma normal  </a:t>
            </a:r>
          </a:p>
          <a:p>
            <a:pPr>
              <a:buClr>
                <a:schemeClr val="folHlink"/>
              </a:buClr>
              <a:buFontTx/>
              <a:buChar char="•"/>
            </a:pPr>
            <a:r>
              <a:rPr lang="es-ES" altLang="es-AR" sz="2400"/>
              <a:t>   Tercera forma normal  </a:t>
            </a:r>
          </a:p>
          <a:p>
            <a:r>
              <a:rPr lang="es-ES" altLang="es-AR" sz="2400"/>
              <a:t>   </a:t>
            </a:r>
          </a:p>
          <a:p>
            <a:r>
              <a:rPr lang="es-ES" altLang="es-AR" sz="2400"/>
              <a:t>El proceso de  descomposición sin pérdida, significa que se ha de dividir o descomponer la tabla en otras con menor cantidad de atributos sin que haya perdida de información.</a:t>
            </a:r>
            <a:r>
              <a:rPr lang="es-ES" altLang="es-AR"/>
              <a:t> 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2932A1BE-019D-4F35-949B-2F34CCD7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8208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ES" altLang="es-AR" sz="3200"/>
              <a:t>Formas Normales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4BCAA52E-3ADE-4A09-93BD-D92DBEFDC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652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altLang="es-AR" sz="3400"/>
              <a:t>Primera Forma Normal (PF1)</a:t>
            </a:r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DD66E5D6-A5E4-4B1B-A045-FD967C9D8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64235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AR"/>
              <a:t>Una tabla está en Primera Forma Normal sólo si:  </a:t>
            </a:r>
          </a:p>
          <a:p>
            <a:r>
              <a:rPr lang="es-ES" altLang="es-AR"/>
              <a:t>     •    La tabla contiene una clave primaria   </a:t>
            </a:r>
          </a:p>
          <a:p>
            <a:r>
              <a:rPr lang="es-ES" altLang="es-AR"/>
              <a:t>     •    La tabla no contiene atributos nulos (en su clave primaria y</a:t>
            </a:r>
          </a:p>
          <a:p>
            <a:r>
              <a:rPr lang="es-ES" altLang="es-AR"/>
              <a:t>	claves secundarias)   </a:t>
            </a:r>
          </a:p>
          <a:p>
            <a:r>
              <a:rPr lang="es-ES" altLang="es-AR"/>
              <a:t>     •    Si no posee ciclos repetitivos   </a:t>
            </a:r>
          </a:p>
          <a:p>
            <a:endParaRPr lang="es-ES" altLang="es-AR"/>
          </a:p>
          <a:p>
            <a:r>
              <a:rPr lang="es-ES" altLang="es-AR"/>
              <a:t>Todos los atributos son atómicos. Un atributo es atómico si los elementos del dominio son indivisibles.  </a:t>
            </a:r>
          </a:p>
          <a:p>
            <a:endParaRPr lang="es-ES" altLang="es-AR"/>
          </a:p>
          <a:p>
            <a:r>
              <a:rPr lang="es-ES" altLang="es-AR"/>
              <a:t>La Primera Forma Normal, o 1FN, es la más elemental de todas. Una tabla está en 1FN si el  valor que contiene un atributo de un registro, un campo, es único y elemental. En cada uno de  los atributos sólo se puede incluir un dato, aunque sea compuesto, pero no se pueden incluir  </a:t>
            </a:r>
          </a:p>
          <a:p>
            <a:r>
              <a:rPr lang="es-ES" altLang="es-AR"/>
              <a:t>una lista de datos.   </a:t>
            </a:r>
          </a:p>
          <a:p>
            <a:endParaRPr lang="es-ES" altLang="es-AR"/>
          </a:p>
          <a:p>
            <a:r>
              <a:rPr lang="es-ES" altLang="es-AR"/>
              <a:t>Por ejemplo, no se pueden incluir en el atributo Dirección el domicilio habitual y el de vacaciones; habría que crear dos registros que se diferenciarán por el atributo Dirección: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D420E975-2CD1-4B39-A5B1-1F6C0D8D1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altLang="es-AR" sz="3400"/>
              <a:t>Primera Forma Normal (1FN)</a:t>
            </a:r>
          </a:p>
        </p:txBody>
      </p:sp>
      <p:pic>
        <p:nvPicPr>
          <p:cNvPr id="321554" name="Picture 18" descr="1FN_no">
            <a:extLst>
              <a:ext uri="{FF2B5EF4-FFF2-40B4-BE49-F238E27FC236}">
                <a16:creationId xmlns:a16="http://schemas.microsoft.com/office/drawing/2014/main" id="{D2A9391A-2BA4-4EDE-BCB3-AE6B1669A41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1075"/>
            <a:ext cx="6983413" cy="2097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1556" name="Picture 20">
            <a:extLst>
              <a:ext uri="{FF2B5EF4-FFF2-40B4-BE49-F238E27FC236}">
                <a16:creationId xmlns:a16="http://schemas.microsoft.com/office/drawing/2014/main" id="{E584195A-E65A-4DE3-8964-B914573B9B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716338"/>
            <a:ext cx="6264275" cy="2538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1540" name="Rectangle 4">
            <a:extLst>
              <a:ext uri="{FF2B5EF4-FFF2-40B4-BE49-F238E27FC236}">
                <a16:creationId xmlns:a16="http://schemas.microsoft.com/office/drawing/2014/main" id="{C7AF9C28-EF3F-47B9-BBDF-B25DDDFAE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AR"/>
              <a:t>Esta tabla no está en 1FN, ya que el cliente con DNI 2 tiene dos  direcciones. Para poder tener  esta tabla en 1FN se hace el siguiente cambio: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240D7670-E70A-40DF-8097-F2EF8BD24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Segunda Forma Normal (2FN)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43D2EE0F-1FB6-419F-8B05-21D4A1AE31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313" y="1341438"/>
            <a:ext cx="8229600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La segunda forma normal está basada en el concepto 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dependencia funcional.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sz="20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Se dice que un atributo o conjunto de atributos tiene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dependencia funcional de otro u otros si  a cada uno de los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primeros le corresponde sólo uno de los segundos.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Una tabla está en Segunda Forma Normal o 2FN cuando está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en 1FN y todo atributo que no pertenece a la clave primaria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tiene una dependencia funcional de la clave completa y no de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parte de ella.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Luego, si la clave principal está formada por un solo atributo 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ya está en 1FN, ya  estará también en 2FN.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E0D7082E-FF58-428F-A2B7-A057F5B07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Segunda Forma Normal (2FN)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7828F5AD-1134-4A9F-A51F-A3391092E7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750" y="1341438"/>
            <a:ext cx="8229600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Para transformar una tabla con dependencias funcionales,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cuya clave está formada por más de un campo, en una tabla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000"/>
              <a:t>en 2FN se necesitan: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sz="2000"/>
          </a:p>
          <a:p>
            <a:pPr>
              <a:lnSpc>
                <a:spcPct val="80000"/>
              </a:lnSpc>
              <a:buClr>
                <a:schemeClr val="folHlink"/>
              </a:buClr>
              <a:buFontTx/>
              <a:buChar char="•"/>
            </a:pPr>
            <a:r>
              <a:rPr lang="es-ES" altLang="es-AR" sz="2000"/>
              <a:t>Crear tablas nuevas para eliminar las dependencias 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FontTx/>
              <a:buNone/>
            </a:pPr>
            <a:r>
              <a:rPr lang="es-ES" altLang="es-AR" sz="2000"/>
              <a:t>Funcionales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FontTx/>
              <a:buNone/>
            </a:pPr>
            <a:endParaRPr lang="es-ES" altLang="es-AR" sz="2000"/>
          </a:p>
          <a:p>
            <a:pPr>
              <a:lnSpc>
                <a:spcPct val="80000"/>
              </a:lnSpc>
              <a:buClr>
                <a:schemeClr val="folHlink"/>
              </a:buClr>
              <a:buFontTx/>
              <a:buChar char="•"/>
            </a:pPr>
            <a:r>
              <a:rPr lang="es-ES" altLang="es-AR" sz="2000"/>
              <a:t>Las tablas nuevas tendrán los atributos que dependen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FontTx/>
              <a:buNone/>
            </a:pPr>
            <a:r>
              <a:rPr lang="es-ES" altLang="es-AR" sz="2000"/>
              <a:t>funcionalmente de la clave y los que forman la parte de la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FontTx/>
              <a:buNone/>
            </a:pPr>
            <a:r>
              <a:rPr lang="es-ES" altLang="es-AR" sz="2000"/>
              <a:t>clave de la que dependen.   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FontTx/>
              <a:buChar char="•"/>
            </a:pPr>
            <a:endParaRPr lang="es-ES" altLang="es-AR" sz="2000"/>
          </a:p>
          <a:p>
            <a:pPr>
              <a:lnSpc>
                <a:spcPct val="80000"/>
              </a:lnSpc>
              <a:buClr>
                <a:schemeClr val="folHlink"/>
              </a:buClr>
              <a:buFontTx/>
              <a:buChar char="•"/>
            </a:pPr>
            <a:r>
              <a:rPr lang="es-ES" altLang="es-AR" sz="2000"/>
              <a:t>Eliminar de la tabla primera los atributos que tenían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FontTx/>
              <a:buNone/>
            </a:pPr>
            <a:r>
              <a:rPr lang="es-ES" altLang="es-AR" sz="2000"/>
              <a:t>dependencias funcionales. </a:t>
            </a:r>
            <a:endParaRPr lang="es-AR" altLang="es-AR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7" name="Rectangle 5">
            <a:extLst>
              <a:ext uri="{FF2B5EF4-FFF2-40B4-BE49-F238E27FC236}">
                <a16:creationId xmlns:a16="http://schemas.microsoft.com/office/drawing/2014/main" id="{97601C69-6F83-47A7-B5BF-5CCA8DC88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Segunda Forma Normal (2FN)</a:t>
            </a:r>
          </a:p>
        </p:txBody>
      </p:sp>
      <p:pic>
        <p:nvPicPr>
          <p:cNvPr id="330756" name="Picture 4">
            <a:extLst>
              <a:ext uri="{FF2B5EF4-FFF2-40B4-BE49-F238E27FC236}">
                <a16:creationId xmlns:a16="http://schemas.microsoft.com/office/drawing/2014/main" id="{79B0E450-9B59-4B21-AEA3-F656088AE46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96975"/>
            <a:ext cx="4608512" cy="154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0759" name="Picture 7">
            <a:extLst>
              <a:ext uri="{FF2B5EF4-FFF2-40B4-BE49-F238E27FC236}">
                <a16:creationId xmlns:a16="http://schemas.microsoft.com/office/drawing/2014/main" id="{9F392B20-7108-465D-AFBD-FFAF4F2E1ABD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068638"/>
            <a:ext cx="7056437" cy="1160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0761" name="Picture 9">
            <a:extLst>
              <a:ext uri="{FF2B5EF4-FFF2-40B4-BE49-F238E27FC236}">
                <a16:creationId xmlns:a16="http://schemas.microsoft.com/office/drawing/2014/main" id="{7253CFDF-DA49-47EE-BFFD-7563DE81B673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365625"/>
            <a:ext cx="7489825" cy="1620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939</Words>
  <Application>Microsoft Office PowerPoint</Application>
  <PresentationFormat>Presentación en pantalla (4:3)</PresentationFormat>
  <Paragraphs>150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Verdana</vt:lpstr>
      <vt:lpstr>Times New Roman</vt:lpstr>
      <vt:lpstr>Wingdings</vt:lpstr>
      <vt:lpstr>Office Theme</vt:lpstr>
      <vt:lpstr>Presentación de PowerPoint</vt:lpstr>
      <vt:lpstr>Normalización</vt:lpstr>
      <vt:lpstr>Normalización</vt:lpstr>
      <vt:lpstr>Presentación de PowerPoint</vt:lpstr>
      <vt:lpstr>Primera Forma Normal (PF1)</vt:lpstr>
      <vt:lpstr>Primera Forma Normal (1FN)</vt:lpstr>
      <vt:lpstr>Segunda Forma Normal (2FN)</vt:lpstr>
      <vt:lpstr>Segunda Forma Normal (2FN)</vt:lpstr>
      <vt:lpstr>Segunda Forma Normal (2FN)</vt:lpstr>
      <vt:lpstr>Segunda Forma Normal (2FN)</vt:lpstr>
      <vt:lpstr>Segunda Forma Normal (2FN)</vt:lpstr>
      <vt:lpstr>Segunda Forma Normal (2FN)</vt:lpstr>
      <vt:lpstr>Tercera Forma Normal (3FN)</vt:lpstr>
      <vt:lpstr>Tercera Forma Normal (3FN)</vt:lpstr>
      <vt:lpstr>Tercera Forma Normal (3FN)</vt:lpstr>
      <vt:lpstr>Normalización</vt:lpstr>
    </vt:vector>
  </TitlesOfParts>
  <Company>El Surco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Facturación Electrónica</dc:title>
  <dc:creator>Usuario</dc:creator>
  <cp:lastModifiedBy>Juan Manuel Casal</cp:lastModifiedBy>
  <cp:revision>353</cp:revision>
  <dcterms:created xsi:type="dcterms:W3CDTF">2016-06-23T17:31:42Z</dcterms:created>
  <dcterms:modified xsi:type="dcterms:W3CDTF">2023-03-14T18:32:19Z</dcterms:modified>
</cp:coreProperties>
</file>