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5143500" type="screen16x9"/>
  <p:notesSz cx="9144000" cy="51435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7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3687" y="68932"/>
            <a:ext cx="815662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6308" y="863662"/>
            <a:ext cx="503138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6308" y="863662"/>
            <a:ext cx="503138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gexercise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-workbench.net/dbms_comparison.html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8800" y="1564012"/>
            <a:ext cx="2095499" cy="16859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7826" y="835885"/>
            <a:ext cx="7597140" cy="355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795" algn="ctr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SQL</a:t>
            </a:r>
            <a:endParaRPr sz="3000">
              <a:latin typeface="Arial"/>
              <a:cs typeface="Arial"/>
            </a:endParaRPr>
          </a:p>
          <a:p>
            <a:pPr marL="473709" indent="-461645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473709" algn="l"/>
                <a:tab pos="474345" algn="l"/>
              </a:tabLst>
            </a:pPr>
            <a:r>
              <a:rPr sz="2200" b="1" spc="-5" dirty="0">
                <a:latin typeface="Arial"/>
                <a:cs typeface="Arial"/>
              </a:rPr>
              <a:t>Lingua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franca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base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datos</a:t>
            </a:r>
            <a:endParaRPr sz="2200">
              <a:latin typeface="Arial"/>
              <a:cs typeface="Arial"/>
            </a:endParaRPr>
          </a:p>
          <a:p>
            <a:pPr marL="473709" marR="3068320" indent="-461645">
              <a:lnSpc>
                <a:spcPct val="113599"/>
              </a:lnSpc>
              <a:spcBef>
                <a:spcPts val="975"/>
              </a:spcBef>
              <a:buAutoNum type="arabicPeriod"/>
              <a:tabLst>
                <a:tab pos="473709" algn="l"/>
                <a:tab pos="474345" algn="l"/>
              </a:tabLst>
            </a:pPr>
            <a:r>
              <a:rPr sz="2200" b="1" spc="-5" dirty="0">
                <a:latin typeface="Arial"/>
                <a:cs typeface="Arial"/>
              </a:rPr>
              <a:t>Determina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tipo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motor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base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datos</a:t>
            </a:r>
            <a:endParaRPr sz="2200">
              <a:latin typeface="Arial"/>
              <a:cs typeface="Arial"/>
            </a:endParaRPr>
          </a:p>
          <a:p>
            <a:pPr marL="473709" marR="3672840" indent="-461645">
              <a:lnSpc>
                <a:spcPct val="113599"/>
              </a:lnSpc>
              <a:buAutoNum type="arabicPeriod"/>
              <a:tabLst>
                <a:tab pos="473709" algn="l"/>
                <a:tab pos="474345" algn="l"/>
              </a:tabLst>
            </a:pPr>
            <a:r>
              <a:rPr sz="2200" b="1" spc="-5" dirty="0">
                <a:latin typeface="Arial"/>
                <a:cs typeface="Arial"/>
              </a:rPr>
              <a:t>Garantiza la estructura </a:t>
            </a:r>
            <a:r>
              <a:rPr sz="2200" b="1" dirty="0">
                <a:latin typeface="Arial"/>
                <a:cs typeface="Arial"/>
              </a:rPr>
              <a:t>y 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relaciones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entre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los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datos</a:t>
            </a:r>
            <a:endParaRPr sz="2200">
              <a:latin typeface="Arial"/>
              <a:cs typeface="Arial"/>
            </a:endParaRPr>
          </a:p>
          <a:p>
            <a:pPr marL="473709" marR="5080" indent="-461645">
              <a:lnSpc>
                <a:spcPct val="113599"/>
              </a:lnSpc>
              <a:spcBef>
                <a:spcPts val="655"/>
              </a:spcBef>
              <a:buAutoNum type="arabicPeriod"/>
              <a:tabLst>
                <a:tab pos="473709" algn="l"/>
                <a:tab pos="474345" algn="l"/>
              </a:tabLst>
            </a:pPr>
            <a:r>
              <a:rPr sz="2200" b="1" spc="-5" dirty="0">
                <a:latin typeface="Arial"/>
                <a:cs typeface="Arial"/>
              </a:rPr>
              <a:t>Se concentra en describir lo que se quiere obtener en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vez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indicar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la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serie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pasos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para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obtenerlo.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125" y="835885"/>
            <a:ext cx="807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SQL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367" y="971196"/>
            <a:ext cx="77120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aprendiendo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SQL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sabemos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herramientas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estadísticas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0837" y="1377287"/>
            <a:ext cx="5343525" cy="1379855"/>
            <a:chOff x="240837" y="1377287"/>
            <a:chExt cx="5343525" cy="13798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837" y="1377287"/>
              <a:ext cx="5343524" cy="13239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34499" y="2401049"/>
              <a:ext cx="471170" cy="341630"/>
            </a:xfrm>
            <a:custGeom>
              <a:avLst/>
              <a:gdLst/>
              <a:ahLst/>
              <a:cxnLst/>
              <a:rect l="l" t="t" r="r" b="b"/>
              <a:pathLst>
                <a:path w="471170" h="341630">
                  <a:moveTo>
                    <a:pt x="0" y="170699"/>
                  </a:moveTo>
                  <a:lnTo>
                    <a:pt x="6215" y="131560"/>
                  </a:lnTo>
                  <a:lnTo>
                    <a:pt x="23921" y="95630"/>
                  </a:lnTo>
                  <a:lnTo>
                    <a:pt x="51703" y="63935"/>
                  </a:lnTo>
                  <a:lnTo>
                    <a:pt x="88150" y="37500"/>
                  </a:lnTo>
                  <a:lnTo>
                    <a:pt x="131849" y="17350"/>
                  </a:lnTo>
                  <a:lnTo>
                    <a:pt x="181386" y="4508"/>
                  </a:lnTo>
                  <a:lnTo>
                    <a:pt x="235349" y="0"/>
                  </a:lnTo>
                  <a:lnTo>
                    <a:pt x="289313" y="4508"/>
                  </a:lnTo>
                  <a:lnTo>
                    <a:pt x="338850" y="17350"/>
                  </a:lnTo>
                  <a:lnTo>
                    <a:pt x="382549" y="37500"/>
                  </a:lnTo>
                  <a:lnTo>
                    <a:pt x="418996" y="63935"/>
                  </a:lnTo>
                  <a:lnTo>
                    <a:pt x="446778" y="95630"/>
                  </a:lnTo>
                  <a:lnTo>
                    <a:pt x="464484" y="131560"/>
                  </a:lnTo>
                  <a:lnTo>
                    <a:pt x="470699" y="170699"/>
                  </a:lnTo>
                  <a:lnTo>
                    <a:pt x="464484" y="209839"/>
                  </a:lnTo>
                  <a:lnTo>
                    <a:pt x="446778" y="245769"/>
                  </a:lnTo>
                  <a:lnTo>
                    <a:pt x="418996" y="277464"/>
                  </a:lnTo>
                  <a:lnTo>
                    <a:pt x="382549" y="303899"/>
                  </a:lnTo>
                  <a:lnTo>
                    <a:pt x="338850" y="324049"/>
                  </a:lnTo>
                  <a:lnTo>
                    <a:pt x="289313" y="336891"/>
                  </a:lnTo>
                  <a:lnTo>
                    <a:pt x="235349" y="341399"/>
                  </a:lnTo>
                  <a:lnTo>
                    <a:pt x="181386" y="336891"/>
                  </a:lnTo>
                  <a:lnTo>
                    <a:pt x="131849" y="324049"/>
                  </a:lnTo>
                  <a:lnTo>
                    <a:pt x="88150" y="303899"/>
                  </a:lnTo>
                  <a:lnTo>
                    <a:pt x="51703" y="277464"/>
                  </a:lnTo>
                  <a:lnTo>
                    <a:pt x="23921" y="245769"/>
                  </a:lnTo>
                  <a:lnTo>
                    <a:pt x="6215" y="209839"/>
                  </a:lnTo>
                  <a:lnTo>
                    <a:pt x="0" y="170699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1225" y="2826637"/>
            <a:ext cx="238569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count(*)</a:t>
            </a:r>
            <a:endParaRPr sz="1400">
              <a:latin typeface="Arial MT"/>
              <a:cs typeface="Arial MT"/>
            </a:endParaRPr>
          </a:p>
          <a:p>
            <a:pPr marL="111125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Arial MT"/>
                <a:cs typeface="Arial MT"/>
              </a:rPr>
              <a:t>from eah2015_usuarios_hog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group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v2_2;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450" y="3647450"/>
            <a:ext cx="1123949" cy="13334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78225" y="2931412"/>
            <a:ext cx="24352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count(*)</a:t>
            </a:r>
            <a:endParaRPr sz="1400">
              <a:latin typeface="Arial MT"/>
              <a:cs typeface="Arial MT"/>
            </a:endParaRPr>
          </a:p>
          <a:p>
            <a:pPr marL="111125">
              <a:lnSpc>
                <a:spcPts val="1664"/>
              </a:lnSpc>
            </a:pP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eah2015_usuarios_hog;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2500" y="3709425"/>
            <a:ext cx="781049" cy="533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245225" y="2826637"/>
            <a:ext cx="245681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1125" marR="5080" indent="-9906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count(*)*100/6136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 eah2015_usuarios_hog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group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v2_2;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59487" y="3637925"/>
            <a:ext cx="1323974" cy="135254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7400" y="1614713"/>
            <a:ext cx="340106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210185" algn="l"/>
              </a:tabLst>
            </a:pPr>
            <a:r>
              <a:rPr sz="1400" spc="-5" dirty="0">
                <a:latin typeface="Arial MT"/>
                <a:cs typeface="Arial MT"/>
              </a:rPr>
              <a:t>Averigüemos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cuántas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viviendas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cada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tipo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hay 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 Ciudad</a:t>
            </a:r>
            <a:endParaRPr sz="1400">
              <a:latin typeface="Arial MT"/>
              <a:cs typeface="Arial MT"/>
            </a:endParaRPr>
          </a:p>
          <a:p>
            <a:pPr marL="209550" indent="-197485">
              <a:lnSpc>
                <a:spcPts val="1585"/>
              </a:lnSpc>
              <a:buAutoNum type="arabicPeriod"/>
              <a:tabLst>
                <a:tab pos="210185" algn="l"/>
              </a:tabLst>
            </a:pPr>
            <a:r>
              <a:rPr sz="1400" spc="-5" dirty="0">
                <a:latin typeface="Arial MT"/>
                <a:cs typeface="Arial MT"/>
              </a:rPr>
              <a:t>¿Cuántas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viviendas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total?</a:t>
            </a:r>
            <a:endParaRPr sz="1400">
              <a:latin typeface="Arial MT"/>
              <a:cs typeface="Arial MT"/>
            </a:endParaRPr>
          </a:p>
          <a:p>
            <a:pPr marL="209550" indent="-197485">
              <a:lnSpc>
                <a:spcPts val="1664"/>
              </a:lnSpc>
              <a:buAutoNum type="arabicPeriod"/>
              <a:tabLst>
                <a:tab pos="210185" algn="l"/>
              </a:tabLst>
            </a:pPr>
            <a:r>
              <a:rPr sz="1400" spc="-5" dirty="0">
                <a:latin typeface="Arial MT"/>
                <a:cs typeface="Arial MT"/>
              </a:rPr>
              <a:t>Calculemos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porcentaje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7425" y="4368681"/>
            <a:ext cx="432752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Los</a:t>
            </a:r>
            <a:r>
              <a:rPr sz="18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porcentajes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no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coinciden.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Pero...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¿hay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solo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6133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viviendas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en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la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Ciudad?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67950" y="3848799"/>
            <a:ext cx="471170" cy="341630"/>
          </a:xfrm>
          <a:custGeom>
            <a:avLst/>
            <a:gdLst/>
            <a:ahLst/>
            <a:cxnLst/>
            <a:rect l="l" t="t" r="r" b="b"/>
            <a:pathLst>
              <a:path w="471170" h="341629">
                <a:moveTo>
                  <a:pt x="0" y="170699"/>
                </a:moveTo>
                <a:lnTo>
                  <a:pt x="6215" y="131560"/>
                </a:lnTo>
                <a:lnTo>
                  <a:pt x="23921" y="95630"/>
                </a:lnTo>
                <a:lnTo>
                  <a:pt x="51703" y="63935"/>
                </a:lnTo>
                <a:lnTo>
                  <a:pt x="88150" y="37500"/>
                </a:lnTo>
                <a:lnTo>
                  <a:pt x="131848" y="17350"/>
                </a:lnTo>
                <a:lnTo>
                  <a:pt x="181386" y="4508"/>
                </a:lnTo>
                <a:lnTo>
                  <a:pt x="235349" y="0"/>
                </a:lnTo>
                <a:lnTo>
                  <a:pt x="289313" y="4508"/>
                </a:lnTo>
                <a:lnTo>
                  <a:pt x="338851" y="17350"/>
                </a:lnTo>
                <a:lnTo>
                  <a:pt x="382549" y="37500"/>
                </a:lnTo>
                <a:lnTo>
                  <a:pt x="418996" y="63935"/>
                </a:lnTo>
                <a:lnTo>
                  <a:pt x="446778" y="95630"/>
                </a:lnTo>
                <a:lnTo>
                  <a:pt x="464484" y="131560"/>
                </a:lnTo>
                <a:lnTo>
                  <a:pt x="470699" y="170699"/>
                </a:lnTo>
                <a:lnTo>
                  <a:pt x="464484" y="209839"/>
                </a:lnTo>
                <a:lnTo>
                  <a:pt x="446778" y="245769"/>
                </a:lnTo>
                <a:lnTo>
                  <a:pt x="418996" y="277464"/>
                </a:lnTo>
                <a:lnTo>
                  <a:pt x="382549" y="303899"/>
                </a:lnTo>
                <a:lnTo>
                  <a:pt x="338851" y="324049"/>
                </a:lnTo>
                <a:lnTo>
                  <a:pt x="289313" y="336891"/>
                </a:lnTo>
                <a:lnTo>
                  <a:pt x="235349" y="341399"/>
                </a:lnTo>
                <a:lnTo>
                  <a:pt x="181386" y="336891"/>
                </a:lnTo>
                <a:lnTo>
                  <a:pt x="131848" y="324049"/>
                </a:lnTo>
                <a:lnTo>
                  <a:pt x="88150" y="303899"/>
                </a:lnTo>
                <a:lnTo>
                  <a:pt x="51703" y="277464"/>
                </a:lnTo>
                <a:lnTo>
                  <a:pt x="23921" y="245769"/>
                </a:lnTo>
                <a:lnTo>
                  <a:pt x="6215" y="209839"/>
                </a:lnTo>
                <a:lnTo>
                  <a:pt x="0" y="170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125" y="835885"/>
            <a:ext cx="807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SQL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367" y="971196"/>
            <a:ext cx="77120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aprendiendo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SQL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sabemos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herramientas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estadísticas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37" y="1377287"/>
            <a:ext cx="5343524" cy="13239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1225" y="2931412"/>
            <a:ext cx="24352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sum(fexp)</a:t>
            </a:r>
            <a:endParaRPr sz="1400">
              <a:latin typeface="Arial MT"/>
              <a:cs typeface="Arial MT"/>
            </a:endParaRPr>
          </a:p>
          <a:p>
            <a:pPr marL="111125">
              <a:lnSpc>
                <a:spcPts val="1664"/>
              </a:lnSpc>
            </a:pP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eah2015_usuarios_hog;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7400" y="1614713"/>
            <a:ext cx="2828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4.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Utilicemos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factor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expansión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200" y="3647437"/>
            <a:ext cx="933449" cy="5810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970799" y="3001913"/>
            <a:ext cx="254381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1125" marR="319405" indent="-9906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sum(fexp)*100/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(select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sum(fexp)</a:t>
            </a:r>
            <a:endParaRPr sz="1400">
              <a:latin typeface="Arial MT"/>
              <a:cs typeface="Arial MT"/>
            </a:endParaRPr>
          </a:p>
          <a:p>
            <a:pPr marL="111125" marR="5080" indent="98425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from eah2015_usuarios_hog)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 eah2015_usuarios_hog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group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44999" y="2883637"/>
            <a:ext cx="1238249" cy="13811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125" y="835885"/>
            <a:ext cx="807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SQL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367" y="971196"/>
            <a:ext cx="77120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aprendiendo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SQL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sabemos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herramientas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estadísticas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0837" y="1377287"/>
            <a:ext cx="5343525" cy="1379855"/>
            <a:chOff x="240837" y="1377287"/>
            <a:chExt cx="5343525" cy="13798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837" y="1377287"/>
              <a:ext cx="5343524" cy="13239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34499" y="2401049"/>
              <a:ext cx="471170" cy="341630"/>
            </a:xfrm>
            <a:custGeom>
              <a:avLst/>
              <a:gdLst/>
              <a:ahLst/>
              <a:cxnLst/>
              <a:rect l="l" t="t" r="r" b="b"/>
              <a:pathLst>
                <a:path w="471170" h="341630">
                  <a:moveTo>
                    <a:pt x="0" y="170699"/>
                  </a:moveTo>
                  <a:lnTo>
                    <a:pt x="6215" y="131560"/>
                  </a:lnTo>
                  <a:lnTo>
                    <a:pt x="23921" y="95630"/>
                  </a:lnTo>
                  <a:lnTo>
                    <a:pt x="51703" y="63935"/>
                  </a:lnTo>
                  <a:lnTo>
                    <a:pt x="88150" y="37500"/>
                  </a:lnTo>
                  <a:lnTo>
                    <a:pt x="131849" y="17350"/>
                  </a:lnTo>
                  <a:lnTo>
                    <a:pt x="181386" y="4508"/>
                  </a:lnTo>
                  <a:lnTo>
                    <a:pt x="235349" y="0"/>
                  </a:lnTo>
                  <a:lnTo>
                    <a:pt x="289313" y="4508"/>
                  </a:lnTo>
                  <a:lnTo>
                    <a:pt x="338850" y="17350"/>
                  </a:lnTo>
                  <a:lnTo>
                    <a:pt x="382549" y="37500"/>
                  </a:lnTo>
                  <a:lnTo>
                    <a:pt x="418996" y="63935"/>
                  </a:lnTo>
                  <a:lnTo>
                    <a:pt x="446778" y="95630"/>
                  </a:lnTo>
                  <a:lnTo>
                    <a:pt x="464484" y="131560"/>
                  </a:lnTo>
                  <a:lnTo>
                    <a:pt x="470699" y="170699"/>
                  </a:lnTo>
                  <a:lnTo>
                    <a:pt x="464484" y="209839"/>
                  </a:lnTo>
                  <a:lnTo>
                    <a:pt x="446778" y="245769"/>
                  </a:lnTo>
                  <a:lnTo>
                    <a:pt x="418996" y="277464"/>
                  </a:lnTo>
                  <a:lnTo>
                    <a:pt x="382549" y="303899"/>
                  </a:lnTo>
                  <a:lnTo>
                    <a:pt x="338850" y="324049"/>
                  </a:lnTo>
                  <a:lnTo>
                    <a:pt x="289313" y="336891"/>
                  </a:lnTo>
                  <a:lnTo>
                    <a:pt x="235349" y="341399"/>
                  </a:lnTo>
                  <a:lnTo>
                    <a:pt x="181386" y="336891"/>
                  </a:lnTo>
                  <a:lnTo>
                    <a:pt x="131849" y="324049"/>
                  </a:lnTo>
                  <a:lnTo>
                    <a:pt x="88150" y="303899"/>
                  </a:lnTo>
                  <a:lnTo>
                    <a:pt x="51703" y="277464"/>
                  </a:lnTo>
                  <a:lnTo>
                    <a:pt x="23921" y="245769"/>
                  </a:lnTo>
                  <a:lnTo>
                    <a:pt x="6215" y="209839"/>
                  </a:lnTo>
                  <a:lnTo>
                    <a:pt x="0" y="170699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1225" y="2931412"/>
            <a:ext cx="24352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sum(fexp)</a:t>
            </a:r>
            <a:endParaRPr sz="1400">
              <a:latin typeface="Arial MT"/>
              <a:cs typeface="Arial MT"/>
            </a:endParaRPr>
          </a:p>
          <a:p>
            <a:pPr marL="111125">
              <a:lnSpc>
                <a:spcPts val="1664"/>
              </a:lnSpc>
            </a:pP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eah2015_usuarios_hog;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7400" y="1614713"/>
            <a:ext cx="2828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4.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Utilicemos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factor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expansión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200" y="3647437"/>
            <a:ext cx="933449" cy="5810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70799" y="3001913"/>
            <a:ext cx="254381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1125" marR="319405" indent="-9906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sum(fexp)*100/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(select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sum(fexp)</a:t>
            </a:r>
            <a:endParaRPr sz="1400">
              <a:latin typeface="Arial MT"/>
              <a:cs typeface="Arial MT"/>
            </a:endParaRPr>
          </a:p>
          <a:p>
            <a:pPr marL="111125" marR="5080" indent="98425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from eah2015_usuarios_hog)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 eah2015_usuarios_hog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group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44999" y="2883637"/>
            <a:ext cx="1320165" cy="1381125"/>
            <a:chOff x="6744999" y="2883637"/>
            <a:chExt cx="1320165" cy="138112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4999" y="2883637"/>
              <a:ext cx="1238249" cy="13811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79899" y="3077449"/>
              <a:ext cx="471170" cy="341630"/>
            </a:xfrm>
            <a:custGeom>
              <a:avLst/>
              <a:gdLst/>
              <a:ahLst/>
              <a:cxnLst/>
              <a:rect l="l" t="t" r="r" b="b"/>
              <a:pathLst>
                <a:path w="471170" h="341629">
                  <a:moveTo>
                    <a:pt x="0" y="170699"/>
                  </a:moveTo>
                  <a:lnTo>
                    <a:pt x="6215" y="131560"/>
                  </a:lnTo>
                  <a:lnTo>
                    <a:pt x="23921" y="95630"/>
                  </a:lnTo>
                  <a:lnTo>
                    <a:pt x="51703" y="63935"/>
                  </a:lnTo>
                  <a:lnTo>
                    <a:pt x="88150" y="37500"/>
                  </a:lnTo>
                  <a:lnTo>
                    <a:pt x="131848" y="17350"/>
                  </a:lnTo>
                  <a:lnTo>
                    <a:pt x="181386" y="4508"/>
                  </a:lnTo>
                  <a:lnTo>
                    <a:pt x="235349" y="0"/>
                  </a:lnTo>
                  <a:lnTo>
                    <a:pt x="289313" y="4508"/>
                  </a:lnTo>
                  <a:lnTo>
                    <a:pt x="338851" y="17350"/>
                  </a:lnTo>
                  <a:lnTo>
                    <a:pt x="382549" y="37500"/>
                  </a:lnTo>
                  <a:lnTo>
                    <a:pt x="418996" y="63935"/>
                  </a:lnTo>
                  <a:lnTo>
                    <a:pt x="446778" y="95630"/>
                  </a:lnTo>
                  <a:lnTo>
                    <a:pt x="464484" y="131560"/>
                  </a:lnTo>
                  <a:lnTo>
                    <a:pt x="470699" y="170699"/>
                  </a:lnTo>
                  <a:lnTo>
                    <a:pt x="464484" y="209839"/>
                  </a:lnTo>
                  <a:lnTo>
                    <a:pt x="446778" y="245769"/>
                  </a:lnTo>
                  <a:lnTo>
                    <a:pt x="418996" y="277464"/>
                  </a:lnTo>
                  <a:lnTo>
                    <a:pt x="382549" y="303899"/>
                  </a:lnTo>
                  <a:lnTo>
                    <a:pt x="338851" y="324049"/>
                  </a:lnTo>
                  <a:lnTo>
                    <a:pt x="289313" y="336891"/>
                  </a:lnTo>
                  <a:lnTo>
                    <a:pt x="235349" y="341399"/>
                  </a:lnTo>
                  <a:lnTo>
                    <a:pt x="181386" y="336891"/>
                  </a:lnTo>
                  <a:lnTo>
                    <a:pt x="131848" y="324049"/>
                  </a:lnTo>
                  <a:lnTo>
                    <a:pt x="88150" y="303899"/>
                  </a:lnTo>
                  <a:lnTo>
                    <a:pt x="51703" y="277464"/>
                  </a:lnTo>
                  <a:lnTo>
                    <a:pt x="23921" y="245769"/>
                  </a:lnTo>
                  <a:lnTo>
                    <a:pt x="6215" y="209839"/>
                  </a:lnTo>
                  <a:lnTo>
                    <a:pt x="0" y="170699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85525" y="4368681"/>
            <a:ext cx="485584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Estamos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más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cerca,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la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diferencia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es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un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0,3%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¿será</a:t>
            </a:r>
            <a:r>
              <a:rPr sz="18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una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cuestión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redondeo?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125" y="835885"/>
            <a:ext cx="807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SQL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367" y="971196"/>
            <a:ext cx="77120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aprendiendo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SQL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sabemos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herramientas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estadísticas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050" y="1754212"/>
            <a:ext cx="6705599" cy="22955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125" y="835885"/>
            <a:ext cx="807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SQL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367" y="971196"/>
            <a:ext cx="77120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aprendiendo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SQL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sabemos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herramientas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estadísticas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37" y="1377287"/>
            <a:ext cx="5343524" cy="13239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1225" y="2979037"/>
            <a:ext cx="248475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sum(fexp)</a:t>
            </a:r>
            <a:endParaRPr sz="1400">
              <a:latin typeface="Arial MT"/>
              <a:cs typeface="Arial MT"/>
            </a:endParaRPr>
          </a:p>
          <a:p>
            <a:pPr marL="20955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Arial MT"/>
                <a:cs typeface="Arial MT"/>
              </a:rPr>
              <a:t>from eah2015_usuarios_hog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nhogar=1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7400" y="1614713"/>
            <a:ext cx="2096770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5.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Filtremos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hogar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922655">
              <a:lnSpc>
                <a:spcPct val="100000"/>
              </a:lnSpc>
              <a:spcBef>
                <a:spcPts val="1295"/>
              </a:spcBef>
            </a:pPr>
            <a:r>
              <a:rPr sz="1800" b="1" dirty="0">
                <a:solidFill>
                  <a:srgbClr val="0B5394"/>
                </a:solidFill>
                <a:latin typeface="Arial"/>
                <a:cs typeface="Arial"/>
              </a:rPr>
              <a:t>¡Eureka!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0799" y="3024863"/>
            <a:ext cx="2484755" cy="1496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1125" marR="259715" indent="-9906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sum(fexp)*100/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(select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sum(fexp)</a:t>
            </a:r>
            <a:endParaRPr sz="1400">
              <a:latin typeface="Arial MT"/>
              <a:cs typeface="Arial MT"/>
            </a:endParaRPr>
          </a:p>
          <a:p>
            <a:pPr marL="209550" marR="508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from eah2015_usuarios_hog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nhogar=1)</a:t>
            </a:r>
            <a:endParaRPr sz="1400">
              <a:latin typeface="Arial MT"/>
              <a:cs typeface="Arial MT"/>
            </a:endParaRPr>
          </a:p>
          <a:p>
            <a:pPr marL="111125" marR="103505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from eah2015_usuarios_hog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nhogar=1</a:t>
            </a:r>
            <a:endParaRPr sz="1400">
              <a:latin typeface="Arial MT"/>
              <a:cs typeface="Arial MT"/>
            </a:endParaRPr>
          </a:p>
          <a:p>
            <a:pPr marL="111125">
              <a:lnSpc>
                <a:spcPts val="1600"/>
              </a:lnSpc>
            </a:pPr>
            <a:r>
              <a:rPr sz="1400" spc="-5" dirty="0">
                <a:latin typeface="Arial MT"/>
                <a:cs typeface="Arial MT"/>
              </a:rPr>
              <a:t>group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137" y="3997674"/>
            <a:ext cx="942974" cy="514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3475" y="3106575"/>
            <a:ext cx="1257299" cy="13430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541655"/>
          </a:xfrm>
          <a:custGeom>
            <a:avLst/>
            <a:gdLst/>
            <a:ahLst/>
            <a:cxnLst/>
            <a:rect l="l" t="t" r="r" b="b"/>
            <a:pathLst>
              <a:path w="9144000" h="541655">
                <a:moveTo>
                  <a:pt x="0" y="0"/>
                </a:moveTo>
                <a:lnTo>
                  <a:pt x="9143999" y="0"/>
                </a:lnTo>
                <a:lnTo>
                  <a:pt x="9143999" y="541499"/>
                </a:lnTo>
                <a:lnTo>
                  <a:pt x="0" y="541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5544" y="68932"/>
            <a:ext cx="659291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2400" spc="-5" dirty="0">
                <a:solidFill>
                  <a:srgbClr val="999999"/>
                </a:solidFill>
              </a:rPr>
              <a:t>Gestión del Desarrollo Tecnológico </a:t>
            </a:r>
            <a:r>
              <a:rPr sz="2400" dirty="0">
                <a:solidFill>
                  <a:srgbClr val="999999"/>
                </a:solidFill>
              </a:rPr>
              <a:t>-</a:t>
            </a:r>
            <a:r>
              <a:rPr sz="2400" spc="-15" dirty="0">
                <a:solidFill>
                  <a:srgbClr val="999999"/>
                </a:solidFill>
              </a:rPr>
              <a:t> </a:t>
            </a:r>
            <a:r>
              <a:rPr lang="es-AR" sz="2400" spc="-5" dirty="0">
                <a:solidFill>
                  <a:srgbClr val="999999"/>
                </a:solidFill>
              </a:rPr>
              <a:t>UBA</a:t>
            </a:r>
            <a:r>
              <a:rPr sz="2400" spc="-10" dirty="0">
                <a:solidFill>
                  <a:srgbClr val="999999"/>
                </a:solidFill>
              </a:rPr>
              <a:t> </a:t>
            </a:r>
            <a:r>
              <a:rPr sz="2400" dirty="0">
                <a:solidFill>
                  <a:srgbClr val="999999"/>
                </a:solidFill>
              </a:rPr>
              <a:t>-</a:t>
            </a:r>
            <a:r>
              <a:rPr sz="2400" spc="-10" dirty="0">
                <a:solidFill>
                  <a:srgbClr val="999999"/>
                </a:solidFill>
              </a:rPr>
              <a:t> </a:t>
            </a:r>
            <a:r>
              <a:rPr sz="2400" spc="-5" dirty="0">
                <a:solidFill>
                  <a:srgbClr val="999999"/>
                </a:solidFill>
              </a:rPr>
              <a:t>20</a:t>
            </a:r>
            <a:r>
              <a:rPr lang="es-AR" sz="2400" spc="-5" dirty="0">
                <a:solidFill>
                  <a:srgbClr val="999999"/>
                </a:solidFill>
              </a:rPr>
              <a:t>23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2254624" y="1378580"/>
            <a:ext cx="6141720" cy="23174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los ejemplos SQL </a:t>
            </a:r>
            <a:r>
              <a:rPr sz="1800" dirty="0">
                <a:latin typeface="Arial MT"/>
                <a:cs typeface="Arial MT"/>
              </a:rPr>
              <a:t>se </a:t>
            </a:r>
            <a:r>
              <a:rPr sz="1800" spc="-5" dirty="0">
                <a:latin typeface="Arial MT"/>
                <a:cs typeface="Arial MT"/>
              </a:rPr>
              <a:t>les puede agregar ORDER BY </a:t>
            </a:r>
            <a:r>
              <a:rPr sz="1800" dirty="0">
                <a:latin typeface="Arial MT"/>
                <a:cs typeface="Arial MT"/>
              </a:rPr>
              <a:t>1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ordene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resultados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primera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columna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próxima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clase: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Arial MT"/>
              <a:cs typeface="Arial MT"/>
            </a:endParaRPr>
          </a:p>
          <a:p>
            <a:pPr marL="469900" marR="876300" indent="-367030">
              <a:lnSpc>
                <a:spcPct val="1006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leer </a:t>
            </a:r>
            <a:r>
              <a:rPr sz="1800" dirty="0">
                <a:latin typeface="Arial MT"/>
                <a:cs typeface="Arial MT"/>
              </a:rPr>
              <a:t>sobre “software </a:t>
            </a:r>
            <a:r>
              <a:rPr sz="1800" spc="-5" dirty="0">
                <a:latin typeface="Arial MT"/>
                <a:cs typeface="Arial MT"/>
              </a:rPr>
              <a:t>libre” </a:t>
            </a:r>
            <a:r>
              <a:rPr sz="1800" dirty="0">
                <a:latin typeface="Arial MT"/>
                <a:cs typeface="Arial MT"/>
              </a:rPr>
              <a:t>y sus </a:t>
            </a:r>
            <a:r>
              <a:rPr sz="1800" spc="-5" dirty="0">
                <a:latin typeface="Arial MT"/>
                <a:cs typeface="Arial MT"/>
              </a:rPr>
              <a:t>diferencias </a:t>
            </a:r>
            <a:r>
              <a:rPr sz="1800" dirty="0">
                <a:latin typeface="Arial MT"/>
                <a:cs typeface="Arial MT"/>
              </a:rPr>
              <a:t>con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“código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abierto”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“freeware”.</a:t>
            </a: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empezar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ejercicios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https://pgexercises.com/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4624" y="82613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Notas: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92974" y="1266974"/>
            <a:ext cx="2315210" cy="54165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756920">
              <a:lnSpc>
                <a:spcPct val="100000"/>
              </a:lnSpc>
              <a:spcBef>
                <a:spcPts val="969"/>
              </a:spcBef>
            </a:pPr>
            <a:r>
              <a:rPr sz="1800" b="1" spc="-5" dirty="0">
                <a:latin typeface="Arial"/>
                <a:cs typeface="Arial"/>
              </a:rPr>
              <a:t>DATOS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2974" y="2154958"/>
            <a:ext cx="2315210" cy="54165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969"/>
              </a:spcBef>
            </a:pPr>
            <a:r>
              <a:rPr sz="1800" b="1" spc="-5" dirty="0">
                <a:latin typeface="Arial"/>
                <a:cs typeface="Arial"/>
              </a:rPr>
              <a:t>INFORMACIÓN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2974" y="3042941"/>
            <a:ext cx="2315210" cy="54165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969"/>
              </a:spcBef>
            </a:pPr>
            <a:r>
              <a:rPr sz="1800" b="1" spc="-5" dirty="0">
                <a:latin typeface="Arial"/>
                <a:cs typeface="Arial"/>
              </a:rPr>
              <a:t>CONOCIMIENTO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2974" y="3930925"/>
            <a:ext cx="2315210" cy="54165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969"/>
              </a:spcBef>
            </a:pPr>
            <a:r>
              <a:rPr sz="1800" b="1" spc="-5" dirty="0">
                <a:latin typeface="Arial"/>
                <a:cs typeface="Arial"/>
              </a:rPr>
              <a:t>SABIDURÍA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6500" y="1673549"/>
            <a:ext cx="2315210" cy="54165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756920">
              <a:lnSpc>
                <a:spcPct val="100000"/>
              </a:lnSpc>
              <a:spcBef>
                <a:spcPts val="969"/>
              </a:spcBef>
            </a:pPr>
            <a:r>
              <a:rPr sz="1800" b="1" spc="-5" dirty="0">
                <a:latin typeface="Arial"/>
                <a:cs typeface="Arial"/>
              </a:rPr>
              <a:t>DATOS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6500" y="2501425"/>
            <a:ext cx="2315210" cy="54165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969"/>
              </a:spcBef>
            </a:pPr>
            <a:r>
              <a:rPr sz="1800" b="1" dirty="0">
                <a:latin typeface="Arial"/>
                <a:cs typeface="Arial"/>
              </a:rPr>
              <a:t>METADATOS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6500" y="3389424"/>
            <a:ext cx="2315210" cy="54165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969"/>
              </a:spcBef>
            </a:pPr>
            <a:r>
              <a:rPr sz="1800" b="1" spc="-5" dirty="0">
                <a:latin typeface="Arial"/>
                <a:cs typeface="Arial"/>
              </a:rPr>
              <a:t>PROCESOS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714" y="760305"/>
            <a:ext cx="4289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Clasificaciones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Componentes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Ejemplos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725" y="1603974"/>
            <a:ext cx="1762125" cy="77089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42925" indent="-367030">
              <a:lnSpc>
                <a:spcPct val="100000"/>
              </a:lnSpc>
              <a:spcBef>
                <a:spcPts val="600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Hardware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Software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775" y="2822000"/>
            <a:ext cx="2054225" cy="102933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Arial MT"/>
                <a:cs typeface="Arial MT"/>
              </a:rPr>
              <a:t>Arquitectura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Centralizada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Distribuida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774" y="1655599"/>
            <a:ext cx="1762125" cy="21958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Arial MT"/>
                <a:cs typeface="Arial MT"/>
              </a:rPr>
              <a:t>Sistemas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ERP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CRM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SCM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CAD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GobIT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SGBD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2124" y="1655599"/>
            <a:ext cx="2237105" cy="12744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42925" indent="-367030">
              <a:lnSpc>
                <a:spcPct val="100000"/>
              </a:lnSpc>
              <a:spcBef>
                <a:spcPts val="600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Front-end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Back-end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Base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datos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Servidor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6575" y="3324874"/>
            <a:ext cx="2054225" cy="154051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42925" indent="-367030">
              <a:lnSpc>
                <a:spcPct val="100000"/>
              </a:lnSpc>
              <a:spcBef>
                <a:spcPts val="600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Clientes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Servidores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Red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Nube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Seguridad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Transporte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8887" y="1642161"/>
            <a:ext cx="3724910" cy="2804160"/>
            <a:chOff x="2688887" y="1642161"/>
            <a:chExt cx="3724910" cy="2804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7116" y="4092600"/>
              <a:ext cx="1782833" cy="25966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0209" y="1665642"/>
              <a:ext cx="11430" cy="2757170"/>
            </a:xfrm>
            <a:custGeom>
              <a:avLst/>
              <a:gdLst/>
              <a:ahLst/>
              <a:cxnLst/>
              <a:rect l="l" t="t" r="r" b="b"/>
              <a:pathLst>
                <a:path w="11429" h="2757170">
                  <a:moveTo>
                    <a:pt x="11429" y="0"/>
                  </a:moveTo>
                  <a:lnTo>
                    <a:pt x="0" y="275711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0883" y="16469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74"/>
                  </a:moveTo>
                  <a:lnTo>
                    <a:pt x="10756" y="18718"/>
                  </a:lnTo>
                  <a:lnTo>
                    <a:pt x="0" y="29385"/>
                  </a:lnTo>
                  <a:lnTo>
                    <a:pt x="10833" y="0"/>
                  </a:lnTo>
                  <a:lnTo>
                    <a:pt x="21423" y="294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0883" y="16469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56" y="18718"/>
                  </a:moveTo>
                  <a:lnTo>
                    <a:pt x="21423" y="29474"/>
                  </a:lnTo>
                  <a:lnTo>
                    <a:pt x="10833" y="0"/>
                  </a:lnTo>
                  <a:lnTo>
                    <a:pt x="0" y="29385"/>
                  </a:lnTo>
                  <a:lnTo>
                    <a:pt x="10756" y="1871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99542" y="441200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589" y="29474"/>
                  </a:moveTo>
                  <a:lnTo>
                    <a:pt x="0" y="0"/>
                  </a:lnTo>
                  <a:lnTo>
                    <a:pt x="10666" y="10756"/>
                  </a:lnTo>
                  <a:lnTo>
                    <a:pt x="21423" y="88"/>
                  </a:lnTo>
                  <a:lnTo>
                    <a:pt x="10589" y="294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9542" y="441200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666" y="10756"/>
                  </a:moveTo>
                  <a:lnTo>
                    <a:pt x="0" y="0"/>
                  </a:lnTo>
                  <a:lnTo>
                    <a:pt x="10589" y="29474"/>
                  </a:lnTo>
                  <a:lnTo>
                    <a:pt x="21423" y="88"/>
                  </a:lnTo>
                  <a:lnTo>
                    <a:pt x="10666" y="107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12367" y="2984101"/>
              <a:ext cx="3677920" cy="12065"/>
            </a:xfrm>
            <a:custGeom>
              <a:avLst/>
              <a:gdLst/>
              <a:ahLst/>
              <a:cxnLst/>
              <a:rect l="l" t="t" r="r" b="b"/>
              <a:pathLst>
                <a:path w="3677920" h="12064">
                  <a:moveTo>
                    <a:pt x="0" y="0"/>
                  </a:moveTo>
                  <a:lnTo>
                    <a:pt x="3677514" y="1149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3649" y="297342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396" y="21423"/>
                  </a:moveTo>
                  <a:lnTo>
                    <a:pt x="0" y="10619"/>
                  </a:lnTo>
                  <a:lnTo>
                    <a:pt x="29463" y="0"/>
                  </a:lnTo>
                  <a:lnTo>
                    <a:pt x="18718" y="10678"/>
                  </a:lnTo>
                  <a:lnTo>
                    <a:pt x="29396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3649" y="297342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18" y="10678"/>
                  </a:moveTo>
                  <a:lnTo>
                    <a:pt x="29463" y="0"/>
                  </a:lnTo>
                  <a:lnTo>
                    <a:pt x="0" y="10619"/>
                  </a:lnTo>
                  <a:lnTo>
                    <a:pt x="29396" y="21423"/>
                  </a:lnTo>
                  <a:lnTo>
                    <a:pt x="18718" y="1067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79136" y="298485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44" y="10744"/>
                  </a:lnTo>
                  <a:lnTo>
                    <a:pt x="66" y="0"/>
                  </a:lnTo>
                  <a:lnTo>
                    <a:pt x="29463" y="10803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9136" y="298485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44" y="10744"/>
                  </a:moveTo>
                  <a:lnTo>
                    <a:pt x="0" y="21423"/>
                  </a:lnTo>
                  <a:lnTo>
                    <a:pt x="29463" y="10803"/>
                  </a:lnTo>
                  <a:lnTo>
                    <a:pt x="66" y="0"/>
                  </a:lnTo>
                  <a:lnTo>
                    <a:pt x="10744" y="1074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92401" y="759685"/>
            <a:ext cx="1082675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SQL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400" dirty="0">
                <a:latin typeface="Arial MT"/>
                <a:cs typeface="Arial MT"/>
              </a:rPr>
              <a:t>software</a:t>
            </a:r>
            <a:r>
              <a:rPr sz="1400" spc="-5" dirty="0">
                <a:latin typeface="Arial MT"/>
                <a:cs typeface="Arial MT"/>
              </a:rPr>
              <a:t> libre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25763" y="2631389"/>
            <a:ext cx="224154" cy="7175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estándar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98508" y="2269038"/>
            <a:ext cx="224154" cy="14173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fuera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estándar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73192" y="1396400"/>
            <a:ext cx="3963035" cy="2993390"/>
            <a:chOff x="2773192" y="1396400"/>
            <a:chExt cx="3963035" cy="299339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9575" y="1396400"/>
              <a:ext cx="1176124" cy="9314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2325" y="1748250"/>
              <a:ext cx="743249" cy="3412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0075" y="3443800"/>
              <a:ext cx="780449" cy="78044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9028" y="1932950"/>
              <a:ext cx="1279699" cy="12796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3192" y="3847751"/>
              <a:ext cx="562184" cy="5414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183398" y="4407623"/>
            <a:ext cx="4862195" cy="68008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spc="-5" dirty="0">
                <a:latin typeface="Arial MT"/>
                <a:cs typeface="Arial MT"/>
              </a:rPr>
              <a:t>propietario</a:t>
            </a:r>
            <a:endParaRPr sz="1400">
              <a:latin typeface="Arial MT"/>
              <a:cs typeface="Arial MT"/>
            </a:endParaRPr>
          </a:p>
          <a:p>
            <a:pPr marL="640715">
              <a:lnSpc>
                <a:spcPct val="100000"/>
              </a:lnSpc>
              <a:spcBef>
                <a:spcPts val="894"/>
              </a:spcBef>
            </a:pPr>
            <a:r>
              <a:rPr sz="1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8"/>
              </a:rPr>
              <a:t>http://www.sql-workbench.net/dbms_comparison.html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125" y="835885"/>
            <a:ext cx="807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SQL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367" y="971196"/>
            <a:ext cx="77120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aprendiendo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SQL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sabemos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herramientas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estadísticas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559325"/>
            <a:ext cx="9144000" cy="3573779"/>
            <a:chOff x="0" y="1559325"/>
            <a:chExt cx="9144000" cy="35737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59325"/>
              <a:ext cx="6379351" cy="35735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350" y="3172225"/>
              <a:ext cx="2764649" cy="109477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7612" y="1559325"/>
            <a:ext cx="2333624" cy="1047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125" y="835885"/>
            <a:ext cx="807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SQL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367" y="971196"/>
            <a:ext cx="77120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aprendiendo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SQL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sabemos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herramientas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estadísticas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50" y="1377300"/>
            <a:ext cx="5143442" cy="36438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5652" y="1377300"/>
            <a:ext cx="3291247" cy="3750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125" y="835885"/>
            <a:ext cx="807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SQL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367" y="971196"/>
            <a:ext cx="77120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aprendiendo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SQL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sabemos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herramientas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estadísticas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850" y="1709199"/>
            <a:ext cx="2642870" cy="3437254"/>
          </a:xfrm>
          <a:custGeom>
            <a:avLst/>
            <a:gdLst/>
            <a:ahLst/>
            <a:cxnLst/>
            <a:rect l="l" t="t" r="r" b="b"/>
            <a:pathLst>
              <a:path w="2642870" h="3437254">
                <a:moveTo>
                  <a:pt x="0" y="0"/>
                </a:moveTo>
                <a:lnTo>
                  <a:pt x="2642699" y="0"/>
                </a:lnTo>
                <a:lnTo>
                  <a:pt x="2642699" y="3436799"/>
                </a:lnTo>
                <a:lnTo>
                  <a:pt x="0" y="343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875" y="1775112"/>
            <a:ext cx="2465705" cy="3172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onsolas"/>
                <a:cs typeface="Consolas"/>
              </a:rPr>
              <a:t>id;nhogar;comuna;dominio;  1;1;2;1;2;1;2;1;1;1;102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585"/>
              </a:lnSpc>
            </a:pPr>
            <a:r>
              <a:rPr sz="1400" spc="-5" dirty="0">
                <a:latin typeface="Consolas"/>
                <a:cs typeface="Consolas"/>
              </a:rPr>
              <a:t>2;1;2;1;2;5;3;5;1;1;231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3;1;2;1;2;1;3;1;1;1;214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4;1;1;1;2;1;2;1;2;2;337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5;1;14;1;2;3;2;3;1;1;480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6;1;3;2;10;1;2;0;0;1;110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6;2;3;2;10;1;2;0;0;1;110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7;1;2;1;2;3;2;3;1;1;103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8;1;3;1;2;2;2;2;1;7;253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9;1;3;1;2;2;2;2;1;3;207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10;1;1;1;2;2;2;2;1;1;96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11;1;13;1;2;1;2;1;1;1;275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12;1;2;1;2;2;2;2;1;7;177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Consolas"/>
                <a:cs typeface="Consolas"/>
              </a:rPr>
              <a:t>13;1;5;1;2;2;2;2;1;7;282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7499" y="1709199"/>
            <a:ext cx="2196465" cy="3437254"/>
          </a:xfrm>
          <a:custGeom>
            <a:avLst/>
            <a:gdLst/>
            <a:ahLst/>
            <a:cxnLst/>
            <a:rect l="l" t="t" r="r" b="b"/>
            <a:pathLst>
              <a:path w="2196465" h="3437254">
                <a:moveTo>
                  <a:pt x="0" y="0"/>
                </a:moveTo>
                <a:lnTo>
                  <a:pt x="2195999" y="0"/>
                </a:lnTo>
                <a:lnTo>
                  <a:pt x="2195999" y="3436799"/>
                </a:lnTo>
                <a:lnTo>
                  <a:pt x="0" y="343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23225" y="1775112"/>
            <a:ext cx="19526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onsolas"/>
                <a:cs typeface="Consolas"/>
              </a:rPr>
              <a:t>create table 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eah2015_usuarios_hog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3225" y="2194213"/>
            <a:ext cx="97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(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3225" y="2403763"/>
            <a:ext cx="1853564" cy="2543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7155" marR="18732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onsolas"/>
                <a:cs typeface="Consolas"/>
              </a:rPr>
              <a:t>id integer, 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nhogar integer,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comuna integer,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dominio</a:t>
            </a:r>
            <a:r>
              <a:rPr sz="1400" spc="-9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integer,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v2_2</a:t>
            </a:r>
            <a:r>
              <a:rPr sz="1400" spc="82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integer, 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v4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integer,</a:t>
            </a:r>
            <a:endParaRPr sz="1400">
              <a:latin typeface="Consolas"/>
              <a:cs typeface="Consolas"/>
            </a:endParaRPr>
          </a:p>
          <a:p>
            <a:pPr marL="97155" marR="674370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h2</a:t>
            </a:r>
            <a:r>
              <a:rPr sz="1400" spc="-9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integer,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h3</a:t>
            </a:r>
            <a:r>
              <a:rPr sz="1400" spc="-10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integer,</a:t>
            </a:r>
            <a:endParaRPr sz="1400">
              <a:latin typeface="Consolas"/>
              <a:cs typeface="Consolas"/>
            </a:endParaRPr>
          </a:p>
          <a:p>
            <a:pPr marL="971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hacinam_2</a:t>
            </a:r>
            <a:r>
              <a:rPr sz="1400" spc="-9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integer,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tipoho integer, 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fexp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integer</a:t>
            </a:r>
            <a:endParaRPr sz="1400">
              <a:latin typeface="Consolas"/>
              <a:cs typeface="Consolas"/>
            </a:endParaRPr>
          </a:p>
          <a:p>
            <a:pPr>
              <a:lnSpc>
                <a:spcPts val="1600"/>
              </a:lnSpc>
            </a:pPr>
            <a:r>
              <a:rPr sz="1400" spc="-5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33500" y="1377300"/>
            <a:ext cx="3810635" cy="3766820"/>
          </a:xfrm>
          <a:custGeom>
            <a:avLst/>
            <a:gdLst/>
            <a:ahLst/>
            <a:cxnLst/>
            <a:rect l="l" t="t" r="r" b="b"/>
            <a:pathLst>
              <a:path w="3810634" h="3766820">
                <a:moveTo>
                  <a:pt x="0" y="0"/>
                </a:moveTo>
                <a:lnTo>
                  <a:pt x="3810499" y="0"/>
                </a:lnTo>
              </a:path>
              <a:path w="3810634" h="3766820">
                <a:moveTo>
                  <a:pt x="0" y="37661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06525" y="1443213"/>
            <a:ext cx="3731895" cy="35915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9855" marR="395605" indent="-9779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onsolas"/>
                <a:cs typeface="Consolas"/>
              </a:rPr>
              <a:t>insert into eah2015_usuarios_hog </a:t>
            </a:r>
            <a:r>
              <a:rPr sz="1400" dirty="0">
                <a:latin typeface="Consolas"/>
                <a:cs typeface="Consolas"/>
              </a:rPr>
              <a:t>(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id,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nhogar,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comuna,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dominio,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v2_2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585"/>
              </a:lnSpc>
            </a:pPr>
            <a:r>
              <a:rPr sz="1400" dirty="0">
                <a:latin typeface="Consolas"/>
                <a:cs typeface="Consolas"/>
              </a:rPr>
              <a:t>)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values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(1,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102),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(2,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5,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5,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231),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(3,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214),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(4,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337),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(5,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14,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480),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(6,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10,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0,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0,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110),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(6,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10,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0,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0,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110),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(7,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103),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(8,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7,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253),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(9,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207),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(10,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96),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(11,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275)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latin typeface="Consolas"/>
                <a:cs typeface="Consolas"/>
              </a:rPr>
              <a:t>(12,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7,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177),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64"/>
              </a:lnSpc>
            </a:pPr>
            <a:r>
              <a:rPr sz="1400" spc="-5" dirty="0">
                <a:latin typeface="Consolas"/>
                <a:cs typeface="Consolas"/>
              </a:rPr>
              <a:t>(13,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5,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7,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282);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75" y="1364981"/>
            <a:ext cx="369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3735" algn="l"/>
              </a:tabLst>
            </a:pPr>
            <a:r>
              <a:rPr sz="1800" b="1" spc="-5" dirty="0">
                <a:latin typeface="Arial"/>
                <a:cs typeface="Arial"/>
              </a:rPr>
              <a:t>eah2015_usuarios_hog.tx</a:t>
            </a:r>
            <a:r>
              <a:rPr sz="1800" b="1" dirty="0">
                <a:latin typeface="Arial"/>
                <a:cs typeface="Arial"/>
              </a:rPr>
              <a:t>t	</a:t>
            </a:r>
            <a:r>
              <a:rPr sz="1800" b="1" spc="-5" dirty="0"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125" y="835885"/>
            <a:ext cx="807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SQL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367" y="971196"/>
            <a:ext cx="77120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aprendiendo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SQL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sabemos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herramientas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estadísticas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174" y="1545049"/>
            <a:ext cx="5103649" cy="33205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125" y="835885"/>
            <a:ext cx="807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SQL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367" y="971196"/>
            <a:ext cx="77120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aprendiendo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SQL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sabemos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herramientas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estadísticas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37" y="1377287"/>
            <a:ext cx="5343524" cy="13239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1225" y="2826637"/>
            <a:ext cx="238569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count(*)</a:t>
            </a:r>
          </a:p>
          <a:p>
            <a:pPr marL="111125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Arial MT"/>
                <a:cs typeface="Arial MT"/>
              </a:rPr>
              <a:t>from eah2015_usuarios_hog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group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v2_2;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450" y="3647450"/>
            <a:ext cx="1123949" cy="13334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78225" y="2931412"/>
            <a:ext cx="24352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count(*)</a:t>
            </a:r>
          </a:p>
          <a:p>
            <a:pPr marL="111125">
              <a:lnSpc>
                <a:spcPts val="1664"/>
              </a:lnSpc>
            </a:pP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eah2015_usuarios_hog;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2500" y="3709425"/>
            <a:ext cx="781049" cy="533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45225" y="2826637"/>
            <a:ext cx="245681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1125" marR="5080" indent="-9906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count(*)*100/6136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 eah2015_usuarios_hog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group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v2_2;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59487" y="3637925"/>
            <a:ext cx="1323974" cy="13525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657400" y="1614713"/>
            <a:ext cx="340106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210185" algn="l"/>
              </a:tabLst>
            </a:pPr>
            <a:r>
              <a:rPr sz="1400" spc="-5" dirty="0">
                <a:latin typeface="Arial MT"/>
                <a:cs typeface="Arial MT"/>
              </a:rPr>
              <a:t>Averigüemos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cuántas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viviendas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cada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tipo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hay 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 Ciudad</a:t>
            </a:r>
            <a:endParaRPr sz="1400">
              <a:latin typeface="Arial MT"/>
              <a:cs typeface="Arial MT"/>
            </a:endParaRPr>
          </a:p>
          <a:p>
            <a:pPr marL="209550" indent="-197485">
              <a:lnSpc>
                <a:spcPts val="1585"/>
              </a:lnSpc>
              <a:buAutoNum type="arabicPeriod"/>
              <a:tabLst>
                <a:tab pos="210185" algn="l"/>
              </a:tabLst>
            </a:pPr>
            <a:r>
              <a:rPr sz="1400" spc="-5" dirty="0">
                <a:latin typeface="Arial MT"/>
                <a:cs typeface="Arial MT"/>
              </a:rPr>
              <a:t>¿Cuántas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viviendas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total?</a:t>
            </a:r>
            <a:endParaRPr sz="1400">
              <a:latin typeface="Arial MT"/>
              <a:cs typeface="Arial MT"/>
            </a:endParaRPr>
          </a:p>
          <a:p>
            <a:pPr marL="209550" indent="-197485">
              <a:lnSpc>
                <a:spcPts val="1664"/>
              </a:lnSpc>
              <a:buAutoNum type="arabicPeriod"/>
              <a:tabLst>
                <a:tab pos="210185" algn="l"/>
              </a:tabLst>
            </a:pPr>
            <a:r>
              <a:rPr sz="1400" spc="-5" dirty="0">
                <a:latin typeface="Arial MT"/>
                <a:cs typeface="Arial MT"/>
              </a:rPr>
              <a:t>Calculemos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porcentaje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1038</Words>
  <Application>Microsoft Office PowerPoint</Application>
  <PresentationFormat>Presentación en pantalla (16:9)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Gestión del Desarrollo Tecnológico - UBA - 2023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Casal</dc:creator>
  <cp:lastModifiedBy>Juan Manuel Casal</cp:lastModifiedBy>
  <cp:revision>5</cp:revision>
  <dcterms:created xsi:type="dcterms:W3CDTF">2023-03-14T15:59:31Z</dcterms:created>
  <dcterms:modified xsi:type="dcterms:W3CDTF">2023-03-14T18:37:18Z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