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82" r:id="rId5"/>
    <p:sldId id="283" r:id="rId6"/>
    <p:sldId id="260" r:id="rId7"/>
    <p:sldId id="259" r:id="rId8"/>
    <p:sldId id="261" r:id="rId9"/>
    <p:sldId id="269" r:id="rId10"/>
    <p:sldId id="263" r:id="rId11"/>
    <p:sldId id="264" r:id="rId12"/>
    <p:sldId id="265" r:id="rId13"/>
    <p:sldId id="267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5B45-06E5-4755-A2B1-924E538CE1B1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9ADE-64BB-441B-A2E2-D42AEDBCE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5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9ADE-64BB-441B-A2E2-D42AEDBCE8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3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 : Document Object Model</a:t>
            </a:r>
          </a:p>
          <a:p>
            <a:r>
              <a:rPr lang="fr-FR" dirty="0"/>
              <a:t>DQL : Doctrine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89ADE-64BB-441B-A2E2-D42AEDBCE81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7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5D520C-4E3C-40AE-8B1C-9F4B28BB9FC5}" type="datetime1">
              <a:rPr lang="fr-FR" smtClean="0"/>
              <a:t>25/02/2020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7384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3FD9-D5F9-43D2-AF62-4F08FCB611A0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07754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AD2-E648-4972-A146-60858457D476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11295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CE70-8A5A-4F01-B1B2-3E8C261F4F56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6843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7D37-48AC-4C58-90BB-C0BFF2C60E94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9697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750F-3CA4-4920-BF20-A88B0BBE9675}" type="datetime1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1428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4067-D811-4567-A4AE-FF1FDEC0C043}" type="datetime1">
              <a:rPr lang="fr-FR" smtClean="0"/>
              <a:t>25/02/2020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56326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7226-04CE-46A0-9044-DAFA36746AB0}" type="datetime1">
              <a:rPr lang="fr-FR" smtClean="0"/>
              <a:t>25/02/2020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596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1335-BCA7-4BB8-A6A5-06252DB03E79}" type="datetime1">
              <a:rPr lang="fr-FR" smtClean="0"/>
              <a:t>25/02/2020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788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60F7-2450-4003-9E0D-82454FF53FEF}" type="datetime1">
              <a:rPr lang="fr-FR" smtClean="0"/>
              <a:t>25/02/2020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2664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16B743A-74D2-40BF-B80F-8CDB9173FE7F}" type="datetime1">
              <a:rPr lang="fr-FR" smtClean="0"/>
              <a:t>25/02/2020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0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44DB60-0BD7-46E0-871D-B91865C1E1D8}" type="datetime1">
              <a:rPr lang="fr-FR" smtClean="0"/>
              <a:t>25/02/2020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E3ACEC6-68AE-4379-A7AA-5CA8544BC8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711D7-A8F9-4BD0-97F9-1648E4B2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fr-FR" sz="6100"/>
              <a:t>Gestion </a:t>
            </a:r>
            <a:br>
              <a:rPr lang="fr-FR" sz="6100"/>
            </a:br>
            <a:r>
              <a:rPr lang="fr-FR" sz="6100"/>
              <a:t>de Session </a:t>
            </a:r>
            <a:br>
              <a:rPr lang="fr-FR" sz="6100"/>
            </a:br>
            <a:r>
              <a:rPr lang="fr-FR" sz="6100"/>
              <a:t>de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F25421-EC73-4087-85DC-D6296AF5E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4141559" cy="1645920"/>
          </a:xfrm>
        </p:spPr>
        <p:txBody>
          <a:bodyPr anchor="b">
            <a:normAutofit/>
          </a:bodyPr>
          <a:lstStyle/>
          <a:p>
            <a:r>
              <a:rPr lang="fr-FR" sz="2800" dirty="0"/>
              <a:t>Jean-Michel </a:t>
            </a:r>
            <a:r>
              <a:rPr lang="fr-FR" sz="2800" cap="small" dirty="0"/>
              <a:t>Casaubon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pièce, table, chambre à coucher&#10;&#10;Description générée automatiquement">
            <a:extLst>
              <a:ext uri="{FF2B5EF4-FFF2-40B4-BE49-F238E27FC236}">
                <a16:creationId xmlns:a16="http://schemas.microsoft.com/office/drawing/2014/main" id="{00DF06F6-63BC-436D-B4F6-9A340506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29" y="480131"/>
            <a:ext cx="6740271" cy="58977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AB950-73AE-4118-9B53-B1417F5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1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6427F-21D8-44B5-813D-DD5106CB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954845-8F29-4932-A512-F646A1C7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BFFAFB-9314-4002-B9C5-020763B8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535563"/>
            <a:ext cx="3398520" cy="3126987"/>
          </a:xfrm>
        </p:spPr>
        <p:txBody>
          <a:bodyPr anchor="t">
            <a:normAutofit lnSpcReduction="1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Détail d’une session</a:t>
            </a:r>
          </a:p>
          <a:p>
            <a:endParaRPr lang="fr-FR" dirty="0"/>
          </a:p>
          <a:p>
            <a:r>
              <a:rPr lang="fr-FR" dirty="0"/>
              <a:t>Donne accès 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Modification d’une session existante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rapide d’un module de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Annulation inscription d’un stagiaire participant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19097-E408-453B-B7A0-05A02A28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7651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AC5B5-8946-49ED-83BE-08A113E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8890FB-3176-4085-8435-60CE461F5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30412D-C4DA-4669-BD86-44D0B27C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/ Modification d’une session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Saisie des paramètres internes de la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/ suppression d’un module de programme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9B2C6A-0585-436B-B37F-E4A82B79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54911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20647-F2AB-4FA7-83C8-D9543619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1E8B0E-257C-477A-A438-35C2BD865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74168-8D15-47FF-ABF7-990EDFAA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des sessions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d’un nouveau stagiaire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Détail d’un stagiaire existant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AB703D-9974-45A2-A50F-3727EE6C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5899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F2801-0FCC-4371-92BA-88B7344F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919C69-F4D1-43F7-A279-60A50AE85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133AA9-C1F4-4AB7-8A9F-49A21365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 stagiaire (détail stagiaire)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Modification d’un stagiaire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Annulation rapide de l’inscription à une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Inscription à une session disponible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A40EEA-3F0E-44FA-BA03-DB232809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1990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73C10-CF63-4DAE-8AE8-0D0FA86D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5934CB9-1795-424B-9796-9F150D4AC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6276FC-5B56-4930-9959-962C2B62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/ Modification d’un stagiaire</a:t>
            </a:r>
          </a:p>
          <a:p>
            <a:endParaRPr lang="fr-FR" dirty="0"/>
          </a:p>
          <a:p>
            <a:r>
              <a:rPr lang="fr-FR" dirty="0"/>
              <a:t>Permet simplement de saisir les informations personnelles d’un stagiaire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6527A-6239-4412-BE32-F02C38C1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0963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A8245-0040-4351-AC57-3169ECFA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AF67E21-D937-4383-8B6B-0C84ABB9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C76427-C419-4C80-9C1B-87DE940A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Et pour finir...</a:t>
            </a:r>
          </a:p>
          <a:p>
            <a:endParaRPr lang="fr-FR" dirty="0"/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page d’accueil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68DA4E-73EF-44EF-A115-34CFD5E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069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13B9B-F7E4-430A-8C2C-3615FA2F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, ordinateur, moniteur, guichet&#10;&#10;Description générée automatiquement">
            <a:extLst>
              <a:ext uri="{FF2B5EF4-FFF2-40B4-BE49-F238E27FC236}">
                <a16:creationId xmlns:a16="http://schemas.microsoft.com/office/drawing/2014/main" id="{A352BF5A-E284-4598-8239-7825A3F35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3" y="1371131"/>
            <a:ext cx="7316867" cy="411573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6C0F58-B781-4694-BF3C-60F64BFC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803905"/>
          </a:xfrm>
        </p:spPr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final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 entités (avec leur </a:t>
            </a:r>
            <a:r>
              <a:rPr lang="fr-FR" i="1" dirty="0"/>
              <a:t>repository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contrôleurs principaux, et</a:t>
            </a:r>
            <a:br>
              <a:rPr lang="fr-FR" dirty="0"/>
            </a:br>
            <a:r>
              <a:rPr lang="fr-FR" dirty="0"/>
              <a:t>1 contrôleur dédié à la page d’accueil (route par défaut)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formulaires principaux, et</a:t>
            </a:r>
            <a:br>
              <a:rPr lang="fr-FR" dirty="0"/>
            </a:br>
            <a:r>
              <a:rPr lang="fr-FR" dirty="0"/>
              <a:t>1 sous-formulaire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vues dédiées, et</a:t>
            </a:r>
            <a:br>
              <a:rPr lang="fr-FR" dirty="0"/>
            </a:br>
            <a:r>
              <a:rPr lang="fr-FR" dirty="0"/>
              <a:t>1 vue de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CSS + 1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9523E7-A36D-4A16-82E1-1BDB15C7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346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54A8B-AA5E-4561-9DD7-34CE09B7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EB114CA-0A10-4CD6-9FA8-E671685A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4704751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D39963-F5D3-4A01-9FEB-43FC99B3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EDE26E-40A3-481D-BBDC-36A54950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28361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B6389-609D-4AFD-8882-44AC010D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9DE61AF-D957-464E-9BBF-EB1C289D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2495813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95B730-0FC9-4B47-854F-2E650619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32D7E3-E443-4744-8965-D5F6CDAE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21716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6D2FB-4752-43E9-8381-5E7F4CBA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3B77A3-1C77-4909-B17F-8C96A8268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9015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3E502-59E9-413C-B27C-511D62323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854B97-9732-46A6-8162-781289D5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98018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59610-1870-4860-95FD-DE64A2F4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M.C.D.</a:t>
            </a:r>
          </a:p>
        </p:txBody>
      </p:sp>
      <p:pic>
        <p:nvPicPr>
          <p:cNvPr id="5" name="Espace réservé du contenu 4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E0C44412-2B99-4004-9A0F-61092C5F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84360"/>
            <a:ext cx="6096000" cy="3927280"/>
          </a:xfrm>
          <a:solidFill>
            <a:schemeClr val="bg1"/>
          </a:solidFill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F78CAC36-0EF9-4582-A9AD-518066BA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 données obtenu après analyse du besoin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91D77E4A-6CAD-44C3-A6E2-E4AD2599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</a:t>
            </a:fld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0C2B41-2D30-4DA4-A8B2-8D27A86B7467}"/>
              </a:ext>
            </a:extLst>
          </p:cNvPr>
          <p:cNvSpPr/>
          <p:nvPr/>
        </p:nvSpPr>
        <p:spPr>
          <a:xfrm>
            <a:off x="799874" y="3510081"/>
            <a:ext cx="1844665" cy="138968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C13F4-5C1C-45F2-97BE-2FF2ED7445D6}"/>
              </a:ext>
            </a:extLst>
          </p:cNvPr>
          <p:cNvSpPr/>
          <p:nvPr/>
        </p:nvSpPr>
        <p:spPr>
          <a:xfrm>
            <a:off x="2768953" y="1285875"/>
            <a:ext cx="1684910" cy="76128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63AE63-5D8D-41AD-B1CA-5A9C67538A0B}"/>
              </a:ext>
            </a:extLst>
          </p:cNvPr>
          <p:cNvSpPr/>
          <p:nvPr/>
        </p:nvSpPr>
        <p:spPr>
          <a:xfrm>
            <a:off x="4896189" y="2588691"/>
            <a:ext cx="1845287" cy="52071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A7F935-D1BD-4F14-BF1A-2EE8EF680C30}"/>
              </a:ext>
            </a:extLst>
          </p:cNvPr>
          <p:cNvSpPr/>
          <p:nvPr/>
        </p:nvSpPr>
        <p:spPr>
          <a:xfrm>
            <a:off x="4948114" y="4542777"/>
            <a:ext cx="1731452" cy="38260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8EE6DA-98DB-43CE-B2E1-24B5A027FFDA}"/>
              </a:ext>
            </a:extLst>
          </p:cNvPr>
          <p:cNvSpPr/>
          <p:nvPr/>
        </p:nvSpPr>
        <p:spPr>
          <a:xfrm>
            <a:off x="1011600" y="1339200"/>
            <a:ext cx="1719264" cy="196235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522AFD-AD5E-4F44-A249-706FD6A9710E}"/>
              </a:ext>
            </a:extLst>
          </p:cNvPr>
          <p:cNvSpPr/>
          <p:nvPr/>
        </p:nvSpPr>
        <p:spPr>
          <a:xfrm>
            <a:off x="4557600" y="1339200"/>
            <a:ext cx="1856910" cy="105077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28B3A-18E5-4EC4-BB6F-6AB589DC2851}"/>
              </a:ext>
            </a:extLst>
          </p:cNvPr>
          <p:cNvSpPr/>
          <p:nvPr/>
        </p:nvSpPr>
        <p:spPr>
          <a:xfrm>
            <a:off x="5350354" y="3186333"/>
            <a:ext cx="1019175" cy="116275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8D87D-1B20-44F2-A3DA-570AB6F6CA0F}"/>
              </a:ext>
            </a:extLst>
          </p:cNvPr>
          <p:cNvSpPr/>
          <p:nvPr/>
        </p:nvSpPr>
        <p:spPr>
          <a:xfrm>
            <a:off x="2644539" y="927199"/>
            <a:ext cx="1959098" cy="13297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441D-644E-4740-BDA1-25161E667ACA}"/>
              </a:ext>
            </a:extLst>
          </p:cNvPr>
          <p:cNvSpPr/>
          <p:nvPr/>
        </p:nvSpPr>
        <p:spPr>
          <a:xfrm>
            <a:off x="550810" y="3186332"/>
            <a:ext cx="2394195" cy="198246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02894-235D-4FD8-99AF-36A1D9179008}"/>
              </a:ext>
            </a:extLst>
          </p:cNvPr>
          <p:cNvSpPr/>
          <p:nvPr/>
        </p:nvSpPr>
        <p:spPr>
          <a:xfrm>
            <a:off x="4831395" y="2330393"/>
            <a:ext cx="2026605" cy="290718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89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1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45CB0-DCA3-442C-97B1-FA5D839A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D92A93E-20C2-4B95-9C9F-14BD8572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3086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8BAB8-0041-4B7D-A79A-68B098F4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CF911E-134E-4D2E-BD35-CAC84EEF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52994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D85E3-2A95-456C-946E-B29FF57E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DD1C98E-79BC-43DF-8441-12FAC914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" y="720000"/>
            <a:ext cx="6120000" cy="5680142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3071F0-C1BB-4E82-83C2-6D2AB6CC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BD8B8-3EB6-4BB4-A4E2-63FF9C6D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33386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D14D9-68C3-4B18-AF9A-211DC6B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317549-98EF-4DE9-81E2-D814E406A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59549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BCD9D6-7878-45AE-A32E-F215FB66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0DD04F-E5D3-45F0-B4E9-500F199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5013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63DDB-98A9-4A67-9A87-B96ACF0E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278ADEE-2AB3-4CA5-B606-0E27893F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37485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D9C0AD-9EE7-4387-BEA2-42586580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78BB33-92C1-4D40-BEDD-4712D801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2695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6D66F-FC23-4972-B9EF-8996448D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26896C1-F5F2-4F2E-B6C1-69C5FAE1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6120000" cy="416925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AEBBDB-8FD7-4C1F-AD24-3A98D069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B08F7-2E37-4AFC-8471-4015FBBE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82381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DEE18-567F-4524-9E4D-5A4143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0201AA-B4FD-462C-AA77-3C8FD508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Gestion d’un sous-formulaire, géré dynamiquement à partir d’une action JS, et mise à jour de la collection associée (action sur le DOM)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Établissement de requêtes de sélection complexes, à intégrer aux repositories (DQL / </a:t>
            </a:r>
            <a:r>
              <a:rPr lang="fr-FR" i="1" dirty="0" err="1"/>
              <a:t>QueryBuilder</a:t>
            </a:r>
            <a:r>
              <a:rPr lang="fr-FR" dirty="0"/>
              <a:t>).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23743F-4FE3-4829-820D-59AF9F83B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 rencontrées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A0BEE-83B7-485B-9DC5-10300582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66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DEE18-567F-4524-9E4D-5A4143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0201AA-B4FD-462C-AA77-3C8FD508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ne peut pas avoir une date d’achèvement antérieure à sa date de début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900" dirty="0"/>
              <a:t>Le programme d’une session ne peut comporter plusieurs fois le même module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900" dirty="0"/>
              <a:t>La durée d’une session doit permettre de dispenser l’ensemble des modules prévus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900" dirty="0"/>
              <a:t>Un stagiaire ne peut pas être inscrits simultanément à deux sessions dont les dates se chevauchent ou se recouvrent.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2900" dirty="0"/>
          </a:p>
          <a:p>
            <a:pPr marL="4572" lvl="1" indent="0">
              <a:buNone/>
            </a:pPr>
            <a:r>
              <a:rPr lang="fr-FR" dirty="0"/>
              <a:t>L’anonymisation d’un stagiaire (R.G.P.D.) reste également à implémenter, ainsi que la possibilité de gérer les modules et les catégories.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23743F-4FE3-4829-820D-59AF9F83B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Reste à faire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A0BEE-83B7-485B-9DC5-10300582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06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711D7-A8F9-4BD0-97F9-1648E4B2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4205568" cy="3352800"/>
          </a:xfrm>
        </p:spPr>
        <p:txBody>
          <a:bodyPr>
            <a:normAutofit/>
          </a:bodyPr>
          <a:lstStyle/>
          <a:p>
            <a:r>
              <a:rPr lang="fr-FR" sz="6100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F25421-EC73-4087-85DC-D6296AF5E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4141559" cy="1645920"/>
          </a:xfrm>
        </p:spPr>
        <p:txBody>
          <a:bodyPr anchor="b">
            <a:normAutofit/>
          </a:bodyPr>
          <a:lstStyle/>
          <a:p>
            <a:endParaRPr lang="fr-FR" sz="2800" cap="smal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6" name="Image 15" descr="Une image contenant pièce, table, chambre à coucher&#10;&#10;Description générée automatiquement">
            <a:extLst>
              <a:ext uri="{FF2B5EF4-FFF2-40B4-BE49-F238E27FC236}">
                <a16:creationId xmlns:a16="http://schemas.microsoft.com/office/drawing/2014/main" id="{00DF06F6-63BC-436D-B4F6-9A340506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29" y="480131"/>
            <a:ext cx="6740271" cy="58977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AB950-73AE-4118-9B53-B1417F5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ACEC6-68AE-4379-A7AA-5CA8544BC8B0}" type="slidenum">
              <a:rPr kumimoji="0" lang="fr-FR" sz="10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03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2571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A81BE-831C-4E76-B0D8-FE675CC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Entités &amp; Relations</a:t>
            </a:r>
          </a:p>
        </p:txBody>
      </p:sp>
      <p:pic>
        <p:nvPicPr>
          <p:cNvPr id="6" name="Espace réservé du contenu 5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F008122-95BD-4BFA-B97D-9E919E35B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84360"/>
            <a:ext cx="6096000" cy="392728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E4443-CAFB-45E7-8594-16ABE9C03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des entités au sein de l’environnement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F92670-EDEB-4FE7-A46C-3FF0F793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3277B-B2F6-4729-8B71-F636AD7FDADD}"/>
              </a:ext>
            </a:extLst>
          </p:cNvPr>
          <p:cNvSpPr/>
          <p:nvPr/>
        </p:nvSpPr>
        <p:spPr>
          <a:xfrm>
            <a:off x="2744813" y="1084360"/>
            <a:ext cx="1760512" cy="1003187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2465B-4CAF-4A31-97B9-0B8538A74A32}"/>
              </a:ext>
            </a:extLst>
          </p:cNvPr>
          <p:cNvSpPr/>
          <p:nvPr/>
        </p:nvSpPr>
        <p:spPr>
          <a:xfrm>
            <a:off x="771497" y="3314700"/>
            <a:ext cx="1918224" cy="1644651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72E6F-A3D1-46FE-B8CC-47528DADEEAF}"/>
              </a:ext>
            </a:extLst>
          </p:cNvPr>
          <p:cNvSpPr/>
          <p:nvPr/>
        </p:nvSpPr>
        <p:spPr>
          <a:xfrm>
            <a:off x="4867802" y="2397837"/>
            <a:ext cx="1947335" cy="735887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DDA10F-0B55-4795-A916-E3A8F2B27735}"/>
              </a:ext>
            </a:extLst>
          </p:cNvPr>
          <p:cNvSpPr/>
          <p:nvPr/>
        </p:nvSpPr>
        <p:spPr>
          <a:xfrm>
            <a:off x="4921274" y="4360337"/>
            <a:ext cx="1836713" cy="597227"/>
          </a:xfrm>
          <a:prstGeom prst="rect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29C4EE3-CAAA-40CF-AAD7-F4FFCE58E485}"/>
              </a:ext>
            </a:extLst>
          </p:cNvPr>
          <p:cNvSpPr/>
          <p:nvPr/>
        </p:nvSpPr>
        <p:spPr>
          <a:xfrm>
            <a:off x="5408080" y="1428750"/>
            <a:ext cx="906995" cy="339959"/>
          </a:xfrm>
          <a:prstGeom prst="flowChartTerminator">
            <a:avLst/>
          </a:prstGeom>
          <a:solidFill>
            <a:srgbClr val="50B4C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A90D184-0639-4561-9F9D-6D95BA9CAACC}"/>
              </a:ext>
            </a:extLst>
          </p:cNvPr>
          <p:cNvGrpSpPr/>
          <p:nvPr/>
        </p:nvGrpSpPr>
        <p:grpSpPr>
          <a:xfrm>
            <a:off x="1277923" y="1319213"/>
            <a:ext cx="1450987" cy="1985961"/>
            <a:chOff x="3625850" y="2235200"/>
            <a:chExt cx="1416050" cy="192722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4DF8885-9906-4592-B748-E329E50B64CF}"/>
                </a:ext>
              </a:extLst>
            </p:cNvPr>
            <p:cNvGrpSpPr/>
            <p:nvPr/>
          </p:nvGrpSpPr>
          <p:grpSpPr>
            <a:xfrm>
              <a:off x="3625850" y="2235200"/>
              <a:ext cx="1416050" cy="1927223"/>
              <a:chOff x="3625850" y="2235200"/>
              <a:chExt cx="1416050" cy="192722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CB42F-FF22-447A-A722-9EE0DAE3B831}"/>
                  </a:ext>
                </a:extLst>
              </p:cNvPr>
              <p:cNvSpPr/>
              <p:nvPr/>
            </p:nvSpPr>
            <p:spPr>
              <a:xfrm>
                <a:off x="3625850" y="2235200"/>
                <a:ext cx="901700" cy="577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lèche : angle droit à deux pointes 12">
                <a:extLst>
                  <a:ext uri="{FF2B5EF4-FFF2-40B4-BE49-F238E27FC236}">
                    <a16:creationId xmlns:a16="http://schemas.microsoft.com/office/drawing/2014/main" id="{2F01EA08-48F9-4E71-83EA-7EAFC1567EC0}"/>
                  </a:ext>
                </a:extLst>
              </p:cNvPr>
              <p:cNvSpPr/>
              <p:nvPr/>
            </p:nvSpPr>
            <p:spPr>
              <a:xfrm rot="10800000">
                <a:off x="3994150" y="2438400"/>
                <a:ext cx="1047750" cy="1724023"/>
              </a:xfrm>
              <a:prstGeom prst="leftUpArrow">
                <a:avLst>
                  <a:gd name="adj1" fmla="val 12622"/>
                  <a:gd name="adj2" fmla="val 6311"/>
                  <a:gd name="adj3" fmla="val 946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B6D8922-2A77-4187-85B0-C9C0EA95095E}"/>
                </a:ext>
              </a:extLst>
            </p:cNvPr>
            <p:cNvSpPr txBox="1"/>
            <p:nvPr/>
          </p:nvSpPr>
          <p:spPr>
            <a:xfrm>
              <a:off x="4149856" y="2596157"/>
              <a:ext cx="4919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09E3962-D432-4A79-9349-3234FA0BA3A2}"/>
              </a:ext>
            </a:extLst>
          </p:cNvPr>
          <p:cNvGrpSpPr/>
          <p:nvPr/>
        </p:nvGrpSpPr>
        <p:grpSpPr>
          <a:xfrm>
            <a:off x="4530753" y="955081"/>
            <a:ext cx="877328" cy="719015"/>
            <a:chOff x="6727225" y="1877141"/>
            <a:chExt cx="867376" cy="719015"/>
          </a:xfrm>
        </p:grpSpPr>
        <p:sp>
          <p:nvSpPr>
            <p:cNvPr id="18" name="Flèche : gauche 17">
              <a:extLst>
                <a:ext uri="{FF2B5EF4-FFF2-40B4-BE49-F238E27FC236}">
                  <a16:creationId xmlns:a16="http://schemas.microsoft.com/office/drawing/2014/main" id="{D92C4892-2126-4A4D-A6AA-ADCD739BFA26}"/>
                </a:ext>
              </a:extLst>
            </p:cNvPr>
            <p:cNvSpPr/>
            <p:nvPr/>
          </p:nvSpPr>
          <p:spPr>
            <a:xfrm>
              <a:off x="6727225" y="2431139"/>
              <a:ext cx="867376" cy="165017"/>
            </a:xfrm>
            <a:prstGeom prst="leftArrow">
              <a:avLst>
                <a:gd name="adj1" fmla="val 100000"/>
                <a:gd name="adj2" fmla="val 638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917F714-E745-4558-A175-0F6874B69927}"/>
                </a:ext>
              </a:extLst>
            </p:cNvPr>
            <p:cNvSpPr txBox="1"/>
            <p:nvPr/>
          </p:nvSpPr>
          <p:spPr>
            <a:xfrm>
              <a:off x="6892955" y="1877141"/>
              <a:ext cx="5359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One</a:t>
              </a: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963AA9-2A3B-4D91-80A2-2EE27409B1C2}"/>
              </a:ext>
            </a:extLst>
          </p:cNvPr>
          <p:cNvGrpSpPr/>
          <p:nvPr/>
        </p:nvGrpSpPr>
        <p:grpSpPr>
          <a:xfrm>
            <a:off x="5768857" y="1767368"/>
            <a:ext cx="700933" cy="621305"/>
            <a:chOff x="7940717" y="2664819"/>
            <a:chExt cx="700933" cy="621305"/>
          </a:xfrm>
        </p:grpSpPr>
        <p:sp>
          <p:nvSpPr>
            <p:cNvPr id="19" name="Flèche : gauche 18">
              <a:extLst>
                <a:ext uri="{FF2B5EF4-FFF2-40B4-BE49-F238E27FC236}">
                  <a16:creationId xmlns:a16="http://schemas.microsoft.com/office/drawing/2014/main" id="{30EC45B6-E132-46FA-9588-ED3D12B1F467}"/>
                </a:ext>
              </a:extLst>
            </p:cNvPr>
            <p:cNvSpPr/>
            <p:nvPr/>
          </p:nvSpPr>
          <p:spPr>
            <a:xfrm rot="16200000">
              <a:off x="7712573" y="2892963"/>
              <a:ext cx="621305" cy="165017"/>
            </a:xfrm>
            <a:prstGeom prst="leftArrow">
              <a:avLst>
                <a:gd name="adj1" fmla="val 100000"/>
                <a:gd name="adj2" fmla="val 638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1A0498F-2B27-4F32-B755-40E0B4203DA3}"/>
                </a:ext>
              </a:extLst>
            </p:cNvPr>
            <p:cNvSpPr txBox="1"/>
            <p:nvPr/>
          </p:nvSpPr>
          <p:spPr>
            <a:xfrm>
              <a:off x="8105734" y="2700374"/>
              <a:ext cx="5359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One</a:t>
              </a:r>
            </a:p>
            <a:p>
              <a:pPr algn="ctr"/>
              <a:r>
                <a:rPr lang="fr-FR" sz="1000" i="1" dirty="0">
                  <a:solidFill>
                    <a:schemeClr val="accent4"/>
                  </a:solidFill>
                </a:rPr>
                <a:t>to</a:t>
              </a:r>
            </a:p>
            <a:p>
              <a:pPr algn="ctr"/>
              <a:r>
                <a:rPr lang="fr-FR" sz="1000" i="1" dirty="0" err="1">
                  <a:solidFill>
                    <a:schemeClr val="accent4"/>
                  </a:solidFill>
                </a:rPr>
                <a:t>Many</a:t>
              </a:r>
              <a:endParaRPr lang="fr-FR" sz="1000" i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799CABE-8DE1-4BC4-8A99-0A9A572049B6}"/>
              </a:ext>
            </a:extLst>
          </p:cNvPr>
          <p:cNvGrpSpPr/>
          <p:nvPr/>
        </p:nvGrpSpPr>
        <p:grpSpPr>
          <a:xfrm>
            <a:off x="5375398" y="3135139"/>
            <a:ext cx="1075340" cy="1217786"/>
            <a:chOff x="7550150" y="3986322"/>
            <a:chExt cx="1075340" cy="117827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D9958-FE71-45CE-B2D2-E9844D914E44}"/>
                </a:ext>
              </a:extLst>
            </p:cNvPr>
            <p:cNvSpPr/>
            <p:nvPr/>
          </p:nvSpPr>
          <p:spPr>
            <a:xfrm>
              <a:off x="7550150" y="4295775"/>
              <a:ext cx="901700" cy="577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658ACB2-F178-4669-B967-DFA46DA47BF1}"/>
                </a:ext>
              </a:extLst>
            </p:cNvPr>
            <p:cNvGrpSpPr/>
            <p:nvPr/>
          </p:nvGrpSpPr>
          <p:grpSpPr>
            <a:xfrm>
              <a:off x="7928634" y="3986322"/>
              <a:ext cx="696856" cy="1178275"/>
              <a:chOff x="7928634" y="3986322"/>
              <a:chExt cx="696856" cy="1178275"/>
            </a:xfrm>
          </p:grpSpPr>
          <p:sp>
            <p:nvSpPr>
              <p:cNvPr id="29" name="Flèche : gauche 28">
                <a:extLst>
                  <a:ext uri="{FF2B5EF4-FFF2-40B4-BE49-F238E27FC236}">
                    <a16:creationId xmlns:a16="http://schemas.microsoft.com/office/drawing/2014/main" id="{F40B3B5F-D0C3-4A34-91E1-C04189657EDC}"/>
                  </a:ext>
                </a:extLst>
              </p:cNvPr>
              <p:cNvSpPr/>
              <p:nvPr/>
            </p:nvSpPr>
            <p:spPr>
              <a:xfrm rot="16200000">
                <a:off x="7422005" y="4492951"/>
                <a:ext cx="1178275" cy="165017"/>
              </a:xfrm>
              <a:prstGeom prst="leftArrow">
                <a:avLst>
                  <a:gd name="adj1" fmla="val 100000"/>
                  <a:gd name="adj2" fmla="val 638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60CE01F-E0E9-464C-8C79-4E2A1EECC4FD}"/>
                  </a:ext>
                </a:extLst>
              </p:cNvPr>
              <p:cNvSpPr txBox="1"/>
              <p:nvPr/>
            </p:nvSpPr>
            <p:spPr>
              <a:xfrm>
                <a:off x="8089574" y="4283996"/>
                <a:ext cx="53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chemeClr val="accent4"/>
                    </a:solidFill>
                  </a:rPr>
                  <a:t>One</a:t>
                </a:r>
              </a:p>
              <a:p>
                <a:pPr algn="ctr"/>
                <a:r>
                  <a:rPr lang="fr-FR" sz="1000" i="1" dirty="0">
                    <a:solidFill>
                      <a:schemeClr val="accent4"/>
                    </a:solidFill>
                  </a:rPr>
                  <a:t>to</a:t>
                </a:r>
              </a:p>
              <a:p>
                <a:pPr algn="ctr"/>
                <a:r>
                  <a:rPr lang="fr-FR" sz="1000" i="1" dirty="0" err="1">
                    <a:solidFill>
                      <a:schemeClr val="accent4"/>
                    </a:solidFill>
                  </a:rPr>
                  <a:t>Many</a:t>
                </a:r>
                <a:endParaRPr lang="fr-FR" sz="1000" i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508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7DF9F-7461-496A-8E0D-D70480EA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F240B-9D12-40B0-BF9F-34B4279D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ne peut pas avoir une date d’achèvement antérieure à sa date de début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ne peut accepter plus de stagiaires que de places disponibles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programme d’une session ne peut comporter plusieurs fois le même module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La durée d’une session doit permettre de dispenser l’ensemble des modules 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stagiaire ne peut pas être inscrits simultanément à deux sessions dont les dates se chevauchent ou se recouvrent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stagiaire ne peut pas être inscrit à une session déjà complète, ou dont la date de démarrage est déjà atteinte.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98620-9134-45FA-B6C5-F2D0E2E2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2E923F-8375-432C-98DC-88EF65F2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29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7DF9F-7461-496A-8E0D-D70480EA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F240B-9D12-40B0-BF9F-34B4279D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session, son programme, ou la liste de ses participants ne peut plus être modifiée dès lors que sa date de démarrage est atteinte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session ou un stagiaire ne peuvent jamais être supprimés 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 stagiaire pourra toutefois être “anonymisé” (pour respect du R.G.P.D.).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98620-9134-45FA-B6C5-F2D0E2E2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2E923F-8375-432C-98DC-88EF65F2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82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F43FA-46E3-4009-A030-AB95A376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6EB928F-4894-4B4F-BAD2-84087BDE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4" y="1600196"/>
            <a:ext cx="6278892" cy="365760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54BD56-1A9A-42E3-8666-173CFAA84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Gantt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(et diagramme de ressources)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4E6DD4-8197-4C25-B3BB-8BD85429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4AE9786-A5DD-44BB-BD6C-322221F21DE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" y="1600200"/>
            <a:ext cx="627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3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02105-B97E-4B25-B6A8-25F25A8B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C8269F4-F351-4F79-B4BF-8A3BCF30039F}"/>
              </a:ext>
            </a:extLst>
          </p:cNvPr>
          <p:cNvSpPr/>
          <p:nvPr/>
        </p:nvSpPr>
        <p:spPr>
          <a:xfrm>
            <a:off x="762000" y="3348009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Accueil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04540A0-DD63-4B4A-8C97-559543F8F7DB}"/>
              </a:ext>
            </a:extLst>
          </p:cNvPr>
          <p:cNvSpPr/>
          <p:nvPr/>
        </p:nvSpPr>
        <p:spPr>
          <a:xfrm rot="17506301">
            <a:off x="1370490" y="3105262"/>
            <a:ext cx="1000222" cy="18171"/>
          </a:xfrm>
          <a:custGeom>
            <a:avLst/>
            <a:gdLst>
              <a:gd name="connsiteX0" fmla="*/ 0 w 1000222"/>
              <a:gd name="connsiteY0" fmla="*/ 9085 h 18171"/>
              <a:gd name="connsiteX1" fmla="*/ 1000222 w 100022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222" h="18171">
                <a:moveTo>
                  <a:pt x="0" y="9085"/>
                </a:moveTo>
                <a:lnTo>
                  <a:pt x="1000222" y="90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7805" tIns="-15920" rIns="487805" bIns="-1592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D296171-0659-4852-811E-C5F4B91CFAA8}"/>
              </a:ext>
            </a:extLst>
          </p:cNvPr>
          <p:cNvSpPr/>
          <p:nvPr/>
        </p:nvSpPr>
        <p:spPr>
          <a:xfrm>
            <a:off x="2056097" y="2419133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Sessions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22406C8-C63F-4605-9502-E9BE01E5E0C4}"/>
              </a:ext>
            </a:extLst>
          </p:cNvPr>
          <p:cNvSpPr/>
          <p:nvPr/>
        </p:nvSpPr>
        <p:spPr>
          <a:xfrm rot="18289469">
            <a:off x="2840532" y="2375431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7" tIns="-7080" rIns="319829" bIns="-707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88DD1D74-A374-4E0A-99CB-5C46ADC4C5F9}"/>
              </a:ext>
            </a:extLst>
          </p:cNvPr>
          <p:cNvSpPr/>
          <p:nvPr/>
        </p:nvSpPr>
        <p:spPr>
          <a:xfrm>
            <a:off x="3348446" y="1888347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Liste des sessions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E64226C-D7C7-4230-89A0-26D731F8A296}"/>
              </a:ext>
            </a:extLst>
          </p:cNvPr>
          <p:cNvSpPr/>
          <p:nvPr/>
        </p:nvSpPr>
        <p:spPr>
          <a:xfrm rot="18289469">
            <a:off x="4132881" y="1844645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7" tIns="-7080" rIns="319829" bIns="-707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195EF40-9777-4120-B582-B85118A9CC14}"/>
              </a:ext>
            </a:extLst>
          </p:cNvPr>
          <p:cNvSpPr/>
          <p:nvPr/>
        </p:nvSpPr>
        <p:spPr>
          <a:xfrm>
            <a:off x="4640795" y="1357561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une session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5EB46CC-DDB1-403C-B91D-B26ED60786C8}"/>
              </a:ext>
            </a:extLst>
          </p:cNvPr>
          <p:cNvSpPr/>
          <p:nvPr/>
        </p:nvSpPr>
        <p:spPr>
          <a:xfrm rot="19457599">
            <a:off x="5521161" y="1446555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3" tIns="-2282" rIns="228693" bIns="-228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80AE02C-1D97-46A7-B853-20CC98BF8EBF}"/>
              </a:ext>
            </a:extLst>
          </p:cNvPr>
          <p:cNvSpPr/>
          <p:nvPr/>
        </p:nvSpPr>
        <p:spPr>
          <a:xfrm>
            <a:off x="5933144" y="1092168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les informations caractéristiques d’une session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9A5E2BA-AF2D-436F-B81B-7818FC7CF882}"/>
              </a:ext>
            </a:extLst>
          </p:cNvPr>
          <p:cNvSpPr/>
          <p:nvPr/>
        </p:nvSpPr>
        <p:spPr>
          <a:xfrm rot="2142401">
            <a:off x="5521161" y="1711948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4" tIns="-2283" rIns="228692" bIns="-228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9873283A-A42C-4E18-AE4F-F0BBCA560150}"/>
              </a:ext>
            </a:extLst>
          </p:cNvPr>
          <p:cNvSpPr/>
          <p:nvPr/>
        </p:nvSpPr>
        <p:spPr>
          <a:xfrm>
            <a:off x="5933144" y="1622954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ou supprimer des modules dans le programme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C3BC46AD-9AC3-4F3A-8E08-749A305500E6}"/>
              </a:ext>
            </a:extLst>
          </p:cNvPr>
          <p:cNvSpPr/>
          <p:nvPr/>
        </p:nvSpPr>
        <p:spPr>
          <a:xfrm>
            <a:off x="4271553" y="2110038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5" rIns="188090" bIns="-14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D2EBB28A-9FB3-475A-B43C-4FCE7A0ED111}"/>
              </a:ext>
            </a:extLst>
          </p:cNvPr>
          <p:cNvSpPr/>
          <p:nvPr/>
        </p:nvSpPr>
        <p:spPr>
          <a:xfrm>
            <a:off x="4640795" y="1888347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Supprimer rapidement un module du programme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1623583-1A5B-4414-802D-1364AED21E30}"/>
              </a:ext>
            </a:extLst>
          </p:cNvPr>
          <p:cNvSpPr/>
          <p:nvPr/>
        </p:nvSpPr>
        <p:spPr>
          <a:xfrm rot="3310531">
            <a:off x="4132881" y="2375431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8" tIns="-7079" rIns="319828" bIns="-708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4F427CA-15E9-48AB-A3B3-7D484F37D105}"/>
              </a:ext>
            </a:extLst>
          </p:cNvPr>
          <p:cNvSpPr/>
          <p:nvPr/>
        </p:nvSpPr>
        <p:spPr>
          <a:xfrm>
            <a:off x="4640795" y="2419133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Annuler rapidement l’inscription d’un stagiaire dans la session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57120A47-1243-478C-A35B-57FF1328862F}"/>
              </a:ext>
            </a:extLst>
          </p:cNvPr>
          <p:cNvSpPr/>
          <p:nvPr/>
        </p:nvSpPr>
        <p:spPr>
          <a:xfrm rot="3310531">
            <a:off x="2840532" y="2906217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8" tIns="-7079" rIns="319828" bIns="-708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11C61E3B-8A16-422E-9BEC-65927E590859}"/>
              </a:ext>
            </a:extLst>
          </p:cNvPr>
          <p:cNvSpPr/>
          <p:nvPr/>
        </p:nvSpPr>
        <p:spPr>
          <a:xfrm>
            <a:off x="3348446" y="2949919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une session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EA473557-80DC-4EE5-801F-3463F17BE8BE}"/>
              </a:ext>
            </a:extLst>
          </p:cNvPr>
          <p:cNvSpPr/>
          <p:nvPr/>
        </p:nvSpPr>
        <p:spPr>
          <a:xfrm>
            <a:off x="4271553" y="3171610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5" rIns="188090" bIns="-14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BD2159C4-1930-4404-BECA-27B87082113E}"/>
              </a:ext>
            </a:extLst>
          </p:cNvPr>
          <p:cNvSpPr/>
          <p:nvPr/>
        </p:nvSpPr>
        <p:spPr>
          <a:xfrm>
            <a:off x="4640795" y="2949919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ou supprimer des modules  dans le programme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5CEE75CF-DE2D-4AFB-82BE-FE48B26D9A00}"/>
              </a:ext>
            </a:extLst>
          </p:cNvPr>
          <p:cNvSpPr/>
          <p:nvPr/>
        </p:nvSpPr>
        <p:spPr>
          <a:xfrm rot="4093699">
            <a:off x="1370490" y="4034138"/>
            <a:ext cx="1000222" cy="18171"/>
          </a:xfrm>
          <a:custGeom>
            <a:avLst/>
            <a:gdLst>
              <a:gd name="connsiteX0" fmla="*/ 0 w 1000222"/>
              <a:gd name="connsiteY0" fmla="*/ 9085 h 18171"/>
              <a:gd name="connsiteX1" fmla="*/ 1000222 w 100022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222" h="18171">
                <a:moveTo>
                  <a:pt x="0" y="9085"/>
                </a:moveTo>
                <a:lnTo>
                  <a:pt x="1000222" y="90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7806" tIns="-15921" rIns="487804" bIns="-1592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FB494525-3456-472B-8C01-CDB698F08CAE}"/>
              </a:ext>
            </a:extLst>
          </p:cNvPr>
          <p:cNvSpPr/>
          <p:nvPr/>
        </p:nvSpPr>
        <p:spPr>
          <a:xfrm>
            <a:off x="2056097" y="4276885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Stagiaires</a:t>
            </a: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3C064AF7-FD38-428E-8363-59150B377060}"/>
              </a:ext>
            </a:extLst>
          </p:cNvPr>
          <p:cNvSpPr/>
          <p:nvPr/>
        </p:nvSpPr>
        <p:spPr>
          <a:xfrm rot="19457599">
            <a:off x="2936463" y="4365879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3" tIns="-2282" rIns="228693" bIns="-228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832A36A5-AFD2-42EC-8C40-620923E405E5}"/>
              </a:ext>
            </a:extLst>
          </p:cNvPr>
          <p:cNvSpPr/>
          <p:nvPr/>
        </p:nvSpPr>
        <p:spPr>
          <a:xfrm>
            <a:off x="3348446" y="4011492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Liste des stagiaires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C7081EE1-7840-46BA-B0C3-9A5C801BAA39}"/>
              </a:ext>
            </a:extLst>
          </p:cNvPr>
          <p:cNvSpPr/>
          <p:nvPr/>
        </p:nvSpPr>
        <p:spPr>
          <a:xfrm>
            <a:off x="4271553" y="4233183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6" rIns="188090" bIns="-14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D4AB65D0-ADEA-4720-8BB7-B1E4CE7E702D}"/>
              </a:ext>
            </a:extLst>
          </p:cNvPr>
          <p:cNvSpPr/>
          <p:nvPr/>
        </p:nvSpPr>
        <p:spPr>
          <a:xfrm>
            <a:off x="4640795" y="4011492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un stagiaire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ED09CED9-E907-4BB5-8C1A-C118B60C6C9E}"/>
              </a:ext>
            </a:extLst>
          </p:cNvPr>
          <p:cNvSpPr/>
          <p:nvPr/>
        </p:nvSpPr>
        <p:spPr>
          <a:xfrm rot="18289469">
            <a:off x="5425230" y="3967790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7" tIns="-7080" rIns="319829" bIns="-707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AEC248E0-EFFB-48DA-A01E-A593971396C9}"/>
              </a:ext>
            </a:extLst>
          </p:cNvPr>
          <p:cNvSpPr/>
          <p:nvPr/>
        </p:nvSpPr>
        <p:spPr>
          <a:xfrm>
            <a:off x="5933144" y="3480706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Modifier les informations personnelles d’un stagiaire</a:t>
            </a: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7F978266-19AF-4460-8BE5-0F4F2CE2EA68}"/>
              </a:ext>
            </a:extLst>
          </p:cNvPr>
          <p:cNvSpPr/>
          <p:nvPr/>
        </p:nvSpPr>
        <p:spPr>
          <a:xfrm>
            <a:off x="5563902" y="4233183"/>
            <a:ext cx="369242" cy="18171"/>
          </a:xfrm>
          <a:custGeom>
            <a:avLst/>
            <a:gdLst>
              <a:gd name="connsiteX0" fmla="*/ 0 w 369242"/>
              <a:gd name="connsiteY0" fmla="*/ 9085 h 18171"/>
              <a:gd name="connsiteX1" fmla="*/ 369242 w 369242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242" h="18171">
                <a:moveTo>
                  <a:pt x="0" y="9085"/>
                </a:moveTo>
                <a:lnTo>
                  <a:pt x="369242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090" tIns="-146" rIns="188090" bIns="-14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4D043E4F-AC0B-4474-ABE8-66F3402DA7D3}"/>
              </a:ext>
            </a:extLst>
          </p:cNvPr>
          <p:cNvSpPr/>
          <p:nvPr/>
        </p:nvSpPr>
        <p:spPr>
          <a:xfrm>
            <a:off x="5933144" y="4011492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Désinscrire rapidement un stagiaire d’une session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7D3313D0-FA52-4E16-AF73-FCB381BE34F8}"/>
              </a:ext>
            </a:extLst>
          </p:cNvPr>
          <p:cNvSpPr/>
          <p:nvPr/>
        </p:nvSpPr>
        <p:spPr>
          <a:xfrm rot="3310531">
            <a:off x="5425230" y="4498576"/>
            <a:ext cx="646586" cy="18171"/>
          </a:xfrm>
          <a:custGeom>
            <a:avLst/>
            <a:gdLst>
              <a:gd name="connsiteX0" fmla="*/ 0 w 646586"/>
              <a:gd name="connsiteY0" fmla="*/ 9085 h 18171"/>
              <a:gd name="connsiteX1" fmla="*/ 646586 w 646586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586" h="18171">
                <a:moveTo>
                  <a:pt x="0" y="9085"/>
                </a:moveTo>
                <a:lnTo>
                  <a:pt x="646586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828" tIns="-7079" rIns="319828" bIns="-708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625D21CB-5FCE-474F-ACB7-F7FB23956EDC}"/>
              </a:ext>
            </a:extLst>
          </p:cNvPr>
          <p:cNvSpPr/>
          <p:nvPr/>
        </p:nvSpPr>
        <p:spPr>
          <a:xfrm>
            <a:off x="5933144" y="4542278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Inscrire un stagiaire à une session</a:t>
            </a:r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F6ED413F-ED6E-4FE8-9FB2-E4ACCB6A373C}"/>
              </a:ext>
            </a:extLst>
          </p:cNvPr>
          <p:cNvSpPr/>
          <p:nvPr/>
        </p:nvSpPr>
        <p:spPr>
          <a:xfrm rot="2142401">
            <a:off x="2936463" y="4631272"/>
            <a:ext cx="454723" cy="18171"/>
          </a:xfrm>
          <a:custGeom>
            <a:avLst/>
            <a:gdLst>
              <a:gd name="connsiteX0" fmla="*/ 0 w 454723"/>
              <a:gd name="connsiteY0" fmla="*/ 9085 h 18171"/>
              <a:gd name="connsiteX1" fmla="*/ 454723 w 454723"/>
              <a:gd name="connsiteY1" fmla="*/ 9085 h 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723" h="18171">
                <a:moveTo>
                  <a:pt x="0" y="9085"/>
                </a:moveTo>
                <a:lnTo>
                  <a:pt x="454723" y="908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94" tIns="-2283" rIns="228692" bIns="-228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500" b="1" kern="1200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935C9072-F6FD-449C-9997-4F9A7BA307D6}"/>
              </a:ext>
            </a:extLst>
          </p:cNvPr>
          <p:cNvSpPr/>
          <p:nvPr/>
        </p:nvSpPr>
        <p:spPr>
          <a:xfrm>
            <a:off x="3348446" y="4542278"/>
            <a:ext cx="923106" cy="461553"/>
          </a:xfrm>
          <a:custGeom>
            <a:avLst/>
            <a:gdLst>
              <a:gd name="connsiteX0" fmla="*/ 0 w 923106"/>
              <a:gd name="connsiteY0" fmla="*/ 46155 h 461553"/>
              <a:gd name="connsiteX1" fmla="*/ 46155 w 923106"/>
              <a:gd name="connsiteY1" fmla="*/ 0 h 461553"/>
              <a:gd name="connsiteX2" fmla="*/ 876951 w 923106"/>
              <a:gd name="connsiteY2" fmla="*/ 0 h 461553"/>
              <a:gd name="connsiteX3" fmla="*/ 923106 w 923106"/>
              <a:gd name="connsiteY3" fmla="*/ 46155 h 461553"/>
              <a:gd name="connsiteX4" fmla="*/ 923106 w 923106"/>
              <a:gd name="connsiteY4" fmla="*/ 415398 h 461553"/>
              <a:gd name="connsiteX5" fmla="*/ 876951 w 923106"/>
              <a:gd name="connsiteY5" fmla="*/ 461553 h 461553"/>
              <a:gd name="connsiteX6" fmla="*/ 46155 w 923106"/>
              <a:gd name="connsiteY6" fmla="*/ 461553 h 461553"/>
              <a:gd name="connsiteX7" fmla="*/ 0 w 923106"/>
              <a:gd name="connsiteY7" fmla="*/ 415398 h 461553"/>
              <a:gd name="connsiteX8" fmla="*/ 0 w 923106"/>
              <a:gd name="connsiteY8" fmla="*/ 46155 h 46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106" h="461553">
                <a:moveTo>
                  <a:pt x="0" y="46155"/>
                </a:moveTo>
                <a:cubicBezTo>
                  <a:pt x="0" y="20664"/>
                  <a:pt x="20664" y="0"/>
                  <a:pt x="46155" y="0"/>
                </a:cubicBezTo>
                <a:lnTo>
                  <a:pt x="876951" y="0"/>
                </a:lnTo>
                <a:cubicBezTo>
                  <a:pt x="902442" y="0"/>
                  <a:pt x="923106" y="20664"/>
                  <a:pt x="923106" y="46155"/>
                </a:cubicBezTo>
                <a:lnTo>
                  <a:pt x="923106" y="415398"/>
                </a:lnTo>
                <a:cubicBezTo>
                  <a:pt x="923106" y="440889"/>
                  <a:pt x="902442" y="461553"/>
                  <a:pt x="876951" y="461553"/>
                </a:cubicBezTo>
                <a:lnTo>
                  <a:pt x="46155" y="461553"/>
                </a:lnTo>
                <a:cubicBezTo>
                  <a:pt x="20664" y="461553"/>
                  <a:pt x="0" y="440889"/>
                  <a:pt x="0" y="415398"/>
                </a:cubicBezTo>
                <a:lnTo>
                  <a:pt x="0" y="461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3" tIns="17963" rIns="17963" bIns="1796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700" b="1" kern="1200" dirty="0"/>
              <a:t>Ajouter un stagiaire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D68B9B7-20C7-4976-99C8-6644AF07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Enchaînement des principales actions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D86B7-0035-45D3-8FB2-95145240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0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F6EAD-2F03-4151-926C-ADAA7CCA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72345E2-07FE-406E-837D-84770E93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9A0FAC-3AAA-41DA-9B1A-0AC0B6CE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même structure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commune à toutes les pages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E61EB3-28C5-47DB-A8DC-3EBEB600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B20CD3-46F6-48CB-B18C-A39FC8990EA9}"/>
              </a:ext>
            </a:extLst>
          </p:cNvPr>
          <p:cNvSpPr/>
          <p:nvPr/>
        </p:nvSpPr>
        <p:spPr>
          <a:xfrm>
            <a:off x="762000" y="1371600"/>
            <a:ext cx="6096000" cy="3638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7406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4A93F-3852-4FD0-A4F7-B5E15247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B92F34-69BF-44A0-865C-77A40EC6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DB2D98-FDE0-44E7-91AF-AE7598657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des sessions</a:t>
            </a:r>
          </a:p>
          <a:p>
            <a:endParaRPr lang="fr-FR" dirty="0"/>
          </a:p>
          <a:p>
            <a:r>
              <a:rPr lang="fr-FR" dirty="0"/>
              <a:t>Donne accès à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d’une nouvelle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Détail d’une session existante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0EEDBB-3210-4316-8548-D7EAC00B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CEC6-68AE-4379-A7AA-5CA8544BC8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006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681</Words>
  <Application>Microsoft Office PowerPoint</Application>
  <PresentationFormat>Grand écran</PresentationFormat>
  <Paragraphs>151</Paragraphs>
  <Slides>27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Métropolitain</vt:lpstr>
      <vt:lpstr>Gestion  de Session  de Formation</vt:lpstr>
      <vt:lpstr>M.C.D.</vt:lpstr>
      <vt:lpstr>Entités &amp; Relations</vt:lpstr>
      <vt:lpstr>Contraintes</vt:lpstr>
      <vt:lpstr>Contraintes</vt:lpstr>
      <vt:lpstr>Planning</vt:lpstr>
      <vt:lpstr>Maquettage</vt:lpstr>
      <vt:lpstr>Maquettage</vt:lpstr>
      <vt:lpstr>Maquettage</vt:lpstr>
      <vt:lpstr>Maquettage</vt:lpstr>
      <vt:lpstr>Maquettage</vt:lpstr>
      <vt:lpstr>Maquettage</vt:lpstr>
      <vt:lpstr>Maquettage</vt:lpstr>
      <vt:lpstr>Maquettage</vt:lpstr>
      <vt:lpstr>Maquettage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Bilan</vt:lpstr>
      <vt:lpstr>Bilan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 de Session  de Formation</dc:title>
  <dc:creator>Jean-Michel CASAUBON</dc:creator>
  <cp:lastModifiedBy>Jean-Michel CASAUBON</cp:lastModifiedBy>
  <cp:revision>51</cp:revision>
  <dcterms:created xsi:type="dcterms:W3CDTF">2020-02-24T13:40:45Z</dcterms:created>
  <dcterms:modified xsi:type="dcterms:W3CDTF">2020-02-25T10:20:51Z</dcterms:modified>
</cp:coreProperties>
</file>