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5" r:id="rId1"/>
  </p:sldMasterIdLst>
  <p:notesMasterIdLst>
    <p:notesMasterId r:id="rId27"/>
  </p:notesMasterIdLst>
  <p:handoutMasterIdLst>
    <p:handoutMasterId r:id="rId28"/>
  </p:handoutMasterIdLst>
  <p:sldIdLst>
    <p:sldId id="256" r:id="rId2"/>
    <p:sldId id="259" r:id="rId3"/>
    <p:sldId id="260" r:id="rId4"/>
    <p:sldId id="283" r:id="rId5"/>
    <p:sldId id="257" r:id="rId6"/>
    <p:sldId id="265" r:id="rId7"/>
    <p:sldId id="266" r:id="rId8"/>
    <p:sldId id="288" r:id="rId9"/>
    <p:sldId id="267" r:id="rId10"/>
    <p:sldId id="261" r:id="rId11"/>
    <p:sldId id="269" r:id="rId12"/>
    <p:sldId id="270" r:id="rId13"/>
    <p:sldId id="262" r:id="rId14"/>
    <p:sldId id="287" r:id="rId15"/>
    <p:sldId id="281" r:id="rId16"/>
    <p:sldId id="289" r:id="rId17"/>
    <p:sldId id="290" r:id="rId18"/>
    <p:sldId id="291" r:id="rId19"/>
    <p:sldId id="292" r:id="rId20"/>
    <p:sldId id="284" r:id="rId21"/>
    <p:sldId id="263" r:id="rId22"/>
    <p:sldId id="282" r:id="rId23"/>
    <p:sldId id="275" r:id="rId24"/>
    <p:sldId id="285" r:id="rId25"/>
    <p:sldId id="258" r:id="rId26"/>
  </p:sldIdLst>
  <p:sldSz cx="9144000" cy="6858000" type="screen4x3"/>
  <p:notesSz cx="6858000" cy="9144000"/>
  <p:defaultTextStyle>
    <a:defPPr>
      <a:defRPr lang="en-US"/>
    </a:defPPr>
    <a:lvl1pPr algn="l" rtl="0" fontAlgn="base">
      <a:spcBef>
        <a:spcPct val="0"/>
      </a:spcBef>
      <a:spcAft>
        <a:spcPct val="0"/>
      </a:spcAft>
      <a:defRPr sz="1400" kern="1200">
        <a:solidFill>
          <a:srgbClr val="292929"/>
        </a:solidFill>
        <a:latin typeface="Arial" charset="0"/>
        <a:ea typeface="MS PGothic" pitchFamily="34" charset="-128"/>
        <a:cs typeface="Arial" charset="0"/>
      </a:defRPr>
    </a:lvl1pPr>
    <a:lvl2pPr marL="457200" algn="l" rtl="0" fontAlgn="base">
      <a:spcBef>
        <a:spcPct val="0"/>
      </a:spcBef>
      <a:spcAft>
        <a:spcPct val="0"/>
      </a:spcAft>
      <a:defRPr sz="1400" kern="1200">
        <a:solidFill>
          <a:srgbClr val="292929"/>
        </a:solidFill>
        <a:latin typeface="Arial" charset="0"/>
        <a:ea typeface="MS PGothic" pitchFamily="34" charset="-128"/>
        <a:cs typeface="Arial" charset="0"/>
      </a:defRPr>
    </a:lvl2pPr>
    <a:lvl3pPr marL="914400" algn="l" rtl="0" fontAlgn="base">
      <a:spcBef>
        <a:spcPct val="0"/>
      </a:spcBef>
      <a:spcAft>
        <a:spcPct val="0"/>
      </a:spcAft>
      <a:defRPr sz="1400" kern="1200">
        <a:solidFill>
          <a:srgbClr val="292929"/>
        </a:solidFill>
        <a:latin typeface="Arial" charset="0"/>
        <a:ea typeface="MS PGothic" pitchFamily="34" charset="-128"/>
        <a:cs typeface="Arial" charset="0"/>
      </a:defRPr>
    </a:lvl3pPr>
    <a:lvl4pPr marL="1371600" algn="l" rtl="0" fontAlgn="base">
      <a:spcBef>
        <a:spcPct val="0"/>
      </a:spcBef>
      <a:spcAft>
        <a:spcPct val="0"/>
      </a:spcAft>
      <a:defRPr sz="1400" kern="1200">
        <a:solidFill>
          <a:srgbClr val="292929"/>
        </a:solidFill>
        <a:latin typeface="Arial" charset="0"/>
        <a:ea typeface="MS PGothic" pitchFamily="34" charset="-128"/>
        <a:cs typeface="Arial" charset="0"/>
      </a:defRPr>
    </a:lvl4pPr>
    <a:lvl5pPr marL="1828800" algn="l" rtl="0" fontAlgn="base">
      <a:spcBef>
        <a:spcPct val="0"/>
      </a:spcBef>
      <a:spcAft>
        <a:spcPct val="0"/>
      </a:spcAft>
      <a:defRPr sz="1400" kern="1200">
        <a:solidFill>
          <a:srgbClr val="292929"/>
        </a:solidFill>
        <a:latin typeface="Arial" charset="0"/>
        <a:ea typeface="MS PGothic" pitchFamily="34" charset="-128"/>
        <a:cs typeface="Arial" charset="0"/>
      </a:defRPr>
    </a:lvl5pPr>
    <a:lvl6pPr marL="2286000" algn="l" defTabSz="914400" rtl="0" eaLnBrk="1" latinLnBrk="0" hangingPunct="1">
      <a:defRPr sz="1400" kern="1200">
        <a:solidFill>
          <a:srgbClr val="292929"/>
        </a:solidFill>
        <a:latin typeface="Arial" charset="0"/>
        <a:ea typeface="MS PGothic" pitchFamily="34" charset="-128"/>
        <a:cs typeface="Arial" charset="0"/>
      </a:defRPr>
    </a:lvl6pPr>
    <a:lvl7pPr marL="2743200" algn="l" defTabSz="914400" rtl="0" eaLnBrk="1" latinLnBrk="0" hangingPunct="1">
      <a:defRPr sz="1400" kern="1200">
        <a:solidFill>
          <a:srgbClr val="292929"/>
        </a:solidFill>
        <a:latin typeface="Arial" charset="0"/>
        <a:ea typeface="MS PGothic" pitchFamily="34" charset="-128"/>
        <a:cs typeface="Arial" charset="0"/>
      </a:defRPr>
    </a:lvl7pPr>
    <a:lvl8pPr marL="3200400" algn="l" defTabSz="914400" rtl="0" eaLnBrk="1" latinLnBrk="0" hangingPunct="1">
      <a:defRPr sz="1400" kern="1200">
        <a:solidFill>
          <a:srgbClr val="292929"/>
        </a:solidFill>
        <a:latin typeface="Arial" charset="0"/>
        <a:ea typeface="MS PGothic" pitchFamily="34" charset="-128"/>
        <a:cs typeface="Arial" charset="0"/>
      </a:defRPr>
    </a:lvl8pPr>
    <a:lvl9pPr marL="3657600" algn="l" defTabSz="914400" rtl="0" eaLnBrk="1" latinLnBrk="0" hangingPunct="1">
      <a:defRPr sz="1400" kern="1200">
        <a:solidFill>
          <a:srgbClr val="292929"/>
        </a:solidFill>
        <a:latin typeface="Arial" charset="0"/>
        <a:ea typeface="MS PGothic"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817"/>
    <a:srgbClr val="D9D9D9"/>
    <a:srgbClr val="FF8917"/>
    <a:srgbClr val="0053C3"/>
    <a:srgbClr val="FF751A"/>
    <a:srgbClr val="1666AE"/>
    <a:srgbClr val="04C081"/>
    <a:srgbClr val="495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815" autoAdjust="0"/>
  </p:normalViewPr>
  <p:slideViewPr>
    <p:cSldViewPr snapToGrid="0">
      <p:cViewPr>
        <p:scale>
          <a:sx n="66" d="100"/>
          <a:sy n="66" d="100"/>
        </p:scale>
        <p:origin x="-2376" y="-80"/>
      </p:cViewPr>
      <p:guideLst>
        <p:guide orient="horz" pos="4319"/>
        <p:guide pos="32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39" d="100"/>
          <a:sy n="139" d="100"/>
        </p:scale>
        <p:origin x="-455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emf"/><Relationship Id="rId2"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6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a:p>
        </p:txBody>
      </p:sp>
      <p:sp>
        <p:nvSpPr>
          <p:cNvPr id="8"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a:p>
        </p:txBody>
      </p:sp>
      <p:sp>
        <p:nvSpPr>
          <p:cNvPr id="9" name="Rectangle 6"/>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600" b="1">
                <a:solidFill>
                  <a:schemeClr val="bg1">
                    <a:lumMod val="65000"/>
                  </a:schemeClr>
                </a:solidFill>
                <a:latin typeface="Arial" pitchFamily="34" charset="0"/>
                <a:ea typeface="ＭＳ Ｐゴシック" pitchFamily="34" charset="-128"/>
                <a:cs typeface="+mn-cs"/>
              </a:defRPr>
            </a:lvl1pPr>
          </a:lstStyle>
          <a:p>
            <a:pPr>
              <a:defRPr/>
            </a:pPr>
            <a:r>
              <a:rPr lang="en-US"/>
              <a:t>Copyright © 2010, SAS Institute Inc. All rights reserved.</a:t>
            </a:r>
            <a:endParaRPr lang="en-US" sz="1200">
              <a:latin typeface="Times New Roman" pitchFamily="18" charset="0"/>
            </a:endParaRPr>
          </a:p>
        </p:txBody>
      </p:sp>
      <p:sp>
        <p:nvSpPr>
          <p:cNvPr id="10" name="Rectangle 7"/>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65000"/>
                  </a:schemeClr>
                </a:solidFill>
                <a:latin typeface="Arial Narrow" pitchFamily="34" charset="0"/>
                <a:ea typeface="ＭＳ Ｐゴシック" pitchFamily="34" charset="-128"/>
                <a:cs typeface="+mn-cs"/>
              </a:defRPr>
            </a:lvl1pPr>
          </a:lstStyle>
          <a:p>
            <a:pPr>
              <a:defRPr/>
            </a:pPr>
            <a:fld id="{66FE7224-BA43-47D0-ADCA-12D32BC4FE00}" type="slidenum">
              <a:rPr lang="en-US"/>
              <a:pPr>
                <a:defRPr/>
              </a:pPr>
              <a:t>‹#›</a:t>
            </a:fld>
            <a:endParaRPr lang="en-US" dirty="0"/>
          </a:p>
        </p:txBody>
      </p:sp>
    </p:spTree>
    <p:extLst>
      <p:ext uri="{BB962C8B-B14F-4D97-AF65-F5344CB8AC3E}">
        <p14:creationId xmlns:p14="http://schemas.microsoft.com/office/powerpoint/2010/main" val="924883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FontTx/>
              <a:buNone/>
              <a:defRPr sz="1000">
                <a:solidFill>
                  <a:schemeClr val="bg1">
                    <a:lumMod val="65000"/>
                  </a:schemeClr>
                </a:solidFill>
                <a:latin typeface="Arial" pitchFamily="34" charset="0"/>
                <a:ea typeface="+mn-ea"/>
                <a:cs typeface="Arial" pitchFamily="34"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600" b="1">
                <a:solidFill>
                  <a:schemeClr val="bg1">
                    <a:lumMod val="65000"/>
                  </a:schemeClr>
                </a:solidFill>
                <a:latin typeface="Arial" pitchFamily="34" charset="0"/>
                <a:ea typeface="ＭＳ Ｐゴシック" pitchFamily="34" charset="-128"/>
                <a:cs typeface="+mn-cs"/>
              </a:defRPr>
            </a:lvl1pPr>
          </a:lstStyle>
          <a:p>
            <a:pPr>
              <a:defRPr/>
            </a:pPr>
            <a:r>
              <a:rPr lang="en-US"/>
              <a:t>Copyright © 2011, SAS Institute Inc. All rights reserved.</a:t>
            </a:r>
            <a:endParaRPr lang="en-US" sz="1200">
              <a:latin typeface="Times New Roman" pitchFamily="18" charset="0"/>
            </a:endParaRPr>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bg1">
                    <a:lumMod val="65000"/>
                  </a:schemeClr>
                </a:solidFill>
                <a:latin typeface="Arial Narrow" pitchFamily="34" charset="0"/>
                <a:ea typeface="ＭＳ Ｐゴシック" pitchFamily="34" charset="-128"/>
                <a:cs typeface="+mn-cs"/>
              </a:defRPr>
            </a:lvl1pPr>
          </a:lstStyle>
          <a:p>
            <a:pPr>
              <a:defRPr/>
            </a:pPr>
            <a:fld id="{5C0AB5DA-A0F8-43A3-90AC-D775DC9AEDB1}" type="slidenum">
              <a:rPr lang="en-US"/>
              <a:pPr>
                <a:defRPr/>
              </a:pPr>
              <a:t>‹#›</a:t>
            </a:fld>
            <a:endParaRPr lang="en-US" dirty="0"/>
          </a:p>
        </p:txBody>
      </p:sp>
    </p:spTree>
    <p:extLst>
      <p:ext uri="{BB962C8B-B14F-4D97-AF65-F5344CB8AC3E}">
        <p14:creationId xmlns:p14="http://schemas.microsoft.com/office/powerpoint/2010/main" val="305638169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S PGothic" pitchFamily="34" charset="-128"/>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p:spPr>
        <p:txBody>
          <a:bodyPr/>
          <a:lstStyle/>
          <a:p>
            <a:r>
              <a:rPr lang="en-US" smtClean="0">
                <a:latin typeface="Arial" charset="0"/>
                <a:cs typeface="Arial" charset="0"/>
              </a:rPr>
              <a:t>Data delayed is insight lost. One challenge of large scale, multi-terabyte data warehouses and analytical environments is getting large amounts of data loaded within a given maintenance window. Greenplum’s analytic engine enables you to gain insight and value from your data by providing fast loading and agile deep in-database analytics. </a:t>
            </a:r>
          </a:p>
          <a:p>
            <a:endParaRPr lang="en-US" smtClean="0">
              <a:latin typeface="Arial" charset="0"/>
              <a:cs typeface="Arial" charset="0"/>
            </a:endParaRPr>
          </a:p>
          <a:p>
            <a:r>
              <a:rPr lang="en-US" smtClean="0">
                <a:latin typeface="Arial" charset="0"/>
                <a:cs typeface="Arial" charset="0"/>
              </a:rPr>
              <a:t>This presentation concentrates primarily on how to load large data sets in a timely manner by combining the power of Greenplum's scatter-gather (gpfdist) and SAS® bulk loading. It also points out how to reap the benefits of Greenplum’s massive parallel architecture by leveraging SAS in-database processing capabilities.  An example on how to configure and test bulk loading using SAS and Greenplum is presented.</a:t>
            </a:r>
          </a:p>
        </p:txBody>
      </p:sp>
      <p:sp>
        <p:nvSpPr>
          <p:cNvPr id="4" name="Footer Placeholder 3"/>
          <p:cNvSpPr>
            <a:spLocks noGrp="1"/>
          </p:cNvSpPr>
          <p:nvPr>
            <p:ph type="ftr" sz="quarter" idx="4"/>
          </p:nvPr>
        </p:nvSpPr>
        <p:spPr/>
        <p:txBody>
          <a:bodyPr/>
          <a:lstStyle/>
          <a:p>
            <a:pPr>
              <a:defRPr/>
            </a:pPr>
            <a:r>
              <a:rPr lang="en-US"/>
              <a:t>Copyright © 2011, SAS Institute Inc. All rights reserved.</a:t>
            </a:r>
            <a:endParaRPr lang="en-US" sz="1200">
              <a:latin typeface="Times New Roman" pitchFamily="18" charset="0"/>
            </a:endParaRPr>
          </a:p>
        </p:txBody>
      </p:sp>
      <p:sp>
        <p:nvSpPr>
          <p:cNvPr id="5" name="Slide Number Placeholder 4"/>
          <p:cNvSpPr>
            <a:spLocks noGrp="1"/>
          </p:cNvSpPr>
          <p:nvPr>
            <p:ph type="sldNum" sz="quarter" idx="5"/>
          </p:nvPr>
        </p:nvSpPr>
        <p:spPr/>
        <p:txBody>
          <a:bodyPr/>
          <a:lstStyle/>
          <a:p>
            <a:pPr>
              <a:defRPr/>
            </a:pPr>
            <a:fld id="{DD313415-5B74-4CAD-BC62-46E4348AE509}" type="slidenum">
              <a:rPr lang="en-US"/>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p:spPr>
        <p:txBody>
          <a:bodyPr/>
          <a:lstStyle/>
          <a:p>
            <a:r>
              <a:rPr lang="en-US" smtClean="0">
                <a:latin typeface="Arial" charset="0"/>
                <a:cs typeface="Arial" charset="0"/>
              </a:rPr>
              <a:t>SAS Access interfaces enable SAS solutions to read, write and update data regardless of its native database or platform. Connectivity between SAS and Greenplum is established through the SAS Access for Greenplum interface.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r>
              <a:rPr lang="en-US" sz="1000" smtClean="0">
                <a:latin typeface="Arial" charset="0"/>
                <a:cs typeface="Arial" charset="0"/>
              </a:rPr>
              <a:t>Access to a RDBMS requires sending database commands from the client to be executed by the server. SAS Data Integration tools key features are:</a:t>
            </a:r>
          </a:p>
          <a:p>
            <a:endParaRPr lang="en-US" sz="1000" smtClean="0">
              <a:latin typeface="Arial" charset="0"/>
              <a:cs typeface="Arial" charset="0"/>
            </a:endParaRPr>
          </a:p>
          <a:p>
            <a:r>
              <a:rPr lang="en-US" sz="1000" smtClean="0">
                <a:latin typeface="Arial" charset="0"/>
                <a:cs typeface="Arial" charset="0"/>
              </a:rPr>
              <a:t>•	Data integration – allows you to treat data as a resource to be viewed and used in SAS® programs regardless of format</a:t>
            </a:r>
          </a:p>
          <a:p>
            <a:r>
              <a:rPr lang="en-US" sz="1000" smtClean="0">
                <a:latin typeface="Arial" charset="0"/>
                <a:cs typeface="Arial" charset="0"/>
              </a:rPr>
              <a:t>•	SQL support – LIBNAME and Pass-Trough are the basic means of data integration.</a:t>
            </a:r>
          </a:p>
          <a:p>
            <a:r>
              <a:rPr lang="en-US" sz="1000" smtClean="0">
                <a:latin typeface="Arial" charset="0"/>
                <a:cs typeface="Arial" charset="0"/>
              </a:rPr>
              <a:t>•	Bulk-loading – for moving data from SAS® into third party data stores</a:t>
            </a:r>
          </a:p>
          <a:p>
            <a:r>
              <a:rPr lang="en-US" sz="1000" smtClean="0">
                <a:latin typeface="Arial" charset="0"/>
                <a:cs typeface="Arial" charset="0"/>
              </a:rPr>
              <a:t>•	Temporary table support – to create tables that can be accessed by multiple SAS® processes</a:t>
            </a:r>
          </a:p>
          <a:p>
            <a:r>
              <a:rPr lang="en-US" sz="1000" smtClean="0">
                <a:latin typeface="Arial" charset="0"/>
                <a:cs typeface="Arial" charset="0"/>
              </a:rPr>
              <a:t>•	Metadata integration – for maintaining the RDBMS metadata within the SAS Metadata Repository</a:t>
            </a:r>
          </a:p>
          <a:p>
            <a:r>
              <a:rPr lang="en-US" sz="1000" smtClean="0">
                <a:latin typeface="Arial" charset="0"/>
                <a:cs typeface="Arial" charset="0"/>
              </a:rPr>
              <a:t>•	Data integrity and security – enables encoding of RDBMS passwords and log-in and authentication.</a:t>
            </a:r>
          </a:p>
          <a:p>
            <a:r>
              <a:rPr lang="en-US" sz="1000" smtClean="0">
                <a:latin typeface="Arial" charset="0"/>
                <a:cs typeface="Arial" charset="0"/>
              </a:rPr>
              <a:t>	</a:t>
            </a:r>
          </a:p>
          <a:p>
            <a:r>
              <a:rPr lang="en-US" sz="1000" smtClean="0">
                <a:latin typeface="Arial" charset="0"/>
                <a:cs typeface="Arial" charset="0"/>
              </a:rPr>
              <a:t>In general it is usually easier to use SAS/ACCESS® ODBC to access a RDBMS. Before you can use the product you have to set up an ODBC data source that points to the database. The user needs to install the correct driver, for example, the DataDirect® ODBC driver for GPDB, and then configure the ODBC data source name (DSN). This only needs to be done once for each client workstation, after which the GPDB will be accessible. </a:t>
            </a:r>
          </a:p>
          <a:p>
            <a:endParaRPr lang="en-US" sz="1000"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p:spPr>
        <p:txBody>
          <a:bodyPr/>
          <a:lstStyle/>
          <a:p>
            <a:r>
              <a:rPr lang="en-US" smtClean="0">
                <a:latin typeface="Arial" charset="0"/>
                <a:cs typeface="Arial" charset="0"/>
              </a:rPr>
              <a:t>Click on the Test ODBC Connectivity to Greenplum title to view the demo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p:spPr>
        <p:txBody>
          <a:bodyPr/>
          <a:lstStyle/>
          <a:p>
            <a:r>
              <a:rPr lang="en-US" smtClean="0">
                <a:latin typeface="Arial" charset="0"/>
                <a:cs typeface="Arial" charset="0"/>
              </a:rPr>
              <a:t>The purpose of bulk loading is to provide the highest possible load performance utilizing native DBMS load utilities. The ability to exploit native load utilities has huge performance implications when loading a large data set. The SAS/ACCESS libname engines allow you to easily invoke these native load extensions via libname and/or dataset options.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p:spPr>
        <p:txBody>
          <a:bodyPr/>
          <a:lstStyle/>
          <a:p>
            <a:r>
              <a:rPr lang="en-US" smtClean="0">
                <a:latin typeface="Arial" charset="0"/>
                <a:cs typeface="Arial" charset="0"/>
              </a:rPr>
              <a:t>There are different ways to load data into Greenplum. </a:t>
            </a:r>
          </a:p>
          <a:p>
            <a:endParaRPr lang="en-US" smtClean="0">
              <a:latin typeface="Arial" charset="0"/>
              <a:cs typeface="Arial" charset="0"/>
            </a:endParaRPr>
          </a:p>
          <a:p>
            <a:r>
              <a:rPr lang="en-US" smtClean="0">
                <a:latin typeface="Arial" charset="0"/>
                <a:cs typeface="Arial" charset="0"/>
              </a:rPr>
              <a:t>Using the SQL INSERT  statement to add new rows into a table. One can insert one or more rows specified by value expressions, or zero or more rows resulting from a query. When using this approach the SAS application/program communicates with the Greenplum Master Server. The incoming rows are sent to the segment servers based on the hash distribution key. Use this approach for small volumes of SAS observations</a:t>
            </a:r>
          </a:p>
          <a:p>
            <a:endParaRPr lang="en-US" smtClean="0">
              <a:latin typeface="Arial" charset="0"/>
              <a:cs typeface="Arial" charset="0"/>
            </a:endParaRPr>
          </a:p>
          <a:p>
            <a:r>
              <a:rPr lang="en-US" smtClean="0">
                <a:latin typeface="Arial" charset="0"/>
                <a:cs typeface="Arial" charset="0"/>
              </a:rPr>
              <a:t>SAS bulk loading capability is one of the fastest ways to insert large data volumes into a relational database. Combine SAS bulk load with Greenplum Scatter-Gather streaming technology to fully use all the segment servers in the database.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p:spPr>
        <p:txBody>
          <a:bodyPr/>
          <a:lstStyle/>
          <a:p>
            <a:pPr marL="228600" indent="-228600"/>
            <a:r>
              <a:rPr lang="en-US" smtClean="0">
                <a:latin typeface="Arial" charset="0"/>
                <a:cs typeface="Arial" charset="0"/>
              </a:rPr>
              <a:t>:The Environmet</a:t>
            </a:r>
          </a:p>
          <a:p>
            <a:pPr marL="228600" indent="-228600"/>
            <a:endParaRPr lang="en-US" smtClean="0">
              <a:latin typeface="Arial" charset="0"/>
              <a:cs typeface="Arial" charset="0"/>
            </a:endParaRPr>
          </a:p>
          <a:p>
            <a:pPr marL="228600" indent="-228600"/>
            <a:r>
              <a:rPr lang="en-US" smtClean="0">
                <a:latin typeface="Arial" charset="0"/>
                <a:cs typeface="Arial" charset="0"/>
              </a:rPr>
              <a:t>A Windows XP client connecting to a Greenplum Engine in a RedHat Linux Virtual Machine. The gpfdist loader is installed in the Windows XP client machine.</a:t>
            </a:r>
          </a:p>
          <a:p>
            <a:pPr marL="228600" indent="-228600"/>
            <a:endParaRPr lang="en-US" smtClean="0">
              <a:latin typeface="Arial" charset="0"/>
              <a:cs typeface="Arial" charset="0"/>
            </a:endParaRPr>
          </a:p>
          <a:p>
            <a:pPr marL="228600" indent="-228600">
              <a:buFontTx/>
              <a:buAutoNum type="arabicPeriod"/>
            </a:pPr>
            <a:r>
              <a:rPr lang="en-US" smtClean="0">
                <a:latin typeface="Arial" charset="0"/>
                <a:cs typeface="Arial" charset="0"/>
              </a:rPr>
              <a:t> Create your loading proc in Base SAS</a:t>
            </a:r>
          </a:p>
          <a:p>
            <a:pPr marL="228600" indent="-228600">
              <a:buFontTx/>
              <a:buAutoNum type="arabicPeriod"/>
            </a:pPr>
            <a:r>
              <a:rPr lang="en-US" smtClean="0">
                <a:latin typeface="Arial" charset="0"/>
                <a:cs typeface="Arial" charset="0"/>
              </a:rPr>
              <a:t> Connect  to the Greenplum engine using SAS/ACCESS for Greenplum</a:t>
            </a:r>
          </a:p>
          <a:p>
            <a:pPr marL="228600" indent="-228600">
              <a:buFontTx/>
              <a:buAutoNum type="arabicPeriod"/>
            </a:pPr>
            <a:r>
              <a:rPr lang="en-US" smtClean="0">
                <a:latin typeface="Arial" charset="0"/>
                <a:cs typeface="Arial" charset="0"/>
              </a:rPr>
              <a:t> PROC SQL is executed. The flights98 table as well as the external table based on the tours data set layout in the SASUSER library</a:t>
            </a:r>
          </a:p>
          <a:p>
            <a:pPr marL="228600" indent="-228600">
              <a:buFontTx/>
              <a:buAutoNum type="arabicPeriod"/>
            </a:pPr>
            <a:r>
              <a:rPr lang="en-US" smtClean="0">
                <a:latin typeface="Arial" charset="0"/>
                <a:cs typeface="Arial" charset="0"/>
              </a:rPr>
              <a:t> Data is made available to gpfdist</a:t>
            </a:r>
          </a:p>
          <a:p>
            <a:pPr marL="228600" indent="-228600">
              <a:buFontTx/>
              <a:buAutoNum type="arabicPeriod"/>
            </a:pPr>
            <a:r>
              <a:rPr lang="en-US" smtClean="0">
                <a:latin typeface="Arial" charset="0"/>
                <a:cs typeface="Arial" charset="0"/>
              </a:rPr>
              <a:t> gpfdist loads the data in parallel using all the segment servers</a:t>
            </a:r>
          </a:p>
          <a:p>
            <a:pPr marL="228600" indent="-228600"/>
            <a:endParaRPr lang="en-US" smtClean="0">
              <a:latin typeface="Arial" charset="0"/>
              <a:cs typeface="Arial" charset="0"/>
            </a:endParaRPr>
          </a:p>
          <a:p>
            <a:pPr marL="228600" indent="-228600"/>
            <a:endParaRPr lang="en-US"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p:spPr>
        <p:txBody>
          <a:bodyPr/>
          <a:lstStyle/>
          <a:p>
            <a:pPr lvl="3">
              <a:lnSpc>
                <a:spcPct val="90000"/>
              </a:lnSpc>
            </a:pPr>
            <a:endParaRPr lang="en-US" sz="1000" dirty="0" smtClean="0">
              <a:latin typeface="Arial" charset="0"/>
              <a:cs typeface="Arial" charset="0"/>
            </a:endParaRPr>
          </a:p>
          <a:p>
            <a:pPr lvl="3">
              <a:lnSpc>
                <a:spcPct val="90000"/>
              </a:lnSpc>
            </a:pPr>
            <a:r>
              <a:rPr lang="en-US" sz="1000" dirty="0" smtClean="0">
                <a:latin typeface="Arial" charset="0"/>
                <a:cs typeface="Arial" charset="0"/>
              </a:rPr>
              <a:t>In order for </a:t>
            </a:r>
            <a:r>
              <a:rPr lang="en-US" sz="1000" dirty="0" err="1" smtClean="0">
                <a:latin typeface="Arial" charset="0"/>
                <a:cs typeface="Arial" charset="0"/>
              </a:rPr>
              <a:t>Greenplum</a:t>
            </a:r>
            <a:r>
              <a:rPr lang="en-US" sz="1000" dirty="0" smtClean="0">
                <a:latin typeface="Arial" charset="0"/>
                <a:cs typeface="Arial" charset="0"/>
              </a:rPr>
              <a:t> Database to be able to accept remote client connections, you must configure your </a:t>
            </a:r>
            <a:r>
              <a:rPr lang="en-US" sz="1000" dirty="0" err="1" smtClean="0">
                <a:latin typeface="Arial" charset="0"/>
                <a:cs typeface="Arial" charset="0"/>
              </a:rPr>
              <a:t>Greenplum</a:t>
            </a:r>
            <a:r>
              <a:rPr lang="en-US" sz="1000" dirty="0" smtClean="0">
                <a:latin typeface="Arial" charset="0"/>
                <a:cs typeface="Arial" charset="0"/>
              </a:rPr>
              <a:t> Database master so that connections are allowed from the client hosts and database users that will be connecting to </a:t>
            </a:r>
            <a:r>
              <a:rPr lang="en-US" sz="1000" dirty="0" err="1" smtClean="0">
                <a:latin typeface="Arial" charset="0"/>
                <a:cs typeface="Arial" charset="0"/>
              </a:rPr>
              <a:t>Greenplum</a:t>
            </a:r>
            <a:r>
              <a:rPr lang="en-US" sz="1000" dirty="0" smtClean="0">
                <a:latin typeface="Arial" charset="0"/>
                <a:cs typeface="Arial" charset="0"/>
              </a:rPr>
              <a:t> Database. </a:t>
            </a:r>
          </a:p>
          <a:p>
            <a:pPr lvl="3">
              <a:lnSpc>
                <a:spcPct val="90000"/>
              </a:lnSpc>
            </a:pPr>
            <a:endParaRPr lang="en-US" sz="1000" dirty="0" smtClean="0">
              <a:latin typeface="Arial" charset="0"/>
              <a:cs typeface="Arial" charset="0"/>
            </a:endParaRPr>
          </a:p>
          <a:p>
            <a:pPr lvl="3">
              <a:lnSpc>
                <a:spcPct val="90000"/>
              </a:lnSpc>
            </a:pPr>
            <a:r>
              <a:rPr lang="en-US" sz="1000" b="1" dirty="0" smtClean="0">
                <a:latin typeface="Arial" charset="0"/>
                <a:cs typeface="Arial" charset="0"/>
              </a:rPr>
              <a:t>To enable remote client connections</a:t>
            </a:r>
            <a:endParaRPr lang="en-US" sz="1000" dirty="0" smtClean="0">
              <a:latin typeface="Arial" charset="0"/>
              <a:cs typeface="Arial" charset="0"/>
            </a:endParaRPr>
          </a:p>
          <a:p>
            <a:pPr lvl="3">
              <a:lnSpc>
                <a:spcPct val="90000"/>
              </a:lnSpc>
            </a:pPr>
            <a:r>
              <a:rPr lang="en-US" sz="1000" b="1" dirty="0" smtClean="0">
                <a:latin typeface="Arial" charset="0"/>
                <a:cs typeface="Arial" charset="0"/>
              </a:rPr>
              <a:t>1. </a:t>
            </a:r>
            <a:r>
              <a:rPr lang="en-US" sz="1000" dirty="0" smtClean="0">
                <a:latin typeface="Arial" charset="0"/>
                <a:cs typeface="Arial" charset="0"/>
              </a:rPr>
              <a:t>Edit the </a:t>
            </a:r>
            <a:r>
              <a:rPr lang="en-US" sz="1000" dirty="0" err="1" smtClean="0">
                <a:latin typeface="Arial" charset="0"/>
                <a:cs typeface="Arial" charset="0"/>
              </a:rPr>
              <a:t>postgresql.conf</a:t>
            </a:r>
            <a:r>
              <a:rPr lang="en-US" sz="1000" dirty="0" smtClean="0">
                <a:latin typeface="Arial" charset="0"/>
                <a:cs typeface="Arial" charset="0"/>
              </a:rPr>
              <a:t> file of the </a:t>
            </a:r>
            <a:r>
              <a:rPr lang="en-US" sz="1000" dirty="0" err="1" smtClean="0">
                <a:latin typeface="Arial" charset="0"/>
                <a:cs typeface="Arial" charset="0"/>
              </a:rPr>
              <a:t>Greenplum</a:t>
            </a:r>
            <a:r>
              <a:rPr lang="en-US" sz="1000" dirty="0" smtClean="0">
                <a:latin typeface="Arial" charset="0"/>
                <a:cs typeface="Arial" charset="0"/>
              </a:rPr>
              <a:t> master instance and modify the </a:t>
            </a:r>
            <a:r>
              <a:rPr lang="en-US" sz="1000" dirty="0" err="1" smtClean="0">
                <a:latin typeface="Arial" charset="0"/>
                <a:cs typeface="Arial" charset="0"/>
              </a:rPr>
              <a:t>listen_addresses</a:t>
            </a:r>
            <a:r>
              <a:rPr lang="en-US" sz="1000" dirty="0" smtClean="0">
                <a:latin typeface="Arial" charset="0"/>
                <a:cs typeface="Arial" charset="0"/>
              </a:rPr>
              <a:t> setting to include the TCP/IP addresses or hostnames of the remote clients. The special entry * corresponds to all hosts. For example:</a:t>
            </a:r>
          </a:p>
          <a:p>
            <a:pPr lvl="3">
              <a:lnSpc>
                <a:spcPct val="90000"/>
              </a:lnSpc>
            </a:pPr>
            <a:r>
              <a:rPr lang="en-US" sz="1000" dirty="0" err="1" smtClean="0">
                <a:latin typeface="Arial" charset="0"/>
                <a:cs typeface="Arial" charset="0"/>
              </a:rPr>
              <a:t>listen_addresses</a:t>
            </a:r>
            <a:r>
              <a:rPr lang="en-US" sz="1000" dirty="0" smtClean="0">
                <a:latin typeface="Arial" charset="0"/>
                <a:cs typeface="Arial" charset="0"/>
              </a:rPr>
              <a:t> = '</a:t>
            </a:r>
            <a:r>
              <a:rPr lang="en-US" sz="1000" dirty="0" err="1" smtClean="0">
                <a:latin typeface="Arial" charset="0"/>
                <a:cs typeface="Arial" charset="0"/>
              </a:rPr>
              <a:t>localhost</a:t>
            </a:r>
            <a:r>
              <a:rPr lang="en-US" sz="1000" dirty="0" smtClean="0">
                <a:latin typeface="Arial" charset="0"/>
                <a:cs typeface="Arial" charset="0"/>
              </a:rPr>
              <a:t>', 'remotehost1', 'remotehost2'</a:t>
            </a:r>
          </a:p>
          <a:p>
            <a:pPr lvl="3">
              <a:lnSpc>
                <a:spcPct val="90000"/>
              </a:lnSpc>
            </a:pPr>
            <a:r>
              <a:rPr lang="en-US" sz="1000" dirty="0" err="1" smtClean="0">
                <a:latin typeface="Arial" charset="0"/>
                <a:cs typeface="Arial" charset="0"/>
              </a:rPr>
              <a:t>listen_addresses</a:t>
            </a:r>
            <a:r>
              <a:rPr lang="en-US" sz="1000" dirty="0" smtClean="0">
                <a:latin typeface="Arial" charset="0"/>
                <a:cs typeface="Arial" charset="0"/>
              </a:rPr>
              <a:t> = '*‘</a:t>
            </a:r>
          </a:p>
          <a:p>
            <a:pPr lvl="3">
              <a:lnSpc>
                <a:spcPct val="90000"/>
              </a:lnSpc>
            </a:pPr>
            <a:endParaRPr lang="en-US" sz="1000" dirty="0" smtClean="0">
              <a:latin typeface="Arial" charset="0"/>
              <a:cs typeface="Arial" charset="0"/>
            </a:endParaRPr>
          </a:p>
          <a:p>
            <a:pPr lvl="3">
              <a:lnSpc>
                <a:spcPct val="90000"/>
              </a:lnSpc>
            </a:pPr>
            <a:r>
              <a:rPr lang="en-US" sz="1000" b="1" dirty="0" smtClean="0">
                <a:latin typeface="Arial" charset="0"/>
                <a:cs typeface="Arial" charset="0"/>
              </a:rPr>
              <a:t>2. </a:t>
            </a:r>
            <a:r>
              <a:rPr lang="en-US" sz="1000" dirty="0" smtClean="0">
                <a:latin typeface="Arial" charset="0"/>
                <a:cs typeface="Arial" charset="0"/>
              </a:rPr>
              <a:t>Next, make sure that the </a:t>
            </a:r>
            <a:r>
              <a:rPr lang="en-US" sz="1000" dirty="0" err="1" smtClean="0">
                <a:latin typeface="Arial" charset="0"/>
                <a:cs typeface="Arial" charset="0"/>
              </a:rPr>
              <a:t>pg_hba.conf</a:t>
            </a:r>
            <a:r>
              <a:rPr lang="en-US" sz="1000" dirty="0" smtClean="0">
                <a:latin typeface="Arial" charset="0"/>
                <a:cs typeface="Arial" charset="0"/>
              </a:rPr>
              <a:t> file of the </a:t>
            </a:r>
            <a:r>
              <a:rPr lang="en-US" sz="1000" dirty="0" err="1" smtClean="0">
                <a:latin typeface="Arial" charset="0"/>
                <a:cs typeface="Arial" charset="0"/>
              </a:rPr>
              <a:t>Greenplum</a:t>
            </a:r>
            <a:r>
              <a:rPr lang="en-US" sz="1000" dirty="0" smtClean="0">
                <a:latin typeface="Arial" charset="0"/>
                <a:cs typeface="Arial" charset="0"/>
              </a:rPr>
              <a:t> master is correctly configured to allow connections from the users to the database(s) using the authentication method you want.</a:t>
            </a:r>
          </a:p>
          <a:p>
            <a:pPr lvl="3">
              <a:lnSpc>
                <a:spcPct val="90000"/>
              </a:lnSpc>
            </a:pPr>
            <a:endParaRPr lang="en-US" sz="1000" dirty="0" smtClean="0">
              <a:latin typeface="Arial" charset="0"/>
              <a:cs typeface="Arial" charset="0"/>
            </a:endParaRPr>
          </a:p>
          <a:p>
            <a:pPr lvl="3">
              <a:lnSpc>
                <a:spcPct val="90000"/>
              </a:lnSpc>
            </a:pPr>
            <a:r>
              <a:rPr lang="en-US" sz="1000" b="1" dirty="0" smtClean="0">
                <a:latin typeface="Arial" charset="0"/>
                <a:cs typeface="Arial" charset="0"/>
              </a:rPr>
              <a:t>3. </a:t>
            </a:r>
            <a:r>
              <a:rPr lang="en-US" sz="1000" dirty="0" smtClean="0">
                <a:latin typeface="Arial" charset="0"/>
                <a:cs typeface="Arial" charset="0"/>
              </a:rPr>
              <a:t>Restart </a:t>
            </a:r>
            <a:r>
              <a:rPr lang="en-US" sz="1000" dirty="0" err="1" smtClean="0">
                <a:latin typeface="Arial" charset="0"/>
                <a:cs typeface="Arial" charset="0"/>
              </a:rPr>
              <a:t>Greenplum</a:t>
            </a:r>
            <a:r>
              <a:rPr lang="en-US" sz="1000" dirty="0" smtClean="0">
                <a:latin typeface="Arial" charset="0"/>
                <a:cs typeface="Arial" charset="0"/>
              </a:rPr>
              <a:t> after making these configuration changes.</a:t>
            </a:r>
          </a:p>
          <a:p>
            <a:pPr lvl="3">
              <a:lnSpc>
                <a:spcPct val="90000"/>
              </a:lnSpc>
            </a:pPr>
            <a:endParaRPr lang="en-US" sz="1000" dirty="0" smtClean="0">
              <a:latin typeface="Arial" charset="0"/>
              <a:cs typeface="Arial" charset="0"/>
            </a:endParaRPr>
          </a:p>
          <a:p>
            <a:pPr>
              <a:lnSpc>
                <a:spcPct val="90000"/>
              </a:lnSpc>
            </a:pPr>
            <a:r>
              <a:rPr lang="en-US" sz="1000" b="1" dirty="0" smtClean="0">
                <a:latin typeface="Arial" charset="0"/>
                <a:cs typeface="Arial" charset="0"/>
              </a:rPr>
              <a:t>	 4. </a:t>
            </a:r>
            <a:r>
              <a:rPr lang="en-US" sz="1000" dirty="0" smtClean="0">
                <a:latin typeface="Arial" charset="0"/>
                <a:cs typeface="Arial" charset="0"/>
              </a:rPr>
              <a:t>Also make sure that the databases and roles you are using to connect exist in the system and that the roles have the correct privileges to the database objects.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p:spPr>
        <p:txBody>
          <a:bodyPr/>
          <a:lstStyle/>
          <a:p>
            <a:pPr marL="228600" indent="-228600"/>
            <a:r>
              <a:rPr lang="en-US" smtClean="0">
                <a:latin typeface="Arial" charset="0"/>
                <a:cs typeface="Arial" charset="0"/>
              </a:rPr>
              <a:t>Follow this steps to test gpfdist is working properly:</a:t>
            </a:r>
          </a:p>
          <a:p>
            <a:pPr marL="228600" indent="-228600"/>
            <a:endParaRPr lang="en-US" smtClean="0">
              <a:latin typeface="Arial" charset="0"/>
              <a:cs typeface="Arial" charset="0"/>
            </a:endParaRPr>
          </a:p>
          <a:p>
            <a:pPr marL="228600" indent="-228600">
              <a:buFontTx/>
              <a:buAutoNum type="arabicPeriod"/>
            </a:pPr>
            <a:r>
              <a:rPr lang="en-US" smtClean="0">
                <a:latin typeface="Arial" charset="0"/>
                <a:cs typeface="Arial" charset="0"/>
              </a:rPr>
              <a:t> Make sure you can ping the server where the Greenplum engine is installed</a:t>
            </a:r>
          </a:p>
          <a:p>
            <a:pPr marL="228600" indent="-228600">
              <a:buFontTx/>
              <a:buAutoNum type="arabicPeriod"/>
            </a:pPr>
            <a:r>
              <a:rPr lang="en-US" smtClean="0">
                <a:latin typeface="Arial" charset="0"/>
                <a:cs typeface="Arial" charset="0"/>
              </a:rPr>
              <a:t> Verify that the GPLOAD_HOME variable is set</a:t>
            </a:r>
          </a:p>
          <a:p>
            <a:pPr marL="228600" indent="-228600">
              <a:buFontTx/>
              <a:buAutoNum type="arabicPeriod"/>
            </a:pPr>
            <a:r>
              <a:rPr lang="en-US" smtClean="0">
                <a:latin typeface="Arial" charset="0"/>
                <a:cs typeface="Arial" charset="0"/>
              </a:rPr>
              <a:t> Check availability of the ports you intend to use for gpfdist; if the port is already in use an error will be displayed</a:t>
            </a:r>
          </a:p>
          <a:p>
            <a:pPr marL="228600" indent="-228600">
              <a:buFontTx/>
              <a:buAutoNum type="arabicPeriod"/>
            </a:pPr>
            <a:r>
              <a:rPr lang="en-US" smtClean="0">
                <a:latin typeface="Arial" charset="0"/>
                <a:cs typeface="Arial" charset="0"/>
              </a:rPr>
              <a:t> Execute gpfdist in the background</a:t>
            </a:r>
          </a:p>
          <a:p>
            <a:pPr marL="228600" indent="-228600">
              <a:buFontTx/>
              <a:buAutoNum type="arabicPeriod"/>
            </a:pPr>
            <a:r>
              <a:rPr lang="en-US" smtClean="0">
                <a:latin typeface="Arial" charset="0"/>
                <a:cs typeface="Arial" charset="0"/>
              </a:rPr>
              <a:t> Verify that gpfdist is listening in the right port</a:t>
            </a:r>
          </a:p>
          <a:p>
            <a:pPr marL="228600" indent="-228600">
              <a:buFontTx/>
              <a:buAutoNum type="arabicPeriod"/>
            </a:pPr>
            <a:r>
              <a:rPr lang="en-US" smtClean="0">
                <a:latin typeface="Arial" charset="0"/>
                <a:cs typeface="Arial" charset="0"/>
              </a:rPr>
              <a:t> Create a small sample file</a:t>
            </a:r>
          </a:p>
          <a:p>
            <a:pPr marL="228600" indent="-228600">
              <a:buFontTx/>
              <a:buAutoNum type="arabicPeriod"/>
            </a:pPr>
            <a:r>
              <a:rPr lang="en-US" smtClean="0">
                <a:latin typeface="Arial" charset="0"/>
                <a:cs typeface="Arial" charset="0"/>
              </a:rPr>
              <a:t> Test connectivity between an instance of gpfdist and a Greenplum database segment. </a:t>
            </a:r>
          </a:p>
          <a:p>
            <a:pPr marL="228600" indent="-228600">
              <a:buFontTx/>
              <a:buAutoNum type="arabicPeriod"/>
            </a:pPr>
            <a:r>
              <a:rPr lang="en-US" smtClean="0">
                <a:latin typeface="Arial" charset="0"/>
                <a:cs typeface="Arial" charset="0"/>
              </a:rPr>
              <a:t> Use the kill command to terminate execution of gpfdist</a:t>
            </a:r>
          </a:p>
          <a:p>
            <a:pPr marL="228600" indent="-228600"/>
            <a:endParaRPr lang="en-US" smtClean="0">
              <a:latin typeface="Arial" charset="0"/>
              <a:cs typeface="Arial" charset="0"/>
            </a:endParaRPr>
          </a:p>
          <a:p>
            <a:pPr marL="228600" indent="-228600"/>
            <a:endParaRPr lang="en-US" smtClean="0">
              <a:latin typeface="Arial" charset="0"/>
              <a:cs typeface="Arial" charset="0"/>
            </a:endParaRPr>
          </a:p>
          <a:p>
            <a:pPr marL="228600" indent="-228600"/>
            <a:endParaRPr lang="en-US"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ln/>
        </p:spPr>
      </p:sp>
      <p:sp>
        <p:nvSpPr>
          <p:cNvPr id="73730" name="Rectangle 3"/>
          <p:cNvSpPr>
            <a:spLocks noGrp="1" noChangeArrowheads="1"/>
          </p:cNvSpPr>
          <p:nvPr>
            <p:ph type="body" idx="1"/>
          </p:nvPr>
        </p:nvSpPr>
        <p:spPr>
          <a:noFill/>
          <a:ln/>
        </p:spPr>
        <p:txBody>
          <a:bodyPr/>
          <a:lstStyle/>
          <a:p>
            <a:pPr marL="228600" indent="-228600"/>
            <a:r>
              <a:rPr lang="en-US" smtClean="0">
                <a:latin typeface="Arial" charset="0"/>
                <a:cs typeface="Arial" charset="0"/>
              </a:rPr>
              <a:t>To test the DSN connectivity follow these steps:</a:t>
            </a:r>
          </a:p>
          <a:p>
            <a:pPr marL="228600" indent="-228600"/>
            <a:endParaRPr lang="en-US" smtClean="0">
              <a:latin typeface="Arial" charset="0"/>
              <a:cs typeface="Arial" charset="0"/>
            </a:endParaRPr>
          </a:p>
          <a:p>
            <a:pPr marL="228600" indent="-228600">
              <a:buFontTx/>
              <a:buAutoNum type="arabicPeriod"/>
            </a:pPr>
            <a:r>
              <a:rPr lang="en-US" smtClean="0">
                <a:latin typeface="Arial" charset="0"/>
                <a:cs typeface="Arial" charset="0"/>
              </a:rPr>
              <a:t> Click  Test Connect</a:t>
            </a:r>
          </a:p>
          <a:p>
            <a:pPr marL="228600" indent="-228600">
              <a:buFontTx/>
              <a:buAutoNum type="arabicPeriod"/>
            </a:pPr>
            <a:r>
              <a:rPr lang="en-US" smtClean="0">
                <a:latin typeface="Arial" charset="0"/>
                <a:cs typeface="Arial" charset="0"/>
              </a:rPr>
              <a:t> Provide logon to Greenplum information and click OK</a:t>
            </a:r>
          </a:p>
          <a:p>
            <a:pPr marL="228600" indent="-228600">
              <a:buFontTx/>
              <a:buAutoNum type="arabicPeriod"/>
            </a:pPr>
            <a:r>
              <a:rPr lang="en-US" smtClean="0">
                <a:latin typeface="Arial" charset="0"/>
                <a:cs typeface="Arial" charset="0"/>
              </a:rPr>
              <a:t> Connectioin message is displayed</a:t>
            </a:r>
          </a:p>
          <a:p>
            <a:pPr marL="228600" indent="-228600"/>
            <a:endParaRPr lang="en-US"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ln/>
        </p:spPr>
        <p:txBody>
          <a:bodyPr/>
          <a:lstStyle/>
          <a:p>
            <a:pPr marL="228600" indent="-228600"/>
            <a:r>
              <a:rPr lang="en-US" smtClean="0">
                <a:latin typeface="Arial" charset="0"/>
                <a:cs typeface="Arial" charset="0"/>
              </a:rPr>
              <a:t>Execute a simple Base SAS program</a:t>
            </a:r>
          </a:p>
          <a:p>
            <a:pPr marL="228600" indent="-228600"/>
            <a:endParaRPr lang="en-US" smtClean="0">
              <a:latin typeface="Arial" charset="0"/>
              <a:cs typeface="Arial" charset="0"/>
            </a:endParaRPr>
          </a:p>
          <a:p>
            <a:pPr marL="228600" indent="-228600">
              <a:buFontTx/>
              <a:buAutoNum type="arabicPeriod"/>
            </a:pPr>
            <a:r>
              <a:rPr lang="en-US" smtClean="0">
                <a:latin typeface="Arial" charset="0"/>
                <a:cs typeface="Arial" charset="0"/>
              </a:rPr>
              <a:t> Check the SAS libraries available</a:t>
            </a:r>
          </a:p>
          <a:p>
            <a:pPr marL="228600" indent="-228600">
              <a:buFontTx/>
              <a:buAutoNum type="arabicPeriod"/>
            </a:pPr>
            <a:r>
              <a:rPr lang="en-US" smtClean="0">
                <a:latin typeface="Arial" charset="0"/>
                <a:cs typeface="Arial" charset="0"/>
              </a:rPr>
              <a:t> Validate the Tours data set exits in the SASUSER library</a:t>
            </a:r>
          </a:p>
          <a:p>
            <a:pPr marL="228600" indent="-228600">
              <a:buFontTx/>
              <a:buAutoNum type="arabicPeriod"/>
            </a:pPr>
            <a:r>
              <a:rPr lang="en-US" smtClean="0">
                <a:latin typeface="Arial" charset="0"/>
                <a:cs typeface="Arial" charset="0"/>
              </a:rPr>
              <a:t> Click backspace to return to the Active Libraries pane</a:t>
            </a:r>
          </a:p>
          <a:p>
            <a:pPr marL="228600" indent="-228600">
              <a:buFontTx/>
              <a:buAutoNum type="arabicPeriod"/>
            </a:pPr>
            <a:r>
              <a:rPr lang="en-US" smtClean="0">
                <a:latin typeface="Arial" charset="0"/>
                <a:cs typeface="Arial" charset="0"/>
              </a:rPr>
              <a:t> Check the tables in the Greenplum library and make sure the flights98 data set does NOT exists</a:t>
            </a:r>
          </a:p>
          <a:p>
            <a:pPr marL="228600" indent="-228600">
              <a:buFontTx/>
              <a:buAutoNum type="arabicPeriod"/>
            </a:pPr>
            <a:r>
              <a:rPr lang="en-US" smtClean="0">
                <a:latin typeface="Arial" charset="0"/>
                <a:cs typeface="Arial" charset="0"/>
              </a:rPr>
              <a:t> Execute the program and review the log for errors</a:t>
            </a:r>
          </a:p>
          <a:p>
            <a:pPr marL="228600" indent="-228600">
              <a:buFontTx/>
              <a:buAutoNum type="arabicPeriod"/>
            </a:pPr>
            <a:r>
              <a:rPr lang="en-US" smtClean="0">
                <a:latin typeface="Arial" charset="0"/>
                <a:cs typeface="Arial" charset="0"/>
              </a:rPr>
              <a:t> Double click on the flight98 data set to display the observations that were loaded</a:t>
            </a:r>
          </a:p>
          <a:p>
            <a:pPr marL="228600" indent="-228600"/>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p:spPr>
        <p:txBody>
          <a:bodyPr/>
          <a:lstStyle/>
          <a:p>
            <a:pPr>
              <a:lnSpc>
                <a:spcPct val="90000"/>
              </a:lnSpc>
            </a:pPr>
            <a:r>
              <a:rPr lang="en-US" sz="1000" smtClean="0">
                <a:latin typeface="Arial" charset="0"/>
                <a:cs typeface="Arial" charset="0"/>
              </a:rPr>
              <a:t>Brief review of the key Industry trends</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Scatter-Gather Streaming™ is a new approach to loading data. It leverages the parallel-everything architecture of Greenplum and can achieve loading rates greater than 10TB per hour per rack. It provides support for both large-batch and continuous real-time loading strategies.  It also enables complex data transformations “in-flight” and transparent interfaces to loading via support files, application and services. </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SAS/ACCESS for Greenplum is an out-of-the-box solution that provide enterprise data access and integration between SAS and the Greeplum Analytic Engine. It provides fast and efficient access to the data sets in Greenplum</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One of the coolest features that Greenplum offers as far as Extraction Transformation and Load (ETL) is concerned, is the combination of external tables with gpfdist. gpfdist is Greenplum's parallel file distribution server, it can be used in combination with the SAS BULKLOAD loading capability to provide the fastest way to insert large data volumes into Greenplum from a SAS program. </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In addition to provide fast load capabilities. The Greenplum analytical engine allows you to use other techniques to further improve performance. SAS In-Database processing is a flexible, cost-effective way to manage increasing amounts of data by embedding SAS technology into databases. The result: improved accuracy, reduced data movement and streamlined analytic processes. For decision makers, this means faster access to analytical results and more agile and accurate decisions that comply with governance requirements.</a:t>
            </a:r>
          </a:p>
          <a:p>
            <a:pPr>
              <a:lnSpc>
                <a:spcPct val="90000"/>
              </a:lnSpc>
            </a:pPr>
            <a:endParaRPr lang="en-US" sz="1000"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r>
              <a:rPr lang="en-US" smtClean="0">
                <a:latin typeface="Arial" charset="0"/>
                <a:cs typeface="Arial" charset="0"/>
              </a:rPr>
              <a:t>1. Humans are pretty bad at getting things right the first time, but very good at improving. By reducing the time devoted to loading and querying data, GP supports organizational learning.  That is, with GP, more proportionally more time can be devoted to those organizationally distinctive activities of modeling and interpretation.</a:t>
            </a:r>
          </a:p>
          <a:p>
            <a:endParaRPr lang="en-US" smtClean="0">
              <a:latin typeface="Arial" charset="0"/>
              <a:cs typeface="Arial" charset="0"/>
            </a:endParaRPr>
          </a:p>
          <a:p>
            <a:r>
              <a:rPr lang="en-US" smtClean="0">
                <a:latin typeface="Arial" charset="0"/>
                <a:cs typeface="Arial" charset="0"/>
              </a:rPr>
              <a:t>2. It is not uncommon for project teams to neglect plannning for success. When BI and analytical applications are seen organizationally as successful, the natural respone is a huge increase in demand for more. By reducing the cost to the organization in loading and querying data, the implementation team is helping position the organization for success.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ln/>
        </p:spPr>
      </p:sp>
      <p:sp>
        <p:nvSpPr>
          <p:cNvPr id="80898" name="Rectangle 3"/>
          <p:cNvSpPr>
            <a:spLocks noGrp="1" noChangeArrowheads="1"/>
          </p:cNvSpPr>
          <p:nvPr>
            <p:ph type="body" idx="1"/>
          </p:nvPr>
        </p:nvSpPr>
        <p:spPr>
          <a:noFill/>
          <a:ln/>
        </p:spPr>
        <p:txBody>
          <a:bodyPr/>
          <a:lstStyle/>
          <a:p>
            <a:r>
              <a:rPr lang="en-US" smtClean="0">
                <a:latin typeface="Arial" charset="0"/>
                <a:cs typeface="Arial" charset="0"/>
              </a:rPr>
              <a:t>“In-database processing is crucial to improving organizations' responsiveness in today's complex environments," said Dan Vesset, Program Vice President for Business Analytics Research at IDC. "SAS is stating its commitment to making in-database analytics more pervasive, enabling any customer to leverage SAS Business Analytics to improve the speed and accuracy of decision making throughout the organization." </a:t>
            </a:r>
          </a:p>
          <a:p>
            <a:endParaRPr lang="en-US" smtClean="0">
              <a:latin typeface="Arial" charset="0"/>
              <a:cs typeface="Arial" charset="0"/>
            </a:endParaRPr>
          </a:p>
          <a:p>
            <a:r>
              <a:rPr lang="en-US" smtClean="0">
                <a:latin typeface="Arial" charset="0"/>
                <a:cs typeface="Arial" charset="0"/>
              </a:rPr>
              <a:t>SAS In-Database processing is a flexible, efficient way to leverage increasing amounts of data by integrating select SAS technology into databases or data warehouses. It utilizes the massively parallel processing (MPP) architecture of the database or data warehouse for scalability and better performance. Moving relevant data management, analytics and reporting tasks to where the data resides is beneficial in terms of speed, reducing unnecessary data movement and promoting better data governance. For decision makers, this means faster access to analytical results and more agile and accurate decisions.</a:t>
            </a:r>
          </a:p>
          <a:p>
            <a:endParaRPr lang="en-US"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82946" name="Rectangle 3"/>
          <p:cNvSpPr>
            <a:spLocks noGrp="1" noChangeArrowheads="1"/>
          </p:cNvSpPr>
          <p:nvPr>
            <p:ph type="body" idx="1"/>
          </p:nvPr>
        </p:nvSpPr>
        <p:spPr>
          <a:noFill/>
          <a:ln/>
        </p:spPr>
        <p:txBody>
          <a:bodyPr/>
          <a:lstStyle/>
          <a:p>
            <a:r>
              <a:rPr lang="en-US" smtClean="0">
                <a:latin typeface="Arial" charset="0"/>
                <a:cs typeface="Arial" charset="0"/>
              </a:rPr>
              <a:t>1 Install the components that are necessary for in-database processing in the Greenplum database. This is a one-time installation process.</a:t>
            </a:r>
          </a:p>
          <a:p>
            <a:r>
              <a:rPr lang="en-US" smtClean="0">
                <a:latin typeface="Arial" charset="0"/>
                <a:cs typeface="Arial" charset="0"/>
              </a:rPr>
              <a:t>2 Use SAS Enterprise Miner to create a scoring model, and use the Score Code Export node to export files that are used to create the scoring functions to a score output directory. </a:t>
            </a:r>
          </a:p>
          <a:p>
            <a:r>
              <a:rPr lang="en-US" smtClean="0">
                <a:latin typeface="Arial" charset="0"/>
                <a:cs typeface="Arial" charset="0"/>
              </a:rPr>
              <a:t>3 Start SAS and run the SAS publishing macros. </a:t>
            </a:r>
          </a:p>
          <a:p>
            <a:r>
              <a:rPr lang="en-US" smtClean="0">
                <a:latin typeface="Arial" charset="0"/>
                <a:cs typeface="Arial" charset="0"/>
              </a:rPr>
              <a:t>4 After the scoring functions are created, they are available to use in any SQL expression in the same way that Greenplum built-in functions are used. </a:t>
            </a:r>
          </a:p>
          <a:p>
            <a:endParaRPr lang="en-US" smtClean="0">
              <a:latin typeface="Arial" charset="0"/>
              <a:cs typeface="Arial" charset="0"/>
            </a:endParaRPr>
          </a:p>
          <a:p>
            <a:endParaRPr lang="en-US" smtClean="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p:spPr>
        <p:txBody>
          <a:bodyPr/>
          <a:lstStyle/>
          <a:p>
            <a:r>
              <a:rPr lang="en-US" smtClean="0">
                <a:latin typeface="Arial" charset="0"/>
                <a:cs typeface="Arial" charset="0"/>
              </a:rPr>
              <a:t>Using in-database processing for operational analytics significantly reduces bottlenecks resulting from moving data over a network. For decision makers, this means faster access to analytical results they need to compete effectively.  </a:t>
            </a:r>
          </a:p>
          <a:p>
            <a:endParaRPr lang="en-US" smtClean="0">
              <a:latin typeface="Arial" charset="0"/>
              <a:cs typeface="Arial" charset="0"/>
            </a:endParaRPr>
          </a:p>
          <a:p>
            <a:endParaRPr lang="en-US" smtClean="0">
              <a:latin typeface="Arial" charset="0"/>
              <a:cs typeface="Arial" charset="0"/>
            </a:endParaRPr>
          </a:p>
          <a:p>
            <a:endParaRPr lang="en-US" smtClean="0">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a:lnSpc>
                <a:spcPct val="80000"/>
              </a:lnSpc>
            </a:pPr>
            <a:r>
              <a:rPr lang="en-US" sz="1000" smtClean="0">
                <a:latin typeface="Arial" charset="0"/>
                <a:cs typeface="Arial" charset="0"/>
              </a:rPr>
              <a:t>We've Pushed Past the Capacity - Data is bursting at the seams. We have pushed past the capacity of traditional information management systems. Incremental improvements will and do help, but information growth is fast outpacing those improvements. The impact can be seen across the commodity infrastructure stack; transactional data stores, search engines, and data warehouses are simply unable to manage massive information sets while still providing the service levels customers have come to expect. A MPP architecture is the right approach to address this issue.</a:t>
            </a:r>
          </a:p>
          <a:p>
            <a:pPr>
              <a:lnSpc>
                <a:spcPct val="80000"/>
              </a:lnSpc>
            </a:pPr>
            <a:endParaRPr lang="en-US" sz="1000" smtClean="0">
              <a:latin typeface="Arial" charset="0"/>
              <a:cs typeface="Arial" charset="0"/>
            </a:endParaRPr>
          </a:p>
          <a:p>
            <a:pPr>
              <a:lnSpc>
                <a:spcPct val="80000"/>
              </a:lnSpc>
            </a:pPr>
            <a:r>
              <a:rPr lang="en-US" sz="1000" smtClean="0">
                <a:latin typeface="Arial" charset="0"/>
                <a:cs typeface="Arial" charset="0"/>
              </a:rPr>
              <a:t>Handling a Huge Bag of Mixed Information - Customers are working with many different types of information from raw text and precise tables to complex de-normalized structures. Big data solutions need  to support whatever mix of information a customer throws at it and allow flexible use of this information. When dealing with massive data sets, rigid schemas that force one to rebuild a database in order to provide a slightly different or extended view are not feasible to manage.</a:t>
            </a:r>
          </a:p>
          <a:p>
            <a:pPr>
              <a:lnSpc>
                <a:spcPct val="80000"/>
              </a:lnSpc>
            </a:pPr>
            <a:endParaRPr lang="en-US" sz="1000" smtClean="0">
              <a:latin typeface="Arial" charset="0"/>
              <a:cs typeface="Arial" charset="0"/>
            </a:endParaRPr>
          </a:p>
          <a:p>
            <a:pPr>
              <a:lnSpc>
                <a:spcPct val="80000"/>
              </a:lnSpc>
            </a:pPr>
            <a:r>
              <a:rPr lang="en-US" sz="1000" smtClean="0">
                <a:latin typeface="Arial" charset="0"/>
                <a:cs typeface="Arial" charset="0"/>
              </a:rPr>
              <a:t>Providing Extended Features - The more information that is put into a big data store, the more users want to utilize the information in one place. It is simply too painful to move and sync massive data sets between specialized systems. Greenplum’s goal is to provide a single system that can handle processing, search, and analytics across their entire data set by embedding sub-systems that provide a different way to work with today's information (Hadoop, EDI, virtualization and collaboration environments Chorus)</a:t>
            </a:r>
          </a:p>
          <a:p>
            <a:pPr>
              <a:lnSpc>
                <a:spcPct val="80000"/>
              </a:lnSpc>
            </a:pPr>
            <a:endParaRPr lang="en-US" sz="1000" smtClean="0">
              <a:latin typeface="Arial" charset="0"/>
              <a:cs typeface="Arial" charset="0"/>
            </a:endParaRPr>
          </a:p>
          <a:p>
            <a:pPr>
              <a:lnSpc>
                <a:spcPct val="80000"/>
              </a:lnSpc>
            </a:pPr>
            <a:r>
              <a:rPr lang="en-US" sz="1000" smtClean="0">
                <a:latin typeface="Arial" charset="0"/>
                <a:cs typeface="Arial" charset="0"/>
              </a:rPr>
              <a:t>Timeliness of data is Required - As big data solutions move from back office analytics to customer-facing production systems it is no longer acceptable to wait hours, or days, for an update to be available and usable across the information management infrastructure. Much of what is interesting about big data is the ability to understand what is happening right now. Whether providing trending topics for Twitter, price momentum for stocks, or fraud detection for financial transactions, management and processing of massive data sets in real time is required. This means that big data systems need to be able to ingest new information and make it available to end users fast.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p:spPr>
        <p:txBody>
          <a:bodyPr/>
          <a:lstStyle/>
          <a:p>
            <a:pPr>
              <a:lnSpc>
                <a:spcPct val="90000"/>
              </a:lnSpc>
            </a:pPr>
            <a:r>
              <a:rPr lang="en-US" sz="1000" smtClean="0">
                <a:latin typeface="Arial" charset="0"/>
                <a:cs typeface="Arial" charset="0"/>
              </a:rPr>
              <a:t>Generally speaking there are five phases to deploy your analytical applications and perform your analysis. </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Modeling - In this phase you define your SAS Data Sets and create the corresponding tables that will host them in the Greenplum. You can also create analytical models using tools like SAS Enterprise Miner. </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Data Preparation - In the data preparation phase data sources are identified and data is extracted. Normalizing, cleansing and transforming the data occurs during this phase.</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Loading - In the loading phase the results of the data preparation phase are inserted into Greenplum. Extraction, Transformation and Loading  can be viewed as the combination of Data Preparation and Loading phases. Extraction, Transformation and Loading are the phases that take most time – according to some studies it can be up to 80%.</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Insert, update, select and delete are typical operations that occur during the query and analysis phase. In some cases the analytical models are executed inside the database and this time will be also considered part of the query and analysis phase.</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In the interpretation phase queries and analytical model results analyzed by analysts and decision makers. A critical success factor is to have as much time as possible to </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This is an iterative model, and each phase is refined or tuned to reduce the amount of time needed to go to market with your application.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p:spPr>
        <p:txBody>
          <a:bodyPr/>
          <a:lstStyle/>
          <a:p>
            <a:r>
              <a:rPr lang="en-US" smtClean="0">
                <a:latin typeface="Arial" charset="0"/>
                <a:cs typeface="Arial" charset="0"/>
              </a:rPr>
              <a:t>Greenplum supports fast, parallel data loading with its external tables feature. An external table could be a flat file, the output of an application or service. Combining external tables and gpfdist enables full parallelism by utilizing the resources of all Greenplum when loading or unloading data.</a:t>
            </a:r>
          </a:p>
          <a:p>
            <a:endParaRPr lang="en-US" smtClean="0">
              <a:latin typeface="Arial" charset="0"/>
              <a:cs typeface="Arial" charset="0"/>
            </a:endParaRPr>
          </a:p>
          <a:p>
            <a:r>
              <a:rPr lang="en-US" smtClean="0">
                <a:latin typeface="Arial" charset="0"/>
                <a:cs typeface="Arial" charset="0"/>
              </a:rPr>
              <a:t>External tables can also be accessed in ‘single row error isolation’ mode, allowing administrators to filter out bad rows during a load operation into a separate error table, while still loading properly formatted rows. Administrators can control the acceptable error threshold for a load operation, giving them control over the quality and flow of data into the database.</a:t>
            </a:r>
          </a:p>
          <a:p>
            <a:endParaRPr lang="en-US" smtClean="0">
              <a:latin typeface="Arial" charset="0"/>
              <a:cs typeface="Arial" charset="0"/>
            </a:endParaRPr>
          </a:p>
          <a:p>
            <a:r>
              <a:rPr lang="en-US" smtClean="0">
                <a:latin typeface="Arial" charset="0"/>
                <a:cs typeface="Arial" charset="0"/>
              </a:rPr>
              <a:t>By using external tables in conjunction with Greenplum Database’s parallel file server (gpfdist), administrators can achieve maximum parallelism and load bandwidth from their Greenplum Database system. Greenplum has demonstrated load rates in excess of 10 TB an hour.</a:t>
            </a:r>
          </a:p>
          <a:p>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p:spPr>
        <p:txBody>
          <a:bodyPr/>
          <a:lstStyle/>
          <a:p>
            <a:r>
              <a:rPr lang="en-US" sz="1000" smtClean="0">
                <a:latin typeface="Arial" charset="0"/>
                <a:cs typeface="Arial" charset="0"/>
              </a:rPr>
              <a:t>Greenplum Database is a massively parallel processing (MPP) analytical server based on PostgreSQL open-source technology. MPP (also known as a shared nothing architecture) refers to systems with two or more processors which cooperate to carry out an operation - each processor with its own memory, operating system and disks. Greenplum leverages this high-performance system architecture to distribute the load of multi-terabyte data warehouses, and is able to use all of a system’s resources in parallel to process a query.</a:t>
            </a:r>
          </a:p>
          <a:p>
            <a:endParaRPr lang="en-US" sz="1000" smtClean="0">
              <a:latin typeface="Arial" charset="0"/>
              <a:cs typeface="Arial" charset="0"/>
            </a:endParaRPr>
          </a:p>
          <a:p>
            <a:r>
              <a:rPr lang="en-US" sz="1000" smtClean="0">
                <a:latin typeface="Arial" charset="0"/>
                <a:cs typeface="Arial" charset="0"/>
              </a:rPr>
              <a:t>Greenplum is essentially several PostgreSQL database instances acting together as one cohesive system. It is based on PostgreSQL 8.2.14, and in most cases is very similar to PostgreSQL with regards to SQL support, features, configuration options, and end-user functionality. Users interact with Greenplum as they would a regular PostgreSQL DBMS. The internals of PostgreSQL have been modified or supplemented to support the parallel structure of Greenplum. For example the system catalog, query planner, optimizer, query executor, and transaction manager components have been modified and enhanced to be able to execute queries in parallel across all of the PostgreSQL database instances at once. The Greenplum interconnect (the networking layer) enables communication between the distinct PostgreSQL instances and allows the system to behave as one logical system.</a:t>
            </a:r>
          </a:p>
          <a:p>
            <a:endParaRPr lang="en-US" sz="1000" smtClean="0">
              <a:latin typeface="Arial" charset="0"/>
              <a:cs typeface="Arial" charset="0"/>
            </a:endParaRPr>
          </a:p>
          <a:p>
            <a:r>
              <a:rPr lang="en-US" sz="1000" smtClean="0">
                <a:latin typeface="Arial" charset="0"/>
                <a:cs typeface="Arial" charset="0"/>
              </a:rPr>
              <a:t>Greenplum also includes features designed to optimize PostgreSQL for business intelligence (BI) workloads. For example, Greenplum has added parallel data loading (external tables), resource management, query optimizations and storage enhancements which are not found in regular PostgreSQL. Many features and optimizations developed by Greenplum do make their way back into the PostgreSQL community. For example, table partitioning is a feature developed by Greenplum which is now in standard PostgreSQL.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p:spPr>
        <p:txBody>
          <a:bodyPr/>
          <a:lstStyle/>
          <a:p>
            <a:pPr>
              <a:lnSpc>
                <a:spcPct val="90000"/>
              </a:lnSpc>
            </a:pPr>
            <a:r>
              <a:rPr lang="en-US" sz="1000" smtClean="0">
                <a:latin typeface="Arial" charset="0"/>
                <a:cs typeface="Arial" charset="0"/>
              </a:rPr>
              <a:t>The Scatter-Gather Streaming technology takes advantage of all the segment servers in the Greenplum database. Data is streamed from either flat files, applications, other databases, ETL and/or Data Integration tools.</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Data is distributed across all the segments using a  hash key, one or more table columns can be used as the distribution key for the table. The distribution key is used by a hashing algorithm to assign each row to a particular segment. Keys of the same value will always hash to the same segment. Choosing a unique distribution key, such as a primary key, will ensure the most even data distribution. Hash distribution is the default distribution policy for a table. If a DISTRIBUTED clause is not supplied, then either the PRIMARY KEY (if the table has one) or the first column of the table will be used as the table distribution key. Rows of data are read from the source and are sent to the segment servers in a round robin fashion. </a:t>
            </a:r>
          </a:p>
          <a:p>
            <a:pPr>
              <a:lnSpc>
                <a:spcPct val="90000"/>
              </a:lnSpc>
            </a:pPr>
            <a:endParaRPr lang="en-US" sz="1000" smtClean="0">
              <a:latin typeface="Arial" charset="0"/>
              <a:cs typeface="Arial" charset="0"/>
            </a:endParaRPr>
          </a:p>
          <a:p>
            <a:pPr>
              <a:lnSpc>
                <a:spcPct val="90000"/>
              </a:lnSpc>
            </a:pPr>
            <a:r>
              <a:rPr lang="en-US" sz="1000" smtClean="0">
                <a:latin typeface="Arial" charset="0"/>
                <a:cs typeface="Arial" charset="0"/>
              </a:rPr>
              <a:t>When a segment server receives a row it checks the distribution key to determine if the row needs to be inserted in the local database. If the row does not belong to the segment node it is shipped to the right segment server through the to the network interconnect.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p:spPr>
        <p:txBody>
          <a:bodyPr/>
          <a:lstStyle/>
          <a:p>
            <a:r>
              <a:rPr lang="en-US" smtClean="0">
                <a:latin typeface="Arial" charset="0"/>
                <a:cs typeface="Arial" charset="0"/>
              </a:rPr>
              <a:t>If your ETL machine is configured with multiple network interface cards (NICs), run one instance of gpfdist on your ETL host and then define your external table definition so that the host name of each NIC is declared in the LOCATION clause. This allows network traffic between your Greenplum segment hosts and your ETL host to use all NICs simultaneously. Use the CREATE EXTERNAL TABLE command to define the external table and specify the location and format of the external table data files.</a:t>
            </a:r>
          </a:p>
          <a:p>
            <a:endParaRPr lang="en-US" smtClean="0">
              <a:latin typeface="Arial" charset="0"/>
              <a:cs typeface="Arial" charset="0"/>
            </a:endParaRPr>
          </a:p>
          <a:p>
            <a:r>
              <a:rPr lang="en-US" smtClean="0">
                <a:latin typeface="Arial" charset="0"/>
                <a:cs typeface="Arial" charset="0"/>
              </a:rPr>
              <a:t>For example, if using a single Greenplum file server (gpfdist) instance on a machine with multiple NICs</a:t>
            </a:r>
          </a:p>
          <a:p>
            <a:endParaRPr lang="en-US" smtClean="0">
              <a:latin typeface="Arial" charset="0"/>
              <a:cs typeface="Arial" charset="0"/>
            </a:endParaRPr>
          </a:p>
          <a:p>
            <a:r>
              <a:rPr lang="en-US" smtClean="0">
                <a:latin typeface="Arial" charset="0"/>
                <a:cs typeface="Arial" charset="0"/>
              </a:rPr>
              <a:t>CREATE EXTERNAL TABLE ext_expenses ( name text, date date, amount float4, category text, desc text )</a:t>
            </a:r>
          </a:p>
          <a:p>
            <a:r>
              <a:rPr lang="en-US" smtClean="0">
                <a:latin typeface="Arial" charset="0"/>
                <a:cs typeface="Arial" charset="0"/>
              </a:rPr>
              <a:t>	LOCATION (	'gpfdist://etlhost-1:8081/*',</a:t>
            </a:r>
          </a:p>
          <a:p>
            <a:r>
              <a:rPr lang="en-US" smtClean="0">
                <a:latin typeface="Arial" charset="0"/>
                <a:cs typeface="Arial" charset="0"/>
              </a:rPr>
              <a:t>				'gpfdist://etlhost-2:8081/*')</a:t>
            </a:r>
          </a:p>
          <a:p>
            <a:r>
              <a:rPr lang="en-US" smtClean="0">
                <a:latin typeface="Arial" charset="0"/>
                <a:cs typeface="Arial" charset="0"/>
              </a:rPr>
              <a:t>FORMAT 'TEXT' (DELIMITER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p:spPr>
        <p:txBody>
          <a:bodyPr/>
          <a:lstStyle/>
          <a:p>
            <a:r>
              <a:rPr lang="en-US" smtClean="0">
                <a:latin typeface="Arial" charset="0"/>
                <a:cs typeface="Arial" charset="0"/>
              </a:rPr>
              <a:t>Run multiple gpfdist instances on your ETL host and divide your external data files equally between each instance. For example, if you have an ETL system with two network interface cards (NICs), then you could run two gpfdist instances on that machine to maximize your load performance. You would then divide the external table data files evenly between the two gpfdist programs.</a:t>
            </a:r>
          </a:p>
          <a:p>
            <a:endParaRPr lang="en-US" smtClean="0">
              <a:latin typeface="Arial" charset="0"/>
              <a:cs typeface="Arial" charset="0"/>
            </a:endParaRPr>
          </a:p>
          <a:p>
            <a:r>
              <a:rPr lang="en-US" smtClean="0">
                <a:latin typeface="Arial" charset="0"/>
                <a:cs typeface="Arial" charset="0"/>
              </a:rPr>
              <a:t>For example, if using multiple Greenplum file server (gpfdist) instances</a:t>
            </a:r>
          </a:p>
          <a:p>
            <a:endParaRPr lang="en-US" smtClean="0">
              <a:latin typeface="Arial" charset="0"/>
              <a:cs typeface="Arial" charset="0"/>
            </a:endParaRPr>
          </a:p>
          <a:p>
            <a:r>
              <a:rPr lang="en-US" smtClean="0">
                <a:latin typeface="Arial" charset="0"/>
                <a:cs typeface="Arial" charset="0"/>
              </a:rPr>
              <a:t>CREATE EXTERNAL TABLE ext_expenses ( name text, date date, amount float4, category text, desc text )</a:t>
            </a:r>
          </a:p>
          <a:p>
            <a:r>
              <a:rPr lang="en-US" smtClean="0">
                <a:latin typeface="Arial" charset="0"/>
                <a:cs typeface="Arial" charset="0"/>
              </a:rPr>
              <a:t>	LOCATION (	'gpfdist://etlhost-1:8081/*',</a:t>
            </a:r>
          </a:p>
          <a:p>
            <a:r>
              <a:rPr lang="en-US" smtClean="0">
                <a:latin typeface="Arial" charset="0"/>
                <a:cs typeface="Arial" charset="0"/>
              </a:rPr>
              <a:t>				'gpfdist://etlhost-2:8082/*')</a:t>
            </a:r>
          </a:p>
          <a:p>
            <a:r>
              <a:rPr lang="en-US" smtClean="0">
                <a:latin typeface="Arial" charset="0"/>
                <a:cs typeface="Arial" charset="0"/>
              </a:rPr>
              <a:t>FORMAT 'TEXT' (DELIMITER ',');</a:t>
            </a:r>
          </a:p>
          <a:p>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5"/>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dirty="0">
                <a:solidFill>
                  <a:schemeClr val="bg1"/>
                </a:solidFill>
                <a:latin typeface="Arial" pitchFamily="34" charset="0"/>
                <a:ea typeface="ＭＳ Ｐゴシック" pitchFamily="34" charset="-128"/>
                <a:cs typeface="+mn-cs"/>
              </a:rPr>
              <a:t/>
            </a:r>
            <a:br>
              <a:rPr lang="en-US" sz="600" b="1" dirty="0">
                <a:solidFill>
                  <a:schemeClr val="bg1"/>
                </a:solidFill>
                <a:latin typeface="Arial" pitchFamily="34" charset="0"/>
                <a:ea typeface="ＭＳ Ｐゴシック" pitchFamily="34" charset="-128"/>
                <a:cs typeface="+mn-cs"/>
              </a:rPr>
            </a:br>
            <a:r>
              <a:rPr lang="en-US" sz="600" b="1" dirty="0">
                <a:solidFill>
                  <a:schemeClr val="bg1"/>
                </a:solidFill>
                <a:latin typeface="Arial" pitchFamily="34" charset="0"/>
                <a:ea typeface="ＭＳ Ｐゴシック" pitchFamily="34" charset="-128"/>
                <a:cs typeface="+mn-cs"/>
              </a:rPr>
              <a:t>Copyright © 2011, SAS Institute Inc. All rights reserved.</a:t>
            </a:r>
          </a:p>
        </p:txBody>
      </p:sp>
      <p:pic>
        <p:nvPicPr>
          <p:cNvPr id="5" name="Picture 2"/>
          <p:cNvPicPr>
            <a:picLocks noChangeAspect="1"/>
          </p:cNvPicPr>
          <p:nvPr userDrawn="1"/>
        </p:nvPicPr>
        <p:blipFill>
          <a:blip r:embed="rId3"/>
          <a:srcRect/>
          <a:stretch>
            <a:fillRect/>
          </a:stretch>
        </p:blipFill>
        <p:spPr bwMode="auto">
          <a:xfrm>
            <a:off x="3616325" y="2576513"/>
            <a:ext cx="4437063" cy="1065212"/>
          </a:xfrm>
          <a:prstGeom prst="rect">
            <a:avLst/>
          </a:prstGeom>
          <a:noFill/>
          <a:ln w="9525">
            <a:noFill/>
            <a:miter lim="800000"/>
            <a:headEnd/>
            <a:tailEnd/>
          </a:ln>
        </p:spPr>
      </p:pic>
      <p:sp>
        <p:nvSpPr>
          <p:cNvPr id="6" name="Rectangle 5"/>
          <p:cNvSpPr>
            <a:spLocks noChangeArrowheads="1"/>
          </p:cNvSpPr>
          <p:nvPr userDrawn="1"/>
        </p:nvSpPr>
        <p:spPr bwMode="auto">
          <a:xfrm>
            <a:off x="6913563" y="6564313"/>
            <a:ext cx="1870075" cy="304800"/>
          </a:xfrm>
          <a:prstGeom prst="rect">
            <a:avLst/>
          </a:prstGeom>
          <a:noFill/>
          <a:ln w="9525">
            <a:noFill/>
            <a:miter lim="800000"/>
            <a:headEnd/>
            <a:tailEnd/>
          </a:ln>
          <a:effectLst/>
        </p:spPr>
        <p:txBody>
          <a:bodyPr anchor="b"/>
          <a:lstStyle/>
          <a:p>
            <a:pPr algn="ctr" eaLnBrk="0" hangingPunct="0">
              <a:defRPr/>
            </a:pPr>
            <a:r>
              <a:rPr lang="en-US" sz="1800" b="1" dirty="0">
                <a:solidFill>
                  <a:schemeClr val="bg1"/>
                </a:solidFill>
                <a:effectLst>
                  <a:outerShdw blurRad="88900" dist="12700" dir="5400000" algn="t" rotWithShape="0">
                    <a:prstClr val="black">
                      <a:alpha val="83000"/>
                    </a:prstClr>
                  </a:outerShdw>
                </a:effectLst>
                <a:latin typeface="Arial" pitchFamily="34" charset="0"/>
                <a:ea typeface="ＭＳ Ｐゴシック" pitchFamily="34" charset="-128"/>
                <a:cs typeface="+mn-cs"/>
              </a:rPr>
              <a:t>#analytics2011</a:t>
            </a:r>
          </a:p>
        </p:txBody>
      </p:sp>
      <p:sp>
        <p:nvSpPr>
          <p:cNvPr id="23596" name="Rectangle 44"/>
          <p:cNvSpPr>
            <a:spLocks noGrp="1" noChangeArrowheads="1"/>
          </p:cNvSpPr>
          <p:nvPr>
            <p:ph type="ctrTitle" sz="quarter"/>
          </p:nvPr>
        </p:nvSpPr>
        <p:spPr>
          <a:xfrm>
            <a:off x="3615265" y="4186822"/>
            <a:ext cx="4914900" cy="501035"/>
          </a:xfrm>
        </p:spPr>
        <p:txBody>
          <a:bodyPr anchor="b">
            <a:spAutoFit/>
          </a:bodyPr>
          <a:lstStyle>
            <a:lvl1pPr>
              <a:defRPr sz="3200" b="1" i="0" spc="0">
                <a:solidFill>
                  <a:srgbClr val="0053C3"/>
                </a:solidFill>
              </a:defRPr>
            </a:lvl1pPr>
          </a:lstStyle>
          <a:p>
            <a:r>
              <a:rPr lang="en-US" smtClean="0"/>
              <a:t>Click to edit Master title style</a:t>
            </a:r>
            <a:endParaRPr lang="en-US" dirty="0"/>
          </a:p>
        </p:txBody>
      </p:sp>
      <p:sp>
        <p:nvSpPr>
          <p:cNvPr id="23597" name="Rectangle 45"/>
          <p:cNvSpPr>
            <a:spLocks noGrp="1" noChangeArrowheads="1"/>
          </p:cNvSpPr>
          <p:nvPr>
            <p:ph type="subTitle" sz="quarter" idx="1"/>
          </p:nvPr>
        </p:nvSpPr>
        <p:spPr>
          <a:xfrm>
            <a:off x="3624790" y="4673570"/>
            <a:ext cx="3810000" cy="326243"/>
          </a:xfrm>
        </p:spPr>
        <p:txBody>
          <a:bodyPr/>
          <a:lstStyle>
            <a:lvl1pPr marL="0" indent="0">
              <a:lnSpc>
                <a:spcPct val="95000"/>
              </a:lnSpc>
              <a:spcBef>
                <a:spcPct val="0"/>
              </a:spcBef>
              <a:spcAft>
                <a:spcPct val="0"/>
              </a:spcAft>
              <a:buFont typeface="Wingdings" pitchFamily="2" charset="2"/>
              <a:buNone/>
              <a:defRPr sz="1600" baseline="0">
                <a:solidFill>
                  <a:schemeClr val="tx1"/>
                </a:solidFill>
                <a:latin typeface="Arial Narrow" pitchFamily="34" charset="0"/>
              </a:defRPr>
            </a:lvl1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10903" y="205383"/>
            <a:ext cx="8205787" cy="1050925"/>
          </a:xfrm>
        </p:spPr>
        <p:txBody>
          <a:bodyPr/>
          <a:lstStyle>
            <a:lvl1pPr>
              <a:defRPr baseline="0">
                <a:solidFill>
                  <a:srgbClr val="0053C3"/>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5664" y="1253132"/>
            <a:ext cx="8201025" cy="2001766"/>
          </a:xfrm>
        </p:spPr>
        <p:txBody>
          <a:bodyPr/>
          <a:lstStyle>
            <a:lvl1pPr>
              <a:buClr>
                <a:schemeClr val="accent2"/>
              </a:buClr>
              <a:defRPr/>
            </a:lvl1pPr>
            <a:lvl2pPr>
              <a:buClr>
                <a:schemeClr val="accent2"/>
              </a:buClr>
              <a:buFont typeface="Wingdings" pitchFamily="2" charset="2"/>
              <a:buChar char="§"/>
              <a:defRPr baseline="0">
                <a:solidFill>
                  <a:schemeClr val="bg2"/>
                </a:solidFill>
              </a:defRPr>
            </a:lvl2pPr>
            <a:lvl3pPr>
              <a:buClr>
                <a:schemeClr val="accent2"/>
              </a:buClr>
              <a:buFont typeface="Arial" pitchFamily="34" charset="0"/>
              <a:buChar char="»"/>
              <a:defRPr baseline="0">
                <a:solidFill>
                  <a:schemeClr val="bg2"/>
                </a:solidFill>
              </a:defRPr>
            </a:lvl3pPr>
            <a:lvl4pPr>
              <a:buClr>
                <a:schemeClr val="accent2"/>
              </a:buClr>
              <a:buFont typeface="Arial" pitchFamily="34" charset="0"/>
              <a:buChar char="»"/>
              <a:defRPr baseline="0">
                <a:solidFill>
                  <a:schemeClr val="bg2"/>
                </a:solidFill>
              </a:defRPr>
            </a:lvl4pPr>
            <a:lvl5pPr>
              <a:buClr>
                <a:schemeClr val="accent2"/>
              </a:buClr>
              <a:buFont typeface="Arial" pitchFamily="34" charset="0"/>
              <a:buChar char="–"/>
              <a:defRPr baseline="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2" name="Rectangle 4"/>
          <p:cNvSpPr/>
          <p:nvPr/>
        </p:nvSpPr>
        <p:spPr bwMode="auto">
          <a:xfrm>
            <a:off x="0" y="201613"/>
            <a:ext cx="530225" cy="438150"/>
          </a:xfrm>
          <a:prstGeom prst="rect">
            <a:avLst/>
          </a:prstGeom>
          <a:solidFill>
            <a:schemeClr val="bg1"/>
          </a:solidFill>
          <a:ln w="12700" cap="flat" cmpd="sng" algn="ctr">
            <a:noFill/>
            <a:prstDash val="solid"/>
            <a:round/>
            <a:headEnd type="none" w="med" len="med"/>
            <a:tailEnd type="none" w="med" len="med"/>
          </a:ln>
          <a:effectLst/>
        </p:spPr>
        <p:txBody>
          <a:bodyPr wrap="none" anchor="ctr"/>
          <a:lstStyle/>
          <a:p>
            <a:pPr algn="ctr">
              <a:spcBef>
                <a:spcPct val="50000"/>
              </a:spcBef>
              <a:spcAft>
                <a:spcPct val="17000"/>
              </a:spcAft>
              <a:buClr>
                <a:schemeClr val="tx1"/>
              </a:buClr>
              <a:buFont typeface="Wingdings" pitchFamily="2" charset="2"/>
              <a:buNone/>
              <a:defRPr/>
            </a:pPr>
            <a:endParaRPr lang="en-US">
              <a:ea typeface="ＭＳ Ｐゴシック" pitchFamily="34" charset="-128"/>
              <a:cs typeface="+mn-cs"/>
            </a:endParaRPr>
          </a:p>
        </p:txBody>
      </p:sp>
      <p:sp>
        <p:nvSpPr>
          <p:cNvPr id="3" name="Rectangle 6"/>
          <p:cNvSpPr/>
          <p:nvPr userDrawn="1"/>
        </p:nvSpPr>
        <p:spPr bwMode="auto">
          <a:xfrm>
            <a:off x="0" y="201613"/>
            <a:ext cx="592138" cy="568325"/>
          </a:xfrm>
          <a:prstGeom prst="rect">
            <a:avLst/>
          </a:prstGeom>
          <a:solidFill>
            <a:schemeClr val="bg1"/>
          </a:solidFill>
          <a:ln w="12700" cap="flat" cmpd="sng" algn="ctr">
            <a:noFill/>
            <a:prstDash val="solid"/>
            <a:round/>
            <a:headEnd type="none" w="med" len="med"/>
            <a:tailEnd type="none" w="med" len="med"/>
          </a:ln>
          <a:effectLst/>
        </p:spPr>
        <p:txBody>
          <a:bodyPr wrap="none" anchor="ctr"/>
          <a:lstStyle/>
          <a:p>
            <a:pPr algn="ctr">
              <a:spcBef>
                <a:spcPct val="50000"/>
              </a:spcBef>
              <a:spcAft>
                <a:spcPct val="17000"/>
              </a:spcAft>
              <a:buClr>
                <a:schemeClr val="tx1"/>
              </a:buClr>
              <a:buFont typeface="Wingdings" pitchFamily="2" charset="2"/>
              <a:buNone/>
              <a:defRPr/>
            </a:pPr>
            <a:endParaRPr lang="en-US">
              <a:ea typeface="ＭＳ Ｐゴシック"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2300" y="1514477"/>
            <a:ext cx="3873500" cy="2071273"/>
          </a:xfrm>
        </p:spPr>
        <p:txBody>
          <a:bodyPr/>
          <a:lstStyle>
            <a:lvl1pPr>
              <a:defRPr sz="2800"/>
            </a:lvl1pPr>
            <a:lvl2pPr>
              <a:buClr>
                <a:schemeClr val="accent2"/>
              </a:buClr>
              <a:defRPr sz="2400"/>
            </a:lvl2pPr>
            <a:lvl3pPr>
              <a:defRPr sz="2000">
                <a:solidFill>
                  <a:schemeClr val="bg2"/>
                </a:solidFill>
              </a:defRPr>
            </a:lvl3pPr>
            <a:lvl4pPr>
              <a:buClr>
                <a:schemeClr val="accent2"/>
              </a:buClr>
              <a:buFont typeface="Arial" pitchFamily="34" charset="0"/>
              <a:buChar char="»"/>
              <a:defRPr sz="1800">
                <a:solidFill>
                  <a:schemeClr val="bg2"/>
                </a:solidFill>
              </a:defRPr>
            </a:lvl4pPr>
            <a:lvl5pPr>
              <a:buClr>
                <a:schemeClr val="accent2"/>
              </a:buClr>
              <a:buFont typeface="Arial" pitchFamily="34" charset="0"/>
              <a:buChar char="–"/>
              <a:defRPr sz="1800">
                <a:solidFill>
                  <a:schemeClr val="bg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14477"/>
            <a:ext cx="4191000" cy="2071273"/>
          </a:xfrm>
        </p:spPr>
        <p:txBody>
          <a:bodyPr/>
          <a:lstStyle>
            <a:lvl1pPr>
              <a:defRPr sz="2800"/>
            </a:lvl1pPr>
            <a:lvl2pPr>
              <a:buClr>
                <a:schemeClr val="accent2"/>
              </a:buClr>
              <a:defRPr sz="2400"/>
            </a:lvl2pPr>
            <a:lvl3pPr>
              <a:defRPr sz="2000">
                <a:solidFill>
                  <a:schemeClr val="bg2"/>
                </a:solidFill>
              </a:defRPr>
            </a:lvl3pPr>
            <a:lvl4pPr>
              <a:buClr>
                <a:schemeClr val="accent2"/>
              </a:buClr>
              <a:buFont typeface="Arial" pitchFamily="34" charset="0"/>
              <a:buChar char="»"/>
              <a:defRPr sz="1800">
                <a:solidFill>
                  <a:schemeClr val="bg2"/>
                </a:solidFill>
              </a:defRPr>
            </a:lvl4pPr>
            <a:lvl5pPr>
              <a:buClr>
                <a:schemeClr val="accent2"/>
              </a:buClr>
              <a:buFont typeface="Arial" pitchFamily="34" charset="0"/>
              <a:buChar char="–"/>
              <a:defRPr sz="1800">
                <a:solidFill>
                  <a:schemeClr val="bg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526" y="179388"/>
            <a:ext cx="8194675"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35000" y="1531068"/>
            <a:ext cx="38623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35000" y="1955801"/>
            <a:ext cx="3862388" cy="1815177"/>
          </a:xfrm>
        </p:spPr>
        <p:txBody>
          <a:bodyPr/>
          <a:lstStyle>
            <a:lvl1pPr>
              <a:defRPr sz="2400"/>
            </a:lvl1pPr>
            <a:lvl2pPr>
              <a:defRPr sz="2000"/>
            </a:lvl2pPr>
            <a:lvl3pPr>
              <a:defRPr sz="1800">
                <a:solidFill>
                  <a:schemeClr val="bg2"/>
                </a:solidFill>
              </a:defRPr>
            </a:lvl3pPr>
            <a:lvl4pPr>
              <a:buClr>
                <a:schemeClr val="accent2"/>
              </a:buClr>
              <a:buFont typeface="Arial" pitchFamily="34" charset="0"/>
              <a:buChar char="»"/>
              <a:defRPr sz="1600">
                <a:solidFill>
                  <a:schemeClr val="bg2"/>
                </a:solidFill>
              </a:defRPr>
            </a:lvl4pPr>
            <a:lvl5pPr>
              <a:buFont typeface="Arial" pitchFamily="34" charset="0"/>
              <a:buChar char="–"/>
              <a:defRPr sz="1600">
                <a:solidFill>
                  <a:schemeClr val="bg2"/>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7" y="1531068"/>
            <a:ext cx="41941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1955799"/>
            <a:ext cx="4194175" cy="1815177"/>
          </a:xfrm>
        </p:spPr>
        <p:txBody>
          <a:bodyPr/>
          <a:lstStyle>
            <a:lvl1pPr>
              <a:defRPr sz="2400"/>
            </a:lvl1pPr>
            <a:lvl2pPr>
              <a:defRPr sz="2000"/>
            </a:lvl2pPr>
            <a:lvl3pPr>
              <a:defRPr sz="1800">
                <a:solidFill>
                  <a:schemeClr val="bg2"/>
                </a:solidFill>
              </a:defRPr>
            </a:lvl3pPr>
            <a:lvl4pPr>
              <a:buClr>
                <a:schemeClr val="accent2"/>
              </a:buClr>
              <a:buFont typeface="Arial" pitchFamily="34" charset="0"/>
              <a:buChar char="»"/>
              <a:defRPr sz="1600">
                <a:solidFill>
                  <a:schemeClr val="bg2"/>
                </a:solidFill>
              </a:defRPr>
            </a:lvl4pPr>
            <a:lvl5pPr>
              <a:buFont typeface="Arial" pitchFamily="34" charset="0"/>
              <a:buChar char="–"/>
              <a:defRPr sz="1600">
                <a:solidFill>
                  <a:schemeClr val="bg2"/>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AS Closing Slide Alternativ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dirty="0">
                <a:solidFill>
                  <a:schemeClr val="accent2"/>
                </a:solidFill>
                <a:latin typeface="Arial" pitchFamily="34" charset="0"/>
                <a:ea typeface="ＭＳ Ｐゴシック" pitchFamily="34" charset="-128"/>
                <a:cs typeface="+mn-cs"/>
              </a:rPr>
              <a:t/>
            </a:r>
            <a:br>
              <a:rPr lang="en-US" sz="600" b="1" dirty="0">
                <a:solidFill>
                  <a:schemeClr val="accent2"/>
                </a:solidFill>
                <a:latin typeface="Arial" pitchFamily="34" charset="0"/>
                <a:ea typeface="ＭＳ Ｐゴシック" pitchFamily="34" charset="-128"/>
                <a:cs typeface="+mn-cs"/>
              </a:rPr>
            </a:br>
            <a:r>
              <a:rPr lang="en-US" sz="600" b="1" dirty="0">
                <a:solidFill>
                  <a:schemeClr val="accent2"/>
                </a:solidFill>
                <a:latin typeface="Arial" pitchFamily="34" charset="0"/>
                <a:ea typeface="ＭＳ Ｐゴシック" pitchFamily="34" charset="-128"/>
                <a:cs typeface="+mn-cs"/>
              </a:rPr>
              <a:t>Copyright © 2011, SAS Institute Inc. All rights reserved.</a:t>
            </a:r>
          </a:p>
        </p:txBody>
      </p:sp>
      <p:sp>
        <p:nvSpPr>
          <p:cNvPr id="3" name="Rectangle 17"/>
          <p:cNvSpPr>
            <a:spLocks noChangeArrowheads="1"/>
          </p:cNvSpPr>
          <p:nvPr userDrawn="1"/>
        </p:nvSpPr>
        <p:spPr bwMode="auto">
          <a:xfrm>
            <a:off x="6913563" y="6564313"/>
            <a:ext cx="1870075" cy="304800"/>
          </a:xfrm>
          <a:prstGeom prst="rect">
            <a:avLst/>
          </a:prstGeom>
          <a:noFill/>
          <a:ln w="9525">
            <a:noFill/>
            <a:miter lim="800000"/>
            <a:headEnd/>
            <a:tailEnd/>
          </a:ln>
          <a:effectLst/>
        </p:spPr>
        <p:txBody>
          <a:bodyPr anchor="b"/>
          <a:lstStyle/>
          <a:p>
            <a:pPr algn="ctr" eaLnBrk="0" hangingPunct="0">
              <a:defRPr/>
            </a:pPr>
            <a:r>
              <a:rPr lang="en-US" sz="1800" b="1" dirty="0">
                <a:solidFill>
                  <a:schemeClr val="accent1"/>
                </a:solidFill>
                <a:latin typeface="Arial" pitchFamily="34" charset="0"/>
                <a:ea typeface="ＭＳ Ｐゴシック" pitchFamily="34" charset="-128"/>
                <a:cs typeface="+mn-cs"/>
              </a:rPr>
              <a:t>#analytics2011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10"/>
          <a:srcRect/>
          <a:stretch>
            <a:fillRect/>
          </a:stretch>
        </p:blipFill>
        <p:spPr bwMode="auto">
          <a:xfrm>
            <a:off x="0" y="6143625"/>
            <a:ext cx="9144000" cy="714375"/>
          </a:xfrm>
          <a:prstGeom prst="rect">
            <a:avLst/>
          </a:prstGeom>
          <a:noFill/>
          <a:ln w="9525">
            <a:noFill/>
            <a:miter lim="800000"/>
            <a:headEnd/>
            <a:tailEnd/>
          </a:ln>
        </p:spPr>
      </p:pic>
      <p:sp>
        <p:nvSpPr>
          <p:cNvPr id="1027" name="Rectangle 4"/>
          <p:cNvSpPr>
            <a:spLocks noGrp="1" noChangeArrowheads="1"/>
          </p:cNvSpPr>
          <p:nvPr>
            <p:ph type="title"/>
          </p:nvPr>
        </p:nvSpPr>
        <p:spPr bwMode="auto">
          <a:xfrm>
            <a:off x="633413" y="177800"/>
            <a:ext cx="8205787" cy="105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title text</a:t>
            </a:r>
          </a:p>
        </p:txBody>
      </p:sp>
      <p:sp>
        <p:nvSpPr>
          <p:cNvPr id="1028" name="Rectangle 5"/>
          <p:cNvSpPr>
            <a:spLocks noGrp="1" noChangeArrowheads="1"/>
          </p:cNvSpPr>
          <p:nvPr>
            <p:ph type="body" idx="1"/>
          </p:nvPr>
        </p:nvSpPr>
        <p:spPr bwMode="auto">
          <a:xfrm>
            <a:off x="638175" y="1225550"/>
            <a:ext cx="8201025" cy="2001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subtitle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Rectangle 13"/>
          <p:cNvSpPr>
            <a:spLocks noChangeArrowheads="1"/>
          </p:cNvSpPr>
          <p:nvPr/>
        </p:nvSpPr>
        <p:spPr bwMode="auto">
          <a:xfrm>
            <a:off x="2819400" y="6553200"/>
            <a:ext cx="3505200" cy="304800"/>
          </a:xfrm>
          <a:prstGeom prst="rect">
            <a:avLst/>
          </a:prstGeom>
          <a:noFill/>
          <a:ln w="9525">
            <a:noFill/>
            <a:miter lim="800000"/>
            <a:headEnd/>
            <a:tailEnd/>
          </a:ln>
          <a:effectLst/>
        </p:spPr>
        <p:txBody>
          <a:bodyPr anchor="b"/>
          <a:lstStyle/>
          <a:p>
            <a:pPr algn="ctr" eaLnBrk="0" hangingPunct="0">
              <a:defRPr/>
            </a:pPr>
            <a:r>
              <a:rPr lang="en-US" sz="600" b="1" dirty="0">
                <a:solidFill>
                  <a:schemeClr val="bg1"/>
                </a:solidFill>
                <a:latin typeface="Arial" pitchFamily="34" charset="0"/>
                <a:ea typeface="ＭＳ Ｐゴシック" pitchFamily="34" charset="-128"/>
                <a:cs typeface="+mn-cs"/>
              </a:rPr>
              <a:t/>
            </a:r>
            <a:br>
              <a:rPr lang="en-US" sz="600" b="1" dirty="0">
                <a:solidFill>
                  <a:schemeClr val="bg1"/>
                </a:solidFill>
                <a:latin typeface="Arial" pitchFamily="34" charset="0"/>
                <a:ea typeface="ＭＳ Ｐゴシック" pitchFamily="34" charset="-128"/>
                <a:cs typeface="+mn-cs"/>
              </a:rPr>
            </a:br>
            <a:r>
              <a:rPr lang="en-US" sz="600" b="1" dirty="0">
                <a:solidFill>
                  <a:schemeClr val="bg1"/>
                </a:solidFill>
                <a:latin typeface="Arial" pitchFamily="34" charset="0"/>
                <a:ea typeface="ＭＳ Ｐゴシック" pitchFamily="34" charset="-128"/>
                <a:cs typeface="+mn-cs"/>
              </a:rPr>
              <a:t>Copyright © 2011, SAS Institute Inc. All rights reserved.</a:t>
            </a:r>
          </a:p>
        </p:txBody>
      </p:sp>
      <p:sp>
        <p:nvSpPr>
          <p:cNvPr id="8" name="Rectangle 7"/>
          <p:cNvSpPr>
            <a:spLocks noChangeArrowheads="1"/>
          </p:cNvSpPr>
          <p:nvPr/>
        </p:nvSpPr>
        <p:spPr bwMode="auto">
          <a:xfrm>
            <a:off x="6913563" y="6564313"/>
            <a:ext cx="1870075" cy="304800"/>
          </a:xfrm>
          <a:prstGeom prst="rect">
            <a:avLst/>
          </a:prstGeom>
          <a:noFill/>
          <a:ln w="9525">
            <a:noFill/>
            <a:miter lim="800000"/>
            <a:headEnd/>
            <a:tailEnd/>
          </a:ln>
          <a:effectLst/>
        </p:spPr>
        <p:txBody>
          <a:bodyPr anchor="b"/>
          <a:lstStyle/>
          <a:p>
            <a:pPr algn="ctr" eaLnBrk="0" hangingPunct="0">
              <a:defRPr/>
            </a:pPr>
            <a:r>
              <a:rPr lang="en-US" sz="1800" b="1" dirty="0">
                <a:solidFill>
                  <a:schemeClr val="bg1"/>
                </a:solidFill>
                <a:effectLst>
                  <a:outerShdw blurRad="88900" dist="12700" dir="5400000" algn="t" rotWithShape="0">
                    <a:prstClr val="black">
                      <a:alpha val="83000"/>
                    </a:prstClr>
                  </a:outerShdw>
                </a:effectLst>
                <a:latin typeface="Arial" pitchFamily="34" charset="0"/>
                <a:ea typeface="ＭＳ Ｐゴシック" pitchFamily="34" charset="-128"/>
                <a:cs typeface="+mn-cs"/>
              </a:rPr>
              <a:t>#analytics2011</a:t>
            </a:r>
          </a:p>
        </p:txBody>
      </p:sp>
    </p:spTree>
  </p:cSld>
  <p:clrMap bg1="lt1" tx1="dk1" bg2="lt2" tx2="dk2" accent1="accent1" accent2="accent2" accent3="accent3" accent4="accent4" accent5="accent5" accent6="accent6" hlink="hlink" folHlink="folHlink"/>
  <p:sldLayoutIdLst>
    <p:sldLayoutId id="2147483884" r:id="rId1"/>
    <p:sldLayoutId id="2147483883" r:id="rId2"/>
    <p:sldLayoutId id="2147483882" r:id="rId3"/>
    <p:sldLayoutId id="2147483885" r:id="rId4"/>
    <p:sldLayoutId id="2147483881" r:id="rId5"/>
    <p:sldLayoutId id="2147483880" r:id="rId6"/>
    <p:sldLayoutId id="2147483886" r:id="rId7"/>
    <p:sldLayoutId id="2147483879" r:id="rId8"/>
  </p:sldLayoutIdLst>
  <p:timing>
    <p:tnLst>
      <p:par>
        <p:cTn xmlns:p14="http://schemas.microsoft.com/office/powerpoint/2010/main" id="1" dur="indefinite" restart="never" nodeType="tmRoot"/>
      </p:par>
    </p:tnLst>
  </p:timing>
  <p:hf hdr="0" ftr="0" dt="0"/>
  <p:txStyles>
    <p:titleStyle>
      <a:lvl1pPr algn="l" rtl="0" eaLnBrk="0" fontAlgn="base" hangingPunct="0">
        <a:lnSpc>
          <a:spcPct val="83000"/>
        </a:lnSpc>
        <a:spcBef>
          <a:spcPct val="0"/>
        </a:spcBef>
        <a:spcAft>
          <a:spcPct val="0"/>
        </a:spcAft>
        <a:defRPr sz="3600" b="1">
          <a:solidFill>
            <a:srgbClr val="0053C3"/>
          </a:solidFill>
          <a:latin typeface="+mj-lt"/>
          <a:ea typeface="MS PGothic" pitchFamily="34" charset="-128"/>
          <a:cs typeface="ＭＳ Ｐゴシック" pitchFamily="-112" charset="-128"/>
        </a:defRPr>
      </a:lvl1pPr>
      <a:lvl2pPr algn="l" rtl="0" eaLnBrk="0" fontAlgn="base" hangingPunct="0">
        <a:lnSpc>
          <a:spcPct val="83000"/>
        </a:lnSpc>
        <a:spcBef>
          <a:spcPct val="0"/>
        </a:spcBef>
        <a:spcAft>
          <a:spcPct val="0"/>
        </a:spcAft>
        <a:defRPr sz="3600" b="1">
          <a:solidFill>
            <a:srgbClr val="0053C3"/>
          </a:solidFill>
          <a:latin typeface="Arial Narrow" pitchFamily="34" charset="0"/>
          <a:ea typeface="MS PGothic" pitchFamily="34" charset="-128"/>
          <a:cs typeface="ＭＳ Ｐゴシック" pitchFamily="-112" charset="-128"/>
        </a:defRPr>
      </a:lvl2pPr>
      <a:lvl3pPr algn="l" rtl="0" eaLnBrk="0" fontAlgn="base" hangingPunct="0">
        <a:lnSpc>
          <a:spcPct val="83000"/>
        </a:lnSpc>
        <a:spcBef>
          <a:spcPct val="0"/>
        </a:spcBef>
        <a:spcAft>
          <a:spcPct val="0"/>
        </a:spcAft>
        <a:defRPr sz="3600" b="1">
          <a:solidFill>
            <a:srgbClr val="0053C3"/>
          </a:solidFill>
          <a:latin typeface="Arial Narrow" pitchFamily="34" charset="0"/>
          <a:ea typeface="MS PGothic" pitchFamily="34" charset="-128"/>
          <a:cs typeface="ＭＳ Ｐゴシック" pitchFamily="-112" charset="-128"/>
        </a:defRPr>
      </a:lvl3pPr>
      <a:lvl4pPr algn="l" rtl="0" eaLnBrk="0" fontAlgn="base" hangingPunct="0">
        <a:lnSpc>
          <a:spcPct val="83000"/>
        </a:lnSpc>
        <a:spcBef>
          <a:spcPct val="0"/>
        </a:spcBef>
        <a:spcAft>
          <a:spcPct val="0"/>
        </a:spcAft>
        <a:defRPr sz="3600" b="1">
          <a:solidFill>
            <a:srgbClr val="0053C3"/>
          </a:solidFill>
          <a:latin typeface="Arial Narrow" pitchFamily="34" charset="0"/>
          <a:ea typeface="MS PGothic" pitchFamily="34" charset="-128"/>
          <a:cs typeface="ＭＳ Ｐゴシック" pitchFamily="-112" charset="-128"/>
        </a:defRPr>
      </a:lvl4pPr>
      <a:lvl5pPr algn="l" rtl="0" eaLnBrk="0" fontAlgn="base" hangingPunct="0">
        <a:lnSpc>
          <a:spcPct val="83000"/>
        </a:lnSpc>
        <a:spcBef>
          <a:spcPct val="0"/>
        </a:spcBef>
        <a:spcAft>
          <a:spcPct val="0"/>
        </a:spcAft>
        <a:defRPr sz="3600" b="1">
          <a:solidFill>
            <a:srgbClr val="0053C3"/>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marL="347663" indent="-347663" algn="l" rtl="0" eaLnBrk="0" fontAlgn="base" hangingPunct="0">
        <a:lnSpc>
          <a:spcPct val="90000"/>
        </a:lnSpc>
        <a:spcBef>
          <a:spcPct val="35000"/>
        </a:spcBef>
        <a:spcAft>
          <a:spcPct val="17000"/>
        </a:spcAft>
        <a:buClr>
          <a:schemeClr val="accent2"/>
        </a:buClr>
        <a:buFont typeface="Wingdings" pitchFamily="2" charset="2"/>
        <a:buChar char="§"/>
        <a:defRPr sz="2400">
          <a:solidFill>
            <a:srgbClr val="292929"/>
          </a:solidFill>
          <a:latin typeface="+mn-lt"/>
          <a:ea typeface="MS PGothic" pitchFamily="34" charset="-128"/>
          <a:cs typeface="ＭＳ Ｐゴシック" pitchFamily="-112" charset="-128"/>
        </a:defRPr>
      </a:lvl1pPr>
      <a:lvl2pPr marL="684213" indent="-222250" algn="l" rtl="0" eaLnBrk="0" fontAlgn="base" hangingPunct="0">
        <a:lnSpc>
          <a:spcPct val="92000"/>
        </a:lnSpc>
        <a:spcBef>
          <a:spcPct val="17000"/>
        </a:spcBef>
        <a:spcAft>
          <a:spcPct val="17000"/>
        </a:spcAft>
        <a:buClr>
          <a:schemeClr val="accent2"/>
        </a:buClr>
        <a:buFont typeface="Wingdings" pitchFamily="2" charset="2"/>
        <a:buChar char="§"/>
        <a:defRPr sz="2000">
          <a:solidFill>
            <a:schemeClr val="bg2"/>
          </a:solidFill>
          <a:latin typeface="+mn-lt"/>
          <a:ea typeface="MS PGothic" pitchFamily="34" charset="-128"/>
        </a:defRPr>
      </a:lvl2pPr>
      <a:lvl3pPr marL="1025525" indent="-227013" algn="l" rtl="0" eaLnBrk="0" fontAlgn="base" hangingPunct="0">
        <a:lnSpc>
          <a:spcPct val="92000"/>
        </a:lnSpc>
        <a:spcBef>
          <a:spcPct val="17000"/>
        </a:spcBef>
        <a:spcAft>
          <a:spcPct val="17000"/>
        </a:spcAft>
        <a:buClr>
          <a:schemeClr val="accent2"/>
        </a:buClr>
        <a:buFont typeface="Arial" charset="0"/>
        <a:buChar char="»"/>
        <a:defRPr sz="2000">
          <a:solidFill>
            <a:schemeClr val="bg2"/>
          </a:solidFill>
          <a:latin typeface="+mn-lt"/>
          <a:ea typeface="MS PGothic" pitchFamily="34" charset="-128"/>
        </a:defRPr>
      </a:lvl3pPr>
      <a:lvl4pPr marL="16002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MS PGothic" pitchFamily="34" charset="-128"/>
        </a:defRPr>
      </a:lvl4pPr>
      <a:lvl5pPr marL="2057400" indent="-228600" algn="l" rtl="0" eaLnBrk="0" fontAlgn="base" hangingPunct="0">
        <a:spcBef>
          <a:spcPct val="20000"/>
        </a:spcBef>
        <a:spcAft>
          <a:spcPct val="0"/>
        </a:spcAft>
        <a:buClr>
          <a:schemeClr val="accent2"/>
        </a:buClr>
        <a:buFont typeface="Arial" charset="0"/>
        <a:buChar char="–"/>
        <a:defRPr sz="2000">
          <a:solidFill>
            <a:schemeClr val="bg2"/>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png"/><Relationship Id="rId5" Type="http://schemas.openxmlformats.org/officeDocument/2006/relationships/image" Target="../media/image20.jpe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1.png"/><Relationship Id="rId5" Type="http://schemas.openxmlformats.org/officeDocument/2006/relationships/image" Target="../media/image22.jpe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image" Target="../media/image26.png"/><Relationship Id="rId1" Type="http://schemas.microsoft.com/office/2007/relationships/media" Target="file:///C:\cygwin\home\infana\Camtasia%20Studio\SAS%20ACCESS%20%20GP\SAS%20ACCESS%20%20GP.avi" TargetMode="External"/><Relationship Id="rId2" Type="http://schemas.openxmlformats.org/officeDocument/2006/relationships/video" Target="file:///C:\cygwin\home\infana\Camtasia%20Studio\SAS%20ACCESS%20%20GP\SAS%20ACCESS%20%20GP.av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29.jpeg"/><Relationship Id="rId5" Type="http://schemas.openxmlformats.org/officeDocument/2006/relationships/image" Target="../media/image30.png"/><Relationship Id="rId6" Type="http://schemas.openxmlformats.org/officeDocument/2006/relationships/image" Target="../media/image31.jpeg"/><Relationship Id="rId7" Type="http://schemas.openxmlformats.org/officeDocument/2006/relationships/image" Target="../media/image24.png"/><Relationship Id="rId8" Type="http://schemas.openxmlformats.org/officeDocument/2006/relationships/image" Target="../media/image32.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 Type="http://schemas.openxmlformats.org/officeDocument/2006/relationships/image" Target="../media/image46.png"/><Relationship Id="rId12" Type="http://schemas.openxmlformats.org/officeDocument/2006/relationships/image" Target="../media/image47.png"/><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7.xml"/><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 Id="rId9" Type="http://schemas.openxmlformats.org/officeDocument/2006/relationships/image" Target="../media/image56.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bin"/><Relationship Id="rId5" Type="http://schemas.openxmlformats.org/officeDocument/2006/relationships/image" Target="../media/image57.emf"/><Relationship Id="rId6" Type="http://schemas.openxmlformats.org/officeDocument/2006/relationships/oleObject" Target="../embeddings/oleObject3.bin"/><Relationship Id="rId7" Type="http://schemas.openxmlformats.org/officeDocument/2006/relationships/image" Target="../media/image7.emf"/><Relationship Id="rId8" Type="http://schemas.openxmlformats.org/officeDocument/2006/relationships/image" Target="../media/image8.jpeg"/><Relationship Id="rId1" Type="http://schemas.openxmlformats.org/officeDocument/2006/relationships/vmlDrawing" Target="../drawings/vmlDrawing2.vml"/><Relationship Id="rId2"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58.jpeg"/></Relationships>
</file>

<file path=ppt/slides/_rels/slide22.xml.rels><?xml version="1.0" encoding="UTF-8" standalone="yes"?>
<Relationships xmlns="http://schemas.openxmlformats.org/package/2006/relationships"><Relationship Id="rId3" Type="http://schemas.openxmlformats.org/officeDocument/2006/relationships/image" Target="../media/image59.jpeg"/><Relationship Id="rId4" Type="http://schemas.openxmlformats.org/officeDocument/2006/relationships/image" Target="../media/image60.png"/><Relationship Id="rId5" Type="http://schemas.openxmlformats.org/officeDocument/2006/relationships/image" Target="../media/image61.jpeg"/><Relationship Id="rId6" Type="http://schemas.openxmlformats.org/officeDocument/2006/relationships/image" Target="../media/image62.png"/><Relationship Id="rId7" Type="http://schemas.openxmlformats.org/officeDocument/2006/relationships/image" Target="../media/image22.jpeg"/><Relationship Id="rId8" Type="http://schemas.openxmlformats.org/officeDocument/2006/relationships/image" Target="../media/image63.png"/><Relationship Id="rId9" Type="http://schemas.openxmlformats.org/officeDocument/2006/relationships/image" Target="../media/image64.jpeg"/><Relationship Id="rId10" Type="http://schemas.openxmlformats.org/officeDocument/2006/relationships/image" Target="../media/image65.png"/><Relationship Id="rId11" Type="http://schemas.openxmlformats.org/officeDocument/2006/relationships/image" Target="../media/image66.jpe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4.bin"/><Relationship Id="rId5" Type="http://schemas.openxmlformats.org/officeDocument/2006/relationships/image" Target="../media/image7.emf"/><Relationship Id="rId6" Type="http://schemas.openxmlformats.org/officeDocument/2006/relationships/oleObject" Target="../embeddings/oleObject5.bin"/><Relationship Id="rId7" Type="http://schemas.openxmlformats.org/officeDocument/2006/relationships/image" Target="../media/image67.emf"/><Relationship Id="rId8" Type="http://schemas.openxmlformats.org/officeDocument/2006/relationships/image" Target="../media/image8.jpeg"/><Relationship Id="rId1" Type="http://schemas.openxmlformats.org/officeDocument/2006/relationships/vmlDrawing" Target="../drawings/vmlDrawing3.vml"/><Relationship Id="rId2"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6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7.emf"/><Relationship Id="rId6" Type="http://schemas.openxmlformats.org/officeDocument/2006/relationships/image" Target="../media/image8.jpeg"/><Relationship Id="rId1" Type="http://schemas.openxmlformats.org/officeDocument/2006/relationships/vmlDrawing" Target="../drawings/vmlDrawing1.vml"/><Relationship Id="rId2"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ctrTitle" sz="quarter"/>
          </p:nvPr>
        </p:nvSpPr>
        <p:spPr>
          <a:xfrm>
            <a:off x="3517900" y="3773488"/>
            <a:ext cx="5326063" cy="800100"/>
          </a:xfrm>
        </p:spPr>
        <p:txBody>
          <a:bodyPr/>
          <a:lstStyle/>
          <a:p>
            <a:pPr eaLnBrk="1" hangingPunct="1"/>
            <a:r>
              <a:rPr lang="en-US" sz="2800" smtClean="0"/>
              <a:t>BULKLOADING USING GREENPLUM’s ANALYTIC ENGINE</a:t>
            </a:r>
          </a:p>
        </p:txBody>
      </p:sp>
      <p:sp>
        <p:nvSpPr>
          <p:cNvPr id="12290" name="Subtitle 2"/>
          <p:cNvSpPr>
            <a:spLocks noGrp="1"/>
          </p:cNvSpPr>
          <p:nvPr>
            <p:ph type="subTitle" sz="quarter" idx="1"/>
          </p:nvPr>
        </p:nvSpPr>
        <p:spPr>
          <a:xfrm>
            <a:off x="3624263" y="4673600"/>
            <a:ext cx="3810000" cy="325438"/>
          </a:xfrm>
        </p:spPr>
        <p:txBody>
          <a:bodyPr/>
          <a:lstStyle/>
          <a:p>
            <a:pPr eaLnBrk="1" hangingPunct="1"/>
            <a:r>
              <a:rPr lang="en-US" smtClean="0"/>
              <a:t>Alex Infanzon</a:t>
            </a:r>
          </a:p>
        </p:txBody>
      </p:sp>
    </p:spTree>
  </p:cSld>
  <p:clrMapOvr>
    <a:masterClrMapping/>
  </p:clrMapOvr>
  <p:transition xmlns:p14="http://schemas.microsoft.com/office/powerpoint/2010/main" advTm="93203"/>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3"/>
          <p:cNvSpPr>
            <a:spLocks noGrp="1"/>
          </p:cNvSpPr>
          <p:nvPr>
            <p:ph type="title" idx="4294967295"/>
          </p:nvPr>
        </p:nvSpPr>
        <p:spPr>
          <a:xfrm>
            <a:off x="411163" y="204788"/>
            <a:ext cx="8205787" cy="1050925"/>
          </a:xfrm>
        </p:spPr>
        <p:txBody>
          <a:bodyPr/>
          <a:lstStyle/>
          <a:p>
            <a:pPr eaLnBrk="1" hangingPunct="1"/>
            <a:r>
              <a:rPr lang="en-US" smtClean="0"/>
              <a:t>Connecting to Greenplum</a:t>
            </a:r>
          </a:p>
        </p:txBody>
      </p:sp>
      <p:sp>
        <p:nvSpPr>
          <p:cNvPr id="56322" name="Content Placeholder 4"/>
          <p:cNvSpPr>
            <a:spLocks noGrp="1"/>
          </p:cNvSpPr>
          <p:nvPr>
            <p:ph idx="4294967295"/>
          </p:nvPr>
        </p:nvSpPr>
        <p:spPr>
          <a:xfrm>
            <a:off x="415925" y="1252538"/>
            <a:ext cx="8201025" cy="425450"/>
          </a:xfrm>
        </p:spPr>
        <p:txBody>
          <a:bodyPr/>
          <a:lstStyle/>
          <a:p>
            <a:pPr eaLnBrk="1" hangingPunct="1"/>
            <a:endParaRPr lang="en-US" smtClean="0"/>
          </a:p>
        </p:txBody>
      </p:sp>
      <p:pic>
        <p:nvPicPr>
          <p:cNvPr id="56323" name="Picture 4" descr="connectivity"/>
          <p:cNvPicPr>
            <a:picLocks noChangeAspect="1" noChangeArrowheads="1"/>
          </p:cNvPicPr>
          <p:nvPr/>
        </p:nvPicPr>
        <p:blipFill>
          <a:blip r:embed="rId3"/>
          <a:srcRect/>
          <a:stretch>
            <a:fillRect/>
          </a:stretch>
        </p:blipFill>
        <p:spPr bwMode="auto">
          <a:xfrm>
            <a:off x="3430588" y="2797175"/>
            <a:ext cx="1943100" cy="1943100"/>
          </a:xfrm>
          <a:prstGeom prst="rect">
            <a:avLst/>
          </a:prstGeom>
          <a:noFill/>
          <a:ln w="9525">
            <a:noFill/>
            <a:miter lim="800000"/>
            <a:headEnd/>
            <a:tailEnd/>
          </a:ln>
        </p:spPr>
      </p:pic>
      <p:pic>
        <p:nvPicPr>
          <p:cNvPr id="56324" name="Picture 5" descr="GP logo"/>
          <p:cNvPicPr>
            <a:picLocks noChangeAspect="1" noChangeArrowheads="1"/>
          </p:cNvPicPr>
          <p:nvPr/>
        </p:nvPicPr>
        <p:blipFill>
          <a:blip r:embed="rId4"/>
          <a:srcRect/>
          <a:stretch>
            <a:fillRect/>
          </a:stretch>
        </p:blipFill>
        <p:spPr bwMode="auto">
          <a:xfrm>
            <a:off x="4564063" y="4889500"/>
            <a:ext cx="1855787" cy="457200"/>
          </a:xfrm>
          <a:prstGeom prst="rect">
            <a:avLst/>
          </a:prstGeom>
          <a:noFill/>
          <a:ln w="9525">
            <a:noFill/>
            <a:miter lim="800000"/>
            <a:headEnd/>
            <a:tailEnd/>
          </a:ln>
        </p:spPr>
      </p:pic>
      <p:pic>
        <p:nvPicPr>
          <p:cNvPr id="56325" name="Picture 6" descr="SAS_Logo"/>
          <p:cNvPicPr>
            <a:picLocks noChangeAspect="1" noChangeArrowheads="1"/>
          </p:cNvPicPr>
          <p:nvPr/>
        </p:nvPicPr>
        <p:blipFill>
          <a:blip r:embed="rId5"/>
          <a:srcRect/>
          <a:stretch>
            <a:fillRect/>
          </a:stretch>
        </p:blipFill>
        <p:spPr bwMode="auto">
          <a:xfrm>
            <a:off x="2779713" y="2187575"/>
            <a:ext cx="1033462" cy="412750"/>
          </a:xfrm>
          <a:prstGeom prst="rect">
            <a:avLst/>
          </a:prstGeom>
          <a:noFill/>
          <a:ln w="9525">
            <a:noFill/>
            <a:miter lim="800000"/>
            <a:headEnd/>
            <a:tailEnd/>
          </a:ln>
        </p:spPr>
      </p:pic>
    </p:spTree>
  </p:cSld>
  <p:clrMapOvr>
    <a:masterClrMapping/>
  </p:clrMapOvr>
  <p:transition xmlns:p14="http://schemas.microsoft.com/office/powerpoint/2010/main" advTm="46110"/>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33413" y="177800"/>
            <a:ext cx="8205787" cy="1050925"/>
          </a:xfrm>
        </p:spPr>
        <p:txBody>
          <a:bodyPr/>
          <a:lstStyle/>
          <a:p>
            <a:r>
              <a:rPr lang="en-US" smtClean="0"/>
              <a:t>SAS/Access for Greenplum</a:t>
            </a:r>
          </a:p>
        </p:txBody>
      </p:sp>
      <p:pic>
        <p:nvPicPr>
          <p:cNvPr id="95234" name="Picture 2" descr="report_icon"/>
          <p:cNvPicPr>
            <a:picLocks noChangeAspect="1" noChangeArrowheads="1"/>
          </p:cNvPicPr>
          <p:nvPr/>
        </p:nvPicPr>
        <p:blipFill>
          <a:blip r:embed="rId4"/>
          <a:srcRect/>
          <a:stretch>
            <a:fillRect/>
          </a:stretch>
        </p:blipFill>
        <p:spPr bwMode="auto">
          <a:xfrm>
            <a:off x="8015288" y="3035300"/>
            <a:ext cx="674687" cy="674688"/>
          </a:xfrm>
          <a:prstGeom prst="rect">
            <a:avLst/>
          </a:prstGeom>
          <a:noFill/>
          <a:ln w="9525">
            <a:noFill/>
            <a:miter lim="800000"/>
            <a:headEnd/>
            <a:tailEnd/>
          </a:ln>
        </p:spPr>
      </p:pic>
      <p:pic>
        <p:nvPicPr>
          <p:cNvPr id="95235" name="Picture 3" descr="report_icon"/>
          <p:cNvPicPr>
            <a:picLocks noChangeAspect="1" noChangeArrowheads="1"/>
          </p:cNvPicPr>
          <p:nvPr/>
        </p:nvPicPr>
        <p:blipFill>
          <a:blip r:embed="rId4"/>
          <a:srcRect/>
          <a:stretch>
            <a:fillRect/>
          </a:stretch>
        </p:blipFill>
        <p:spPr bwMode="auto">
          <a:xfrm>
            <a:off x="8004175" y="3055938"/>
            <a:ext cx="674688" cy="674687"/>
          </a:xfrm>
          <a:prstGeom prst="rect">
            <a:avLst/>
          </a:prstGeom>
          <a:noFill/>
          <a:ln w="9525">
            <a:noFill/>
            <a:miter lim="800000"/>
            <a:headEnd/>
            <a:tailEnd/>
          </a:ln>
        </p:spPr>
      </p:pic>
      <p:pic>
        <p:nvPicPr>
          <p:cNvPr id="58372" name="Picture 18" descr="Symm_Titan_Greenplum_Phase2_5.jpg"/>
          <p:cNvPicPr>
            <a:picLocks noChangeAspect="1"/>
          </p:cNvPicPr>
          <p:nvPr/>
        </p:nvPicPr>
        <p:blipFill>
          <a:blip r:embed="rId5"/>
          <a:srcRect/>
          <a:stretch>
            <a:fillRect/>
          </a:stretch>
        </p:blipFill>
        <p:spPr bwMode="auto">
          <a:xfrm>
            <a:off x="7551738" y="1919288"/>
            <a:ext cx="1498600" cy="3663950"/>
          </a:xfrm>
          <a:prstGeom prst="rect">
            <a:avLst/>
          </a:prstGeom>
          <a:noFill/>
          <a:ln w="9525">
            <a:noFill/>
            <a:miter lim="800000"/>
            <a:headEnd/>
            <a:tailEnd/>
          </a:ln>
        </p:spPr>
      </p:pic>
      <p:grpSp>
        <p:nvGrpSpPr>
          <p:cNvPr id="58373" name="Group 5"/>
          <p:cNvGrpSpPr>
            <a:grpSpLocks/>
          </p:cNvGrpSpPr>
          <p:nvPr/>
        </p:nvGrpSpPr>
        <p:grpSpPr bwMode="auto">
          <a:xfrm>
            <a:off x="3133725" y="2173288"/>
            <a:ext cx="4300538" cy="2566987"/>
            <a:chOff x="1974" y="1369"/>
            <a:chExt cx="2709" cy="1617"/>
          </a:xfrm>
        </p:grpSpPr>
        <p:pic>
          <p:nvPicPr>
            <p:cNvPr id="58389" name="Picture 6" descr="bidirectional"/>
            <p:cNvPicPr>
              <a:picLocks noChangeAspect="1" noChangeArrowheads="1"/>
            </p:cNvPicPr>
            <p:nvPr/>
          </p:nvPicPr>
          <p:blipFill>
            <a:blip r:embed="rId6"/>
            <a:srcRect/>
            <a:stretch>
              <a:fillRect/>
            </a:stretch>
          </p:blipFill>
          <p:spPr bwMode="auto">
            <a:xfrm>
              <a:off x="3176" y="2047"/>
              <a:ext cx="240" cy="354"/>
            </a:xfrm>
            <a:prstGeom prst="rect">
              <a:avLst/>
            </a:prstGeom>
            <a:noFill/>
            <a:ln w="9525">
              <a:noFill/>
              <a:miter lim="800000"/>
              <a:headEnd/>
              <a:tailEnd/>
            </a:ln>
          </p:spPr>
        </p:pic>
        <p:grpSp>
          <p:nvGrpSpPr>
            <p:cNvPr id="58390" name="Group 7"/>
            <p:cNvGrpSpPr>
              <a:grpSpLocks/>
            </p:cNvGrpSpPr>
            <p:nvPr/>
          </p:nvGrpSpPr>
          <p:grpSpPr bwMode="auto">
            <a:xfrm>
              <a:off x="1974" y="1369"/>
              <a:ext cx="2391" cy="1617"/>
              <a:chOff x="1974" y="1369"/>
              <a:chExt cx="2391" cy="1617"/>
            </a:xfrm>
          </p:grpSpPr>
          <p:grpSp>
            <p:nvGrpSpPr>
              <p:cNvPr id="58392" name="Group 8"/>
              <p:cNvGrpSpPr>
                <a:grpSpLocks/>
              </p:cNvGrpSpPr>
              <p:nvPr/>
            </p:nvGrpSpPr>
            <p:grpSpPr bwMode="auto">
              <a:xfrm>
                <a:off x="3515" y="1677"/>
                <a:ext cx="850" cy="1110"/>
                <a:chOff x="3515" y="1677"/>
                <a:chExt cx="850" cy="1110"/>
              </a:xfrm>
            </p:grpSpPr>
            <p:sp>
              <p:nvSpPr>
                <p:cNvPr id="95241" name="Rectangle 9"/>
                <p:cNvSpPr>
                  <a:spLocks noChangeArrowheads="1"/>
                </p:cNvSpPr>
                <p:nvPr/>
              </p:nvSpPr>
              <p:spPr bwMode="auto">
                <a:xfrm>
                  <a:off x="3515" y="1677"/>
                  <a:ext cx="850" cy="1110"/>
                </a:xfrm>
                <a:prstGeom prst="rect">
                  <a:avLst/>
                </a:prstGeom>
                <a:gradFill rotWithShape="1">
                  <a:gsLst>
                    <a:gs pos="0">
                      <a:srgbClr val="99CCFF">
                        <a:gamma/>
                        <a:shade val="46275"/>
                        <a:invGamma/>
                      </a:srgbClr>
                    </a:gs>
                    <a:gs pos="50000">
                      <a:srgbClr val="99CCFF"/>
                    </a:gs>
                    <a:gs pos="100000">
                      <a:srgbClr val="99CCFF">
                        <a:gamma/>
                        <a:shade val="46275"/>
                        <a:invGamma/>
                      </a:srgbClr>
                    </a:gs>
                  </a:gsLst>
                  <a:lin ang="5400000" scaled="1"/>
                </a:gradFill>
                <a:ln w="9525">
                  <a:solidFill>
                    <a:schemeClr val="tx1"/>
                  </a:solidFill>
                  <a:miter lim="800000"/>
                  <a:headEnd/>
                  <a:tailEnd/>
                </a:ln>
                <a:effectLst>
                  <a:outerShdw dist="28398" dir="1593903" algn="ctr" rotWithShape="0">
                    <a:schemeClr val="bg2"/>
                  </a:outerShdw>
                </a:effectLst>
              </p:spPr>
              <p:txBody>
                <a:bodyPr wrap="none" anchorCtr="1"/>
                <a:lstStyle/>
                <a:p>
                  <a:pPr algn="ctr">
                    <a:defRPr/>
                  </a:pPr>
                  <a:endParaRPr lang="en-US" sz="1200" b="1">
                    <a:solidFill>
                      <a:schemeClr val="bg1"/>
                    </a:solidFill>
                  </a:endParaRPr>
                </a:p>
              </p:txBody>
            </p:sp>
            <p:sp>
              <p:nvSpPr>
                <p:cNvPr id="95242" name="Text Box 10"/>
                <p:cNvSpPr txBox="1">
                  <a:spLocks noChangeArrowheads="1"/>
                </p:cNvSpPr>
                <p:nvPr/>
              </p:nvSpPr>
              <p:spPr bwMode="auto">
                <a:xfrm>
                  <a:off x="3595" y="1901"/>
                  <a:ext cx="711" cy="409"/>
                </a:xfrm>
                <a:prstGeom prst="rect">
                  <a:avLst/>
                </a:prstGeom>
                <a:gradFill rotWithShape="1">
                  <a:gsLst>
                    <a:gs pos="0">
                      <a:srgbClr val="EAEAEA">
                        <a:gamma/>
                        <a:shade val="46275"/>
                        <a:invGamma/>
                      </a:srgbClr>
                    </a:gs>
                    <a:gs pos="50000">
                      <a:srgbClr val="EAEAEA">
                        <a:alpha val="41000"/>
                      </a:srgbClr>
                    </a:gs>
                    <a:gs pos="100000">
                      <a:srgbClr val="EAEAEA">
                        <a:gamma/>
                        <a:shade val="46275"/>
                        <a:invGamma/>
                      </a:srgbClr>
                    </a:gs>
                  </a:gsLst>
                  <a:lin ang="5400000" scaled="1"/>
                </a:gradFill>
                <a:ln w="9525">
                  <a:solidFill>
                    <a:schemeClr val="tx1"/>
                  </a:solidFill>
                  <a:miter lim="800000"/>
                  <a:headEnd/>
                  <a:tailEnd/>
                </a:ln>
                <a:effectLst/>
              </p:spPr>
              <p:txBody>
                <a:bodyPr>
                  <a:spAutoFit/>
                </a:bodyPr>
                <a:lstStyle/>
                <a:p>
                  <a:pPr algn="ctr">
                    <a:spcBef>
                      <a:spcPct val="50000"/>
                    </a:spcBef>
                    <a:defRPr/>
                  </a:pPr>
                  <a:r>
                    <a:rPr lang="en-US" sz="1200" b="1">
                      <a:solidFill>
                        <a:schemeClr val="bg1"/>
                      </a:solidFill>
                      <a:ea typeface="ＭＳ Ｐゴシック" pitchFamily="34" charset="-128"/>
                    </a:rPr>
                    <a:t>ODBC  Driver Manager</a:t>
                  </a:r>
                </a:p>
              </p:txBody>
            </p:sp>
            <p:sp>
              <p:nvSpPr>
                <p:cNvPr id="95243" name="Text Box 11"/>
                <p:cNvSpPr txBox="1">
                  <a:spLocks noChangeArrowheads="1"/>
                </p:cNvSpPr>
                <p:nvPr/>
              </p:nvSpPr>
              <p:spPr bwMode="auto">
                <a:xfrm>
                  <a:off x="3599" y="2395"/>
                  <a:ext cx="717" cy="294"/>
                </a:xfrm>
                <a:prstGeom prst="rect">
                  <a:avLst/>
                </a:prstGeom>
                <a:gradFill rotWithShape="1">
                  <a:gsLst>
                    <a:gs pos="0">
                      <a:srgbClr val="EAEAEA">
                        <a:gamma/>
                        <a:shade val="46275"/>
                        <a:invGamma/>
                      </a:srgbClr>
                    </a:gs>
                    <a:gs pos="50000">
                      <a:srgbClr val="EAEAEA">
                        <a:alpha val="41000"/>
                      </a:srgbClr>
                    </a:gs>
                    <a:gs pos="100000">
                      <a:srgbClr val="EAEAEA">
                        <a:gamma/>
                        <a:shade val="46275"/>
                        <a:invGamma/>
                      </a:srgbClr>
                    </a:gs>
                  </a:gsLst>
                  <a:lin ang="5400000" scaled="1"/>
                </a:gradFill>
                <a:ln w="9525">
                  <a:solidFill>
                    <a:schemeClr val="tx1"/>
                  </a:solidFill>
                  <a:miter lim="800000"/>
                  <a:headEnd/>
                  <a:tailEnd/>
                </a:ln>
                <a:effectLst/>
              </p:spPr>
              <p:txBody>
                <a:bodyPr>
                  <a:spAutoFit/>
                </a:bodyPr>
                <a:lstStyle/>
                <a:p>
                  <a:pPr algn="ctr">
                    <a:spcBef>
                      <a:spcPct val="50000"/>
                    </a:spcBef>
                    <a:defRPr/>
                  </a:pPr>
                  <a:r>
                    <a:rPr lang="en-US" sz="1200" b="1">
                      <a:solidFill>
                        <a:schemeClr val="bg1"/>
                      </a:solidFill>
                      <a:ea typeface="ＭＳ Ｐゴシック" pitchFamily="34" charset="-128"/>
                    </a:rPr>
                    <a:t>ODBC  Driver</a:t>
                  </a:r>
                </a:p>
              </p:txBody>
            </p:sp>
          </p:grpSp>
          <p:grpSp>
            <p:nvGrpSpPr>
              <p:cNvPr id="58393" name="Group 12"/>
              <p:cNvGrpSpPr>
                <a:grpSpLocks/>
              </p:cNvGrpSpPr>
              <p:nvPr/>
            </p:nvGrpSpPr>
            <p:grpSpPr bwMode="auto">
              <a:xfrm>
                <a:off x="1974" y="1369"/>
                <a:ext cx="1086" cy="1617"/>
                <a:chOff x="1974" y="1369"/>
                <a:chExt cx="1086" cy="1617"/>
              </a:xfrm>
            </p:grpSpPr>
            <p:sp>
              <p:nvSpPr>
                <p:cNvPr id="95245" name="Rectangle 13"/>
                <p:cNvSpPr>
                  <a:spLocks noChangeArrowheads="1"/>
                </p:cNvSpPr>
                <p:nvPr/>
              </p:nvSpPr>
              <p:spPr bwMode="auto">
                <a:xfrm>
                  <a:off x="1974" y="1369"/>
                  <a:ext cx="1086" cy="1617"/>
                </a:xfrm>
                <a:prstGeom prst="rect">
                  <a:avLst/>
                </a:prstGeom>
                <a:gradFill rotWithShape="1">
                  <a:gsLst>
                    <a:gs pos="0">
                      <a:srgbClr val="99CCFF">
                        <a:gamma/>
                        <a:shade val="46275"/>
                        <a:invGamma/>
                      </a:srgbClr>
                    </a:gs>
                    <a:gs pos="50000">
                      <a:srgbClr val="99CCFF"/>
                    </a:gs>
                    <a:gs pos="100000">
                      <a:srgbClr val="99CCFF">
                        <a:gamma/>
                        <a:shade val="46275"/>
                        <a:invGamma/>
                      </a:srgbClr>
                    </a:gs>
                  </a:gsLst>
                  <a:lin ang="5400000" scaled="1"/>
                </a:gradFill>
                <a:ln w="9525">
                  <a:solidFill>
                    <a:schemeClr val="tx1"/>
                  </a:solidFill>
                  <a:miter lim="800000"/>
                  <a:headEnd/>
                  <a:tailEnd/>
                </a:ln>
                <a:effectLst>
                  <a:outerShdw dist="28398" dir="1593903" algn="ctr" rotWithShape="0">
                    <a:schemeClr val="bg2"/>
                  </a:outerShdw>
                </a:effectLst>
              </p:spPr>
              <p:txBody>
                <a:bodyPr wrap="none" anchorCtr="1"/>
                <a:lstStyle/>
                <a:p>
                  <a:pPr algn="ctr">
                    <a:defRPr/>
                  </a:pPr>
                  <a:r>
                    <a:rPr lang="en-US" sz="1200" b="1">
                      <a:solidFill>
                        <a:schemeClr val="bg1"/>
                      </a:solidFill>
                    </a:rPr>
                    <a:t>SAS/Access</a:t>
                  </a:r>
                </a:p>
              </p:txBody>
            </p:sp>
            <p:sp>
              <p:nvSpPr>
                <p:cNvPr id="58395" name="Rectangle 14"/>
                <p:cNvSpPr>
                  <a:spLocks noChangeArrowheads="1"/>
                </p:cNvSpPr>
                <p:nvPr/>
              </p:nvSpPr>
              <p:spPr bwMode="auto">
                <a:xfrm>
                  <a:off x="2044" y="1601"/>
                  <a:ext cx="936" cy="1134"/>
                </a:xfrm>
                <a:prstGeom prst="rect">
                  <a:avLst/>
                </a:prstGeom>
                <a:gradFill rotWithShape="1">
                  <a:gsLst>
                    <a:gs pos="0">
                      <a:srgbClr val="234C64"/>
                    </a:gs>
                    <a:gs pos="100000">
                      <a:srgbClr val="4CA5D8">
                        <a:alpha val="71001"/>
                      </a:srgbClr>
                    </a:gs>
                  </a:gsLst>
                  <a:path path="shape">
                    <a:fillToRect l="50000" t="50000" r="50000" b="50000"/>
                  </a:path>
                </a:gradFill>
                <a:ln w="22225">
                  <a:solidFill>
                    <a:schemeClr val="bg1"/>
                  </a:solidFill>
                  <a:miter lim="800000"/>
                  <a:headEnd/>
                  <a:tailEnd/>
                </a:ln>
              </p:spPr>
              <p:txBody>
                <a:bodyPr wrap="none" anchorCtr="1"/>
                <a:lstStyle/>
                <a:p>
                  <a:pPr algn="ctr"/>
                  <a:r>
                    <a:rPr lang="en-US" sz="1600" b="1">
                      <a:solidFill>
                        <a:schemeClr val="bg1"/>
                      </a:solidFill>
                    </a:rPr>
                    <a:t>engine</a:t>
                  </a:r>
                </a:p>
              </p:txBody>
            </p:sp>
          </p:grpSp>
        </p:grpSp>
        <p:pic>
          <p:nvPicPr>
            <p:cNvPr id="58391" name="Picture 15" descr="bidirectional"/>
            <p:cNvPicPr>
              <a:picLocks noChangeAspect="1" noChangeArrowheads="1"/>
            </p:cNvPicPr>
            <p:nvPr/>
          </p:nvPicPr>
          <p:blipFill>
            <a:blip r:embed="rId6"/>
            <a:srcRect/>
            <a:stretch>
              <a:fillRect/>
            </a:stretch>
          </p:blipFill>
          <p:spPr bwMode="auto">
            <a:xfrm>
              <a:off x="4443" y="2042"/>
              <a:ext cx="240" cy="354"/>
            </a:xfrm>
            <a:prstGeom prst="rect">
              <a:avLst/>
            </a:prstGeom>
            <a:noFill/>
            <a:ln w="9525">
              <a:noFill/>
              <a:miter lim="800000"/>
              <a:headEnd/>
              <a:tailEnd/>
            </a:ln>
          </p:spPr>
        </p:pic>
      </p:grpSp>
      <p:sp>
        <p:nvSpPr>
          <p:cNvPr id="95248" name="Text Box 16"/>
          <p:cNvSpPr txBox="1">
            <a:spLocks noChangeArrowheads="1"/>
          </p:cNvSpPr>
          <p:nvPr/>
        </p:nvSpPr>
        <p:spPr bwMode="auto">
          <a:xfrm>
            <a:off x="66675" y="4102100"/>
            <a:ext cx="3340100" cy="2006600"/>
          </a:xfrm>
          <a:prstGeom prst="rect">
            <a:avLst/>
          </a:prstGeom>
          <a:noFill/>
          <a:ln w="9525">
            <a:noFill/>
            <a:miter lim="800000"/>
            <a:headEnd/>
            <a:tailEnd/>
          </a:ln>
        </p:spPr>
        <p:txBody>
          <a:bodyPr>
            <a:spAutoFit/>
          </a:bodyPr>
          <a:lstStyle/>
          <a:p>
            <a:r>
              <a:rPr lang="en-US" b="1">
                <a:solidFill>
                  <a:schemeClr val="tx1"/>
                </a:solidFill>
              </a:rPr>
              <a:t>proc</a:t>
            </a:r>
            <a:r>
              <a:rPr lang="en-US">
                <a:solidFill>
                  <a:schemeClr val="tx1"/>
                </a:solidFill>
              </a:rPr>
              <a:t> </a:t>
            </a:r>
            <a:r>
              <a:rPr lang="en-US" b="1">
                <a:solidFill>
                  <a:schemeClr val="tx1"/>
                </a:solidFill>
              </a:rPr>
              <a:t>sql</a:t>
            </a:r>
            <a:r>
              <a:rPr lang="en-US">
                <a:solidFill>
                  <a:schemeClr val="tx1"/>
                </a:solidFill>
              </a:rPr>
              <a:t>; </a:t>
            </a:r>
          </a:p>
          <a:p>
            <a:r>
              <a:rPr lang="en-US">
                <a:solidFill>
                  <a:schemeClr val="tx1"/>
                </a:solidFill>
              </a:rPr>
              <a:t>  select a.LNAME, a.FNAME, b.SALARY </a:t>
            </a:r>
          </a:p>
          <a:p>
            <a:r>
              <a:rPr lang="en-US">
                <a:solidFill>
                  <a:schemeClr val="tx1"/>
                </a:solidFill>
              </a:rPr>
              <a:t>    format=dollar10.2 </a:t>
            </a:r>
          </a:p>
          <a:p>
            <a:r>
              <a:rPr lang="en-US">
                <a:solidFill>
                  <a:schemeClr val="tx1"/>
                </a:solidFill>
              </a:rPr>
              <a:t>  from mydblib.STAFF a, mydblib.PAYROLL b </a:t>
            </a:r>
          </a:p>
          <a:p>
            <a:r>
              <a:rPr lang="en-US">
                <a:solidFill>
                  <a:schemeClr val="tx1"/>
                </a:solidFill>
              </a:rPr>
              <a:t>  where (a.IDNUM eq b.IDNUM) and </a:t>
            </a:r>
          </a:p>
          <a:p>
            <a:r>
              <a:rPr lang="en-US">
                <a:solidFill>
                  <a:schemeClr val="tx1"/>
                </a:solidFill>
              </a:rPr>
              <a:t>    (b.SALARY gt </a:t>
            </a:r>
            <a:r>
              <a:rPr lang="en-US" b="1">
                <a:solidFill>
                  <a:schemeClr val="tx1"/>
                </a:solidFill>
              </a:rPr>
              <a:t>40000</a:t>
            </a:r>
            <a:r>
              <a:rPr lang="en-US">
                <a:solidFill>
                  <a:schemeClr val="tx1"/>
                </a:solidFill>
              </a:rPr>
              <a:t>); </a:t>
            </a:r>
          </a:p>
          <a:p>
            <a:r>
              <a:rPr lang="en-US" b="1">
                <a:solidFill>
                  <a:schemeClr val="tx1"/>
                </a:solidFill>
              </a:rPr>
              <a:t>quit</a:t>
            </a:r>
            <a:r>
              <a:rPr lang="en-US">
                <a:solidFill>
                  <a:schemeClr val="tx1"/>
                </a:solidFill>
              </a:rPr>
              <a:t>; </a:t>
            </a:r>
          </a:p>
        </p:txBody>
      </p:sp>
      <p:sp>
        <p:nvSpPr>
          <p:cNvPr id="58375" name="Text Box 17"/>
          <p:cNvSpPr txBox="1">
            <a:spLocks noChangeArrowheads="1"/>
          </p:cNvSpPr>
          <p:nvPr/>
        </p:nvSpPr>
        <p:spPr bwMode="auto">
          <a:xfrm>
            <a:off x="5927725" y="5768975"/>
            <a:ext cx="866775" cy="366713"/>
          </a:xfrm>
          <a:prstGeom prst="rect">
            <a:avLst/>
          </a:prstGeom>
          <a:noFill/>
          <a:ln w="9525">
            <a:noFill/>
            <a:miter lim="800000"/>
            <a:headEnd/>
            <a:tailEnd/>
          </a:ln>
        </p:spPr>
        <p:txBody>
          <a:bodyPr>
            <a:spAutoFit/>
          </a:bodyPr>
          <a:lstStyle/>
          <a:p>
            <a:pPr>
              <a:spcBef>
                <a:spcPct val="50000"/>
              </a:spcBef>
            </a:pPr>
            <a:r>
              <a:rPr lang="en-US" sz="1800">
                <a:solidFill>
                  <a:schemeClr val="tx1"/>
                </a:solidFill>
              </a:rPr>
              <a:t>ODBC</a:t>
            </a:r>
          </a:p>
        </p:txBody>
      </p:sp>
      <p:sp>
        <p:nvSpPr>
          <p:cNvPr id="58376" name="Text Box 18"/>
          <p:cNvSpPr txBox="1">
            <a:spLocks noChangeArrowheads="1"/>
          </p:cNvSpPr>
          <p:nvPr/>
        </p:nvSpPr>
        <p:spPr bwMode="auto">
          <a:xfrm>
            <a:off x="3268663" y="5789613"/>
            <a:ext cx="1779587" cy="366712"/>
          </a:xfrm>
          <a:prstGeom prst="rect">
            <a:avLst/>
          </a:prstGeom>
          <a:noFill/>
          <a:ln w="9525">
            <a:noFill/>
            <a:miter lim="800000"/>
            <a:headEnd/>
            <a:tailEnd/>
          </a:ln>
        </p:spPr>
        <p:txBody>
          <a:bodyPr>
            <a:spAutoFit/>
          </a:bodyPr>
          <a:lstStyle/>
          <a:p>
            <a:pPr>
              <a:spcBef>
                <a:spcPct val="50000"/>
              </a:spcBef>
            </a:pPr>
            <a:r>
              <a:rPr lang="en-US" sz="1800">
                <a:solidFill>
                  <a:schemeClr val="tx1"/>
                </a:solidFill>
              </a:rPr>
              <a:t>SAS/ACCESS</a:t>
            </a:r>
          </a:p>
        </p:txBody>
      </p:sp>
      <p:sp>
        <p:nvSpPr>
          <p:cNvPr id="35" name="AutoShape 26"/>
          <p:cNvSpPr>
            <a:spLocks noChangeArrowheads="1"/>
          </p:cNvSpPr>
          <p:nvPr/>
        </p:nvSpPr>
        <p:spPr bwMode="gray">
          <a:xfrm>
            <a:off x="7945438" y="3956050"/>
            <a:ext cx="611187" cy="914400"/>
          </a:xfrm>
          <a:prstGeom prst="can">
            <a:avLst>
              <a:gd name="adj" fmla="val 25000"/>
            </a:avLst>
          </a:prstGeom>
          <a:gradFill rotWithShape="1">
            <a:gsLst>
              <a:gs pos="0">
                <a:schemeClr val="accent3"/>
              </a:gs>
              <a:gs pos="100000">
                <a:schemeClr val="hlink">
                  <a:gamma/>
                  <a:shade val="50196"/>
                  <a:invGamma/>
                </a:schemeClr>
              </a:gs>
            </a:gsLst>
            <a:lin ang="0" scaled="1"/>
          </a:gradFill>
          <a:ln w="9525">
            <a:solidFill>
              <a:schemeClr val="hlink"/>
            </a:solidFill>
            <a:round/>
            <a:headEnd/>
            <a:tailEnd/>
          </a:ln>
          <a:effectLst/>
        </p:spPr>
        <p:txBody>
          <a:bodyPr wrap="none" anchor="ctr"/>
          <a:lstStyle/>
          <a:p>
            <a:pPr algn="ctr">
              <a:lnSpc>
                <a:spcPct val="85000"/>
              </a:lnSpc>
              <a:defRPr/>
            </a:pPr>
            <a:r>
              <a:rPr lang="en-US" b="1">
                <a:solidFill>
                  <a:schemeClr val="bg1"/>
                </a:solidFill>
                <a:ea typeface="ＭＳ Ｐゴシック" pitchFamily="34" charset="-128"/>
              </a:rPr>
              <a:t>GPDB</a:t>
            </a:r>
          </a:p>
        </p:txBody>
      </p:sp>
      <p:sp>
        <p:nvSpPr>
          <p:cNvPr id="58378" name="Text Box 21"/>
          <p:cNvSpPr txBox="1">
            <a:spLocks noChangeArrowheads="1"/>
          </p:cNvSpPr>
          <p:nvPr/>
        </p:nvSpPr>
        <p:spPr bwMode="auto">
          <a:xfrm>
            <a:off x="7688263" y="5776913"/>
            <a:ext cx="1455737" cy="366712"/>
          </a:xfrm>
          <a:prstGeom prst="rect">
            <a:avLst/>
          </a:prstGeom>
          <a:noFill/>
          <a:ln w="9525">
            <a:noFill/>
            <a:miter lim="800000"/>
            <a:headEnd/>
            <a:tailEnd/>
          </a:ln>
        </p:spPr>
        <p:txBody>
          <a:bodyPr>
            <a:spAutoFit/>
          </a:bodyPr>
          <a:lstStyle/>
          <a:p>
            <a:pPr>
              <a:spcBef>
                <a:spcPct val="50000"/>
              </a:spcBef>
            </a:pPr>
            <a:r>
              <a:rPr lang="en-US" sz="1800">
                <a:solidFill>
                  <a:schemeClr val="tx1"/>
                </a:solidFill>
              </a:rPr>
              <a:t>Greenplum</a:t>
            </a:r>
          </a:p>
        </p:txBody>
      </p:sp>
      <p:sp>
        <p:nvSpPr>
          <p:cNvPr id="95256" name="Text Box 24"/>
          <p:cNvSpPr txBox="1">
            <a:spLocks noChangeArrowheads="1"/>
          </p:cNvSpPr>
          <p:nvPr/>
        </p:nvSpPr>
        <p:spPr bwMode="auto">
          <a:xfrm>
            <a:off x="134938" y="911225"/>
            <a:ext cx="3005137" cy="2219325"/>
          </a:xfrm>
          <a:prstGeom prst="rect">
            <a:avLst/>
          </a:prstGeom>
          <a:noFill/>
          <a:ln w="9525">
            <a:noFill/>
            <a:miter lim="800000"/>
            <a:headEnd/>
            <a:tailEnd/>
          </a:ln>
        </p:spPr>
        <p:txBody>
          <a:bodyPr>
            <a:spAutoFit/>
          </a:bodyPr>
          <a:lstStyle/>
          <a:p>
            <a:pPr>
              <a:spcBef>
                <a:spcPct val="50000"/>
              </a:spcBef>
            </a:pPr>
            <a:r>
              <a:rPr lang="en-US">
                <a:solidFill>
                  <a:schemeClr val="tx1"/>
                </a:solidFill>
              </a:rPr>
              <a:t>libname gpadmin greenplm                                                                        uid=gpadmin pwd=gpadmin dsn=ddGP;</a:t>
            </a:r>
          </a:p>
          <a:p>
            <a:r>
              <a:rPr lang="en-US" b="1">
                <a:solidFill>
                  <a:schemeClr val="tx1"/>
                </a:solidFill>
              </a:rPr>
              <a:t>data</a:t>
            </a:r>
            <a:r>
              <a:rPr lang="en-US">
                <a:solidFill>
                  <a:schemeClr val="tx1"/>
                </a:solidFill>
              </a:rPr>
              <a:t> gpadmin.emp;</a:t>
            </a:r>
          </a:p>
          <a:p>
            <a:r>
              <a:rPr lang="en-US">
                <a:solidFill>
                  <a:schemeClr val="tx1"/>
                </a:solidFill>
              </a:rPr>
              <a:t>        set new;</a:t>
            </a:r>
          </a:p>
          <a:p>
            <a:r>
              <a:rPr lang="en-US" b="1">
                <a:solidFill>
                  <a:schemeClr val="tx1"/>
                </a:solidFill>
              </a:rPr>
              <a:t>run</a:t>
            </a:r>
            <a:r>
              <a:rPr lang="en-US">
                <a:solidFill>
                  <a:schemeClr val="tx1"/>
                </a:solidFill>
              </a:rPr>
              <a:t>;</a:t>
            </a:r>
          </a:p>
          <a:p>
            <a:r>
              <a:rPr lang="en-US" b="1">
                <a:solidFill>
                  <a:schemeClr val="tx1"/>
                </a:solidFill>
              </a:rPr>
              <a:t>proc</a:t>
            </a:r>
            <a:r>
              <a:rPr lang="en-US">
                <a:solidFill>
                  <a:schemeClr val="tx1"/>
                </a:solidFill>
              </a:rPr>
              <a:t> </a:t>
            </a:r>
            <a:r>
              <a:rPr lang="en-US" b="1">
                <a:solidFill>
                  <a:schemeClr val="tx1"/>
                </a:solidFill>
              </a:rPr>
              <a:t>print</a:t>
            </a:r>
            <a:r>
              <a:rPr lang="en-US">
                <a:solidFill>
                  <a:schemeClr val="tx1"/>
                </a:solidFill>
              </a:rPr>
              <a:t> data=gpadmin.emp;</a:t>
            </a:r>
          </a:p>
          <a:p>
            <a:r>
              <a:rPr lang="en-US">
                <a:solidFill>
                  <a:schemeClr val="tx1"/>
                </a:solidFill>
              </a:rPr>
              <a:t>   var fn ln;</a:t>
            </a:r>
          </a:p>
          <a:p>
            <a:r>
              <a:rPr lang="en-US">
                <a:solidFill>
                  <a:schemeClr val="tx1"/>
                </a:solidFill>
              </a:rPr>
              <a:t>   title 'This is a header message';</a:t>
            </a:r>
          </a:p>
          <a:p>
            <a:r>
              <a:rPr lang="en-US">
                <a:solidFill>
                  <a:schemeClr val="tx1"/>
                </a:solidFill>
              </a:rPr>
              <a:t>   </a:t>
            </a:r>
            <a:r>
              <a:rPr lang="en-US" b="1">
                <a:solidFill>
                  <a:schemeClr val="tx1"/>
                </a:solidFill>
              </a:rPr>
              <a:t>run</a:t>
            </a:r>
            <a:r>
              <a:rPr lang="en-US">
                <a:solidFill>
                  <a:schemeClr val="tx1"/>
                </a:solidFill>
              </a:rPr>
              <a:t>;</a:t>
            </a:r>
            <a:endParaRPr lang="en-US" sz="1600">
              <a:solidFill>
                <a:schemeClr val="tx1"/>
              </a:solidFill>
            </a:endParaRPr>
          </a:p>
        </p:txBody>
      </p:sp>
      <p:pic>
        <p:nvPicPr>
          <p:cNvPr id="95257" name="Picture 25" descr="script-icone-6016-48"/>
          <p:cNvPicPr>
            <a:picLocks noChangeAspect="1" noChangeArrowheads="1"/>
          </p:cNvPicPr>
          <p:nvPr/>
        </p:nvPicPr>
        <p:blipFill>
          <a:blip r:embed="rId7"/>
          <a:srcRect/>
          <a:stretch>
            <a:fillRect/>
          </a:stretch>
        </p:blipFill>
        <p:spPr bwMode="auto">
          <a:xfrm>
            <a:off x="1874838" y="3201988"/>
            <a:ext cx="609600" cy="609600"/>
          </a:xfrm>
          <a:prstGeom prst="rect">
            <a:avLst/>
          </a:prstGeom>
          <a:noFill/>
          <a:ln w="9525">
            <a:noFill/>
            <a:miter lim="800000"/>
            <a:headEnd/>
            <a:tailEnd/>
          </a:ln>
        </p:spPr>
      </p:pic>
      <p:sp>
        <p:nvSpPr>
          <p:cNvPr id="95258" name="Text Box 26"/>
          <p:cNvSpPr txBox="1">
            <a:spLocks noChangeArrowheads="1"/>
          </p:cNvSpPr>
          <p:nvPr/>
        </p:nvSpPr>
        <p:spPr bwMode="auto">
          <a:xfrm>
            <a:off x="3316288" y="2927350"/>
            <a:ext cx="1300162" cy="565150"/>
          </a:xfrm>
          <a:prstGeom prst="rect">
            <a:avLst/>
          </a:prstGeom>
          <a:gradFill rotWithShape="1">
            <a:gsLst>
              <a:gs pos="0">
                <a:srgbClr val="EAEAEA">
                  <a:gamma/>
                  <a:shade val="46275"/>
                  <a:invGamma/>
                </a:srgbClr>
              </a:gs>
              <a:gs pos="50000">
                <a:srgbClr val="EAEAEA">
                  <a:alpha val="85001"/>
                </a:srgbClr>
              </a:gs>
              <a:gs pos="100000">
                <a:srgbClr val="EAEAEA">
                  <a:gamma/>
                  <a:shade val="46275"/>
                  <a:invGamma/>
                </a:srgbClr>
              </a:gs>
            </a:gsLst>
            <a:lin ang="5400000" scaled="1"/>
          </a:gradFill>
          <a:ln w="15875">
            <a:solidFill>
              <a:schemeClr val="tx1"/>
            </a:solidFill>
            <a:miter lim="800000"/>
            <a:headEnd/>
            <a:tailEnd/>
          </a:ln>
          <a:effectLst/>
        </p:spPr>
        <p:txBody>
          <a:bodyPr>
            <a:spAutoFit/>
          </a:bodyPr>
          <a:lstStyle/>
          <a:p>
            <a:pPr algn="ctr">
              <a:spcBef>
                <a:spcPct val="50000"/>
              </a:spcBef>
              <a:defRPr/>
            </a:pPr>
            <a:r>
              <a:rPr lang="en-US" sz="1200" b="1">
                <a:solidFill>
                  <a:schemeClr val="bg1"/>
                </a:solidFill>
                <a:ea typeface="ＭＳ Ｐゴシック" pitchFamily="34" charset="-128"/>
              </a:rPr>
              <a:t>LIBNAME</a:t>
            </a:r>
          </a:p>
          <a:p>
            <a:pPr algn="ctr">
              <a:spcBef>
                <a:spcPct val="50000"/>
              </a:spcBef>
              <a:defRPr/>
            </a:pPr>
            <a:r>
              <a:rPr lang="en-US" sz="1200" b="1">
                <a:solidFill>
                  <a:schemeClr val="bg1"/>
                </a:solidFill>
                <a:ea typeface="ＭＳ Ｐゴシック" pitchFamily="34" charset="-128"/>
              </a:rPr>
              <a:t>Statement</a:t>
            </a:r>
          </a:p>
        </p:txBody>
      </p:sp>
      <p:pic>
        <p:nvPicPr>
          <p:cNvPr id="95259" name="Picture 27" descr="script-icone-6016-48"/>
          <p:cNvPicPr>
            <a:picLocks noChangeAspect="1" noChangeArrowheads="1"/>
          </p:cNvPicPr>
          <p:nvPr/>
        </p:nvPicPr>
        <p:blipFill>
          <a:blip r:embed="rId7"/>
          <a:srcRect/>
          <a:stretch>
            <a:fillRect/>
          </a:stretch>
        </p:blipFill>
        <p:spPr bwMode="auto">
          <a:xfrm>
            <a:off x="1878013" y="3213100"/>
            <a:ext cx="609600" cy="609600"/>
          </a:xfrm>
          <a:prstGeom prst="rect">
            <a:avLst/>
          </a:prstGeom>
          <a:noFill/>
          <a:ln w="9525">
            <a:noFill/>
            <a:miter lim="800000"/>
            <a:headEnd/>
            <a:tailEnd/>
          </a:ln>
        </p:spPr>
      </p:pic>
      <p:sp>
        <p:nvSpPr>
          <p:cNvPr id="95260" name="Text Box 28"/>
          <p:cNvSpPr txBox="1">
            <a:spLocks noChangeArrowheads="1"/>
          </p:cNvSpPr>
          <p:nvPr/>
        </p:nvSpPr>
        <p:spPr bwMode="auto">
          <a:xfrm>
            <a:off x="3308350" y="3624263"/>
            <a:ext cx="1328738" cy="473075"/>
          </a:xfrm>
          <a:prstGeom prst="rect">
            <a:avLst/>
          </a:prstGeom>
          <a:gradFill rotWithShape="1">
            <a:gsLst>
              <a:gs pos="0">
                <a:srgbClr val="EAEAEA">
                  <a:gamma/>
                  <a:shade val="46275"/>
                  <a:invGamma/>
                </a:srgbClr>
              </a:gs>
              <a:gs pos="50000">
                <a:srgbClr val="EAEAEA">
                  <a:alpha val="85001"/>
                </a:srgbClr>
              </a:gs>
              <a:gs pos="100000">
                <a:srgbClr val="EAEAEA">
                  <a:gamma/>
                  <a:shade val="46275"/>
                  <a:invGamma/>
                </a:srgbClr>
              </a:gs>
            </a:gsLst>
            <a:lin ang="5400000" scaled="1"/>
          </a:gradFill>
          <a:ln w="15875">
            <a:solidFill>
              <a:schemeClr val="tx1"/>
            </a:solidFill>
            <a:miter lim="800000"/>
            <a:headEnd/>
            <a:tailEnd/>
          </a:ln>
          <a:effectLst/>
        </p:spPr>
        <p:txBody>
          <a:bodyPr>
            <a:spAutoFit/>
          </a:bodyPr>
          <a:lstStyle/>
          <a:p>
            <a:pPr algn="ctr">
              <a:spcBef>
                <a:spcPct val="50000"/>
              </a:spcBef>
              <a:defRPr/>
            </a:pPr>
            <a:r>
              <a:rPr lang="en-US" sz="1200" b="1">
                <a:solidFill>
                  <a:schemeClr val="bg1"/>
                </a:solidFill>
                <a:ea typeface="ＭＳ Ｐゴシック" pitchFamily="34" charset="-128"/>
              </a:rPr>
              <a:t>Pass-Through Facility</a:t>
            </a:r>
          </a:p>
        </p:txBody>
      </p:sp>
      <p:pic>
        <p:nvPicPr>
          <p:cNvPr id="58388" name="Picture 36" descr="User-Computer-icon"/>
          <p:cNvPicPr>
            <a:picLocks noChangeAspect="1" noChangeArrowheads="1"/>
          </p:cNvPicPr>
          <p:nvPr/>
        </p:nvPicPr>
        <p:blipFill>
          <a:blip r:embed="rId8"/>
          <a:srcRect/>
          <a:stretch>
            <a:fillRect/>
          </a:stretch>
        </p:blipFill>
        <p:spPr bwMode="auto">
          <a:xfrm>
            <a:off x="760413" y="3073400"/>
            <a:ext cx="914400" cy="9144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advTm="132499"/>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56"/>
                                        </p:tgtEl>
                                        <p:attrNameLst>
                                          <p:attrName>style.visibility</p:attrName>
                                        </p:attrNameLst>
                                      </p:cBhvr>
                                      <p:to>
                                        <p:strVal val="visible"/>
                                      </p:to>
                                    </p:set>
                                  </p:childTnLst>
                                  <p:subTnLst>
                                    <p:set>
                                      <p:cBhvr override="childStyle">
                                        <p:cTn dur="1" fill="hold" display="0" masterRel="nextClick" afterEffect="1"/>
                                        <p:tgtEl>
                                          <p:spTgt spid="95256"/>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952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4" presetClass="path" presetSubtype="0" accel="50000" decel="50000" fill="hold" nodeType="clickEffect">
                                  <p:stCondLst>
                                    <p:cond delay="0"/>
                                  </p:stCondLst>
                                  <p:childTnLst>
                                    <p:animMotion origin="layout" path="M 1.94444E-6 -0.03307 L 0.05746 -0.08279 C 0.06979 -0.09389 0.08767 -0.09991 0.1066 -0.09991 C 0.1283 -0.09991 0.14531 -0.09389 0.15764 -0.08279 L 0.21545 -0.03307 " pathEditMode="relative" rAng="0" ptsTypes="FffFF">
                                      <p:cBhvr>
                                        <p:cTn id="14" dur="2000" fill="hold"/>
                                        <p:tgtEl>
                                          <p:spTgt spid="95257"/>
                                        </p:tgtEl>
                                        <p:attrNameLst>
                                          <p:attrName>ppt_x</p:attrName>
                                          <p:attrName>ppt_y</p:attrName>
                                        </p:attrNameLst>
                                      </p:cBhvr>
                                      <p:rCtr x="10800" y="-3400"/>
                                    </p:animMotion>
                                  </p:childTnLst>
                                </p:cTn>
                              </p:par>
                            </p:childTnLst>
                          </p:cTn>
                        </p:par>
                        <p:par>
                          <p:cTn id="15" fill="hold">
                            <p:stCondLst>
                              <p:cond delay="2000"/>
                            </p:stCondLst>
                            <p:childTnLst>
                              <p:par>
                                <p:cTn id="16" presetID="0" presetClass="path" presetSubtype="0" accel="50000" decel="50000" fill="hold" nodeType="afterEffect">
                                  <p:stCondLst>
                                    <p:cond delay="0"/>
                                  </p:stCondLst>
                                  <p:childTnLst>
                                    <p:animMotion origin="layout" path="M -2.5E-6 2.95097E-6 C -0.28055 0.01133 -0.56094 0.02266 -0.67292 0.02636 " pathEditMode="relative" ptsTypes="aA">
                                      <p:cBhvr>
                                        <p:cTn id="17" dur="2000" fill="hold"/>
                                        <p:tgtEl>
                                          <p:spTgt spid="95234"/>
                                        </p:tgtEl>
                                        <p:attrNameLst>
                                          <p:attrName>ppt_x</p:attrName>
                                          <p:attrName>ppt_y</p:attrName>
                                        </p:attrNameLst>
                                      </p:cBhvr>
                                    </p:animMotion>
                                  </p:childTnLst>
                                  <p:subTnLst>
                                    <p:set>
                                      <p:cBhvr override="childStyle">
                                        <p:cTn dur="1" fill="hold" display="0" masterRel="nextClick" afterEffect="1"/>
                                        <p:tgtEl>
                                          <p:spTgt spid="9523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5248"/>
                                        </p:tgtEl>
                                        <p:attrNameLst>
                                          <p:attrName>style.visibility</p:attrName>
                                        </p:attrNameLst>
                                      </p:cBhvr>
                                      <p:to>
                                        <p:strVal val="visible"/>
                                      </p:to>
                                    </p:set>
                                  </p:childTnLst>
                                  <p:subTnLst>
                                    <p:set>
                                      <p:cBhvr override="childStyle">
                                        <p:cTn dur="1" fill="hold" display="0" masterRel="nextClick" afterEffect="1"/>
                                        <p:tgtEl>
                                          <p:spTgt spid="95248"/>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525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5260"/>
                                        </p:tgtEl>
                                        <p:attrNameLst>
                                          <p:attrName>style.visibility</p:attrName>
                                        </p:attrNameLst>
                                      </p:cBhvr>
                                      <p:to>
                                        <p:strVal val="visible"/>
                                      </p:to>
                                    </p:set>
                                  </p:childTnLst>
                                </p:cTn>
                              </p:par>
                              <p:par>
                                <p:cTn id="28" presetID="37" presetClass="path" presetSubtype="0" accel="50000" decel="50000" fill="hold" nodeType="withEffect">
                                  <p:stCondLst>
                                    <p:cond delay="0"/>
                                  </p:stCondLst>
                                  <p:childTnLst>
                                    <p:animMotion origin="layout" path="M -0.00122 0.05435 L 0.05781 0.09736 C 0.07031 0.10661 0.08888 0.11286 0.10833 0.11286 C 0.13055 0.11286 0.14826 0.10661 0.16076 0.09736 L 0.22031 0.05435 " pathEditMode="relative" rAng="0" ptsTypes="FffFF">
                                      <p:cBhvr>
                                        <p:cTn id="29" dur="2000" fill="hold"/>
                                        <p:tgtEl>
                                          <p:spTgt spid="95259"/>
                                        </p:tgtEl>
                                        <p:attrNameLst>
                                          <p:attrName>ppt_x</p:attrName>
                                          <p:attrName>ppt_y</p:attrName>
                                        </p:attrNameLst>
                                      </p:cBhvr>
                                      <p:rCtr x="11100" y="2900"/>
                                    </p:animMotion>
                                  </p:childTnLst>
                                </p:cTn>
                              </p:par>
                            </p:childTnLst>
                          </p:cTn>
                        </p:par>
                        <p:par>
                          <p:cTn id="30" fill="hold">
                            <p:stCondLst>
                              <p:cond delay="2000"/>
                            </p:stCondLst>
                            <p:childTnLst>
                              <p:par>
                                <p:cTn id="31" presetID="0" presetClass="path" presetSubtype="0" accel="50000" decel="50000" fill="hold" nodeType="afterEffect">
                                  <p:stCondLst>
                                    <p:cond delay="0"/>
                                  </p:stCondLst>
                                  <p:childTnLst>
                                    <p:animMotion origin="layout" path="M 2.22222E-6 -4.91212E-6 C -0.17413 0.03724 -0.34809 0.0747 -0.4592 0.07586 C -0.57031 0.07702 -0.63246 0.01897 -0.66667 0.00671 " pathEditMode="relative" ptsTypes="aaA">
                                      <p:cBhvr>
                                        <p:cTn id="32" dur="2000" fill="hold"/>
                                        <p:tgtEl>
                                          <p:spTgt spid="952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8" grpId="0"/>
      <p:bldP spid="952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5"/>
          <p:cNvSpPr>
            <a:spLocks noGrp="1" noChangeArrowheads="1"/>
          </p:cNvSpPr>
          <p:nvPr>
            <p:ph type="title"/>
          </p:nvPr>
        </p:nvSpPr>
        <p:spPr>
          <a:xfrm>
            <a:off x="633413" y="177800"/>
            <a:ext cx="8205787" cy="1050925"/>
          </a:xfrm>
        </p:spPr>
        <p:txBody>
          <a:bodyPr/>
          <a:lstStyle/>
          <a:p>
            <a:r>
              <a:rPr lang="en-US" smtClean="0"/>
              <a:t>SAS Connectivity to Greenplum</a:t>
            </a:r>
          </a:p>
        </p:txBody>
      </p:sp>
      <p:pic>
        <p:nvPicPr>
          <p:cNvPr id="32772" name="SAS ACCESS  GP.avi">
            <a:hlinkClick r:id="" action="ppaction://media"/>
          </p:cNvPr>
          <p:cNvPicPr>
            <a:picLocks noGrp="1" noRot="1" noChangeAspect="1" noChangeArrowheads="1"/>
          </p:cNvPicPr>
          <p:nvPr>
            <p:ph idx="1"/>
            <a:videoFile r:link="rId2"/>
            <p:extLst>
              <p:ext uri="{DAA4B4D4-6D71-4841-9C94-3DE7FCFB9230}">
                <p14:media xmlns:p14="http://schemas.microsoft.com/office/powerpoint/2010/main" r:link="rId1"/>
              </p:ext>
            </p:extLst>
          </p:nvPr>
        </p:nvPicPr>
        <p:blipFill>
          <a:blip r:embed="rId5"/>
          <a:srcRect/>
          <a:stretch>
            <a:fillRect/>
          </a:stretch>
        </p:blipFill>
        <p:spPr>
          <a:xfrm>
            <a:off x="1106488" y="781050"/>
            <a:ext cx="7313612" cy="5486400"/>
          </a:xfrm>
        </p:spPr>
      </p:pic>
    </p:spTree>
  </p:cSld>
  <p:clrMapOvr>
    <a:masterClrMapping/>
  </p:clrMapOvr>
  <p:transition xmlns:p14="http://schemas.microsoft.com/office/powerpoint/2010/main" advTm="324812"/>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3277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2772"/>
                                        </p:tgtEl>
                                      </p:cBhvr>
                                    </p:cmd>
                                  </p:childTnLst>
                                </p:cTn>
                              </p:par>
                            </p:childTnLst>
                          </p:cTn>
                        </p:par>
                      </p:childTnLst>
                    </p:cTn>
                  </p:par>
                </p:childTnLst>
              </p:cTn>
              <p:nextCondLst>
                <p:cond evt="onClick" delay="0">
                  <p:tgtEl>
                    <p:spTgt spid="32772"/>
                  </p:tgtEl>
                </p:cond>
              </p:nextCondLst>
            </p:seq>
            <p:video>
              <p:cMediaNode>
                <p:cTn id="7" fill="hold" display="0">
                  <p:stCondLst>
                    <p:cond delay="indefinite"/>
                  </p:stCondLst>
                  <p:endCondLst>
                    <p:cond evt="onNext" delay="0">
                      <p:tgtEl>
                        <p:sldTgt/>
                      </p:tgtEl>
                    </p:cond>
                    <p:cond evt="onPrev" delay="0">
                      <p:tgtEl>
                        <p:sldTgt/>
                      </p:tgtEl>
                    </p:cond>
                  </p:endCondLst>
                </p:cTn>
                <p:tgtEl>
                  <p:spTgt spid="32772"/>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3"/>
          <p:cNvSpPr>
            <a:spLocks noGrp="1"/>
          </p:cNvSpPr>
          <p:nvPr>
            <p:ph type="title" idx="4294967295"/>
          </p:nvPr>
        </p:nvSpPr>
        <p:spPr>
          <a:xfrm>
            <a:off x="411163" y="204788"/>
            <a:ext cx="8732837" cy="1050925"/>
          </a:xfrm>
        </p:spPr>
        <p:txBody>
          <a:bodyPr/>
          <a:lstStyle/>
          <a:p>
            <a:pPr eaLnBrk="1" hangingPunct="1"/>
            <a:r>
              <a:rPr lang="en-US" smtClean="0"/>
              <a:t>Loading Data – SAS BULKLOAD</a:t>
            </a:r>
          </a:p>
        </p:txBody>
      </p:sp>
      <p:sp>
        <p:nvSpPr>
          <p:cNvPr id="62466" name="Content Placeholder 4"/>
          <p:cNvSpPr>
            <a:spLocks noGrp="1"/>
          </p:cNvSpPr>
          <p:nvPr>
            <p:ph idx="4294967295"/>
          </p:nvPr>
        </p:nvSpPr>
        <p:spPr>
          <a:xfrm>
            <a:off x="415925" y="1252538"/>
            <a:ext cx="8201025" cy="425450"/>
          </a:xfrm>
        </p:spPr>
        <p:txBody>
          <a:bodyPr/>
          <a:lstStyle/>
          <a:p>
            <a:pPr eaLnBrk="1" hangingPunct="1"/>
            <a:endParaRPr lang="en-US" smtClean="0"/>
          </a:p>
        </p:txBody>
      </p:sp>
      <p:pic>
        <p:nvPicPr>
          <p:cNvPr id="62467" name="Picture 5" descr="Timeliness_Nvisual-compbann"/>
          <p:cNvPicPr>
            <a:picLocks noChangeAspect="1" noChangeArrowheads="1"/>
          </p:cNvPicPr>
          <p:nvPr/>
        </p:nvPicPr>
        <p:blipFill>
          <a:blip r:embed="rId3"/>
          <a:srcRect/>
          <a:stretch>
            <a:fillRect/>
          </a:stretch>
        </p:blipFill>
        <p:spPr bwMode="auto">
          <a:xfrm>
            <a:off x="2030413" y="3149600"/>
            <a:ext cx="5886450" cy="1827213"/>
          </a:xfrm>
          <a:prstGeom prst="rect">
            <a:avLst/>
          </a:prstGeom>
          <a:noFill/>
          <a:ln w="9525">
            <a:noFill/>
            <a:miter lim="800000"/>
            <a:headEnd/>
            <a:tailEnd/>
          </a:ln>
        </p:spPr>
      </p:pic>
    </p:spTree>
  </p:cSld>
  <p:clrMapOvr>
    <a:masterClrMapping/>
  </p:clrMapOvr>
  <p:transition xmlns:p14="http://schemas.microsoft.com/office/powerpoint/2010/main" advTm="16938"/>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633413" y="177800"/>
            <a:ext cx="8205787" cy="1050925"/>
          </a:xfrm>
        </p:spPr>
        <p:txBody>
          <a:bodyPr/>
          <a:lstStyle/>
          <a:p>
            <a:r>
              <a:rPr lang="en-US" smtClean="0"/>
              <a:t>Loading Data Using SAS tools</a:t>
            </a:r>
          </a:p>
        </p:txBody>
      </p:sp>
      <p:pic>
        <p:nvPicPr>
          <p:cNvPr id="64514" name="Picture 12"/>
          <p:cNvPicPr>
            <a:picLocks noChangeAspect="1"/>
          </p:cNvPicPr>
          <p:nvPr/>
        </p:nvPicPr>
        <p:blipFill>
          <a:blip r:embed="rId3"/>
          <a:srcRect/>
          <a:stretch>
            <a:fillRect/>
          </a:stretch>
        </p:blipFill>
        <p:spPr bwMode="auto">
          <a:xfrm>
            <a:off x="2487613" y="1119188"/>
            <a:ext cx="4195762" cy="4951412"/>
          </a:xfrm>
          <a:prstGeom prst="rect">
            <a:avLst/>
          </a:prstGeom>
          <a:noFill/>
          <a:ln w="9525">
            <a:noFill/>
            <a:miter lim="800000"/>
            <a:headEnd/>
            <a:tailEnd/>
          </a:ln>
        </p:spPr>
      </p:pic>
    </p:spTree>
  </p:cSld>
  <p:clrMapOvr>
    <a:masterClrMapping/>
  </p:clrMapOvr>
  <p:transition xmlns:p14="http://schemas.microsoft.com/office/powerpoint/2010/main" advTm="74937"/>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633413" y="177800"/>
            <a:ext cx="8205787" cy="1050925"/>
          </a:xfrm>
        </p:spPr>
        <p:txBody>
          <a:bodyPr/>
          <a:lstStyle/>
          <a:p>
            <a:r>
              <a:rPr lang="en-US" smtClean="0"/>
              <a:t>Putting it all together</a:t>
            </a:r>
          </a:p>
        </p:txBody>
      </p:sp>
      <p:grpSp>
        <p:nvGrpSpPr>
          <p:cNvPr id="66562" name="Group 64"/>
          <p:cNvGrpSpPr>
            <a:grpSpLocks/>
          </p:cNvGrpSpPr>
          <p:nvPr/>
        </p:nvGrpSpPr>
        <p:grpSpPr bwMode="auto">
          <a:xfrm>
            <a:off x="904875" y="1185863"/>
            <a:ext cx="7543800" cy="4953000"/>
            <a:chOff x="474" y="651"/>
            <a:chExt cx="4752" cy="3120"/>
          </a:xfrm>
        </p:grpSpPr>
        <p:sp>
          <p:nvSpPr>
            <p:cNvPr id="66690" name="Rectangle 143"/>
            <p:cNvSpPr>
              <a:spLocks noChangeArrowheads="1"/>
            </p:cNvSpPr>
            <p:nvPr/>
          </p:nvSpPr>
          <p:spPr bwMode="auto">
            <a:xfrm>
              <a:off x="474" y="651"/>
              <a:ext cx="4752" cy="3120"/>
            </a:xfrm>
            <a:prstGeom prst="rect">
              <a:avLst/>
            </a:prstGeom>
            <a:solidFill>
              <a:srgbClr val="EAEAEA"/>
            </a:solidFill>
            <a:ln w="9525">
              <a:solidFill>
                <a:schemeClr val="tx1"/>
              </a:solidFill>
              <a:miter lim="800000"/>
              <a:headEnd/>
              <a:tailEnd/>
            </a:ln>
          </p:spPr>
          <p:txBody>
            <a:bodyPr wrap="none" anchor="ctr"/>
            <a:lstStyle/>
            <a:p>
              <a:endParaRPr lang="en-US" sz="1800">
                <a:solidFill>
                  <a:schemeClr val="tx1"/>
                </a:solidFill>
              </a:endParaRPr>
            </a:p>
          </p:txBody>
        </p:sp>
        <p:pic>
          <p:nvPicPr>
            <p:cNvPr id="66691" name="Picture 144" descr="imagesCA8BKYIF"/>
            <p:cNvPicPr>
              <a:picLocks noChangeAspect="1" noChangeArrowheads="1"/>
            </p:cNvPicPr>
            <p:nvPr/>
          </p:nvPicPr>
          <p:blipFill>
            <a:blip r:embed="rId4"/>
            <a:srcRect/>
            <a:stretch>
              <a:fillRect/>
            </a:stretch>
          </p:blipFill>
          <p:spPr bwMode="auto">
            <a:xfrm>
              <a:off x="4944" y="672"/>
              <a:ext cx="245" cy="291"/>
            </a:xfrm>
            <a:prstGeom prst="rect">
              <a:avLst/>
            </a:prstGeom>
            <a:noFill/>
            <a:ln w="9525">
              <a:noFill/>
              <a:miter lim="800000"/>
              <a:headEnd/>
              <a:tailEnd/>
            </a:ln>
          </p:spPr>
        </p:pic>
      </p:grpSp>
      <p:grpSp>
        <p:nvGrpSpPr>
          <p:cNvPr id="66563" name="Group 63"/>
          <p:cNvGrpSpPr>
            <a:grpSpLocks/>
          </p:cNvGrpSpPr>
          <p:nvPr/>
        </p:nvGrpSpPr>
        <p:grpSpPr bwMode="auto">
          <a:xfrm>
            <a:off x="5562600" y="2809875"/>
            <a:ext cx="2667000" cy="3048000"/>
            <a:chOff x="3408" y="1698"/>
            <a:chExt cx="1680" cy="1920"/>
          </a:xfrm>
        </p:grpSpPr>
        <p:sp>
          <p:nvSpPr>
            <p:cNvPr id="66663" name="AutoShape 64"/>
            <p:cNvSpPr>
              <a:spLocks noChangeArrowheads="1"/>
            </p:cNvSpPr>
            <p:nvPr/>
          </p:nvSpPr>
          <p:spPr bwMode="auto">
            <a:xfrm>
              <a:off x="3408" y="1698"/>
              <a:ext cx="1680" cy="1920"/>
            </a:xfrm>
            <a:prstGeom prst="roundRect">
              <a:avLst>
                <a:gd name="adj" fmla="val 16667"/>
              </a:avLst>
            </a:prstGeom>
            <a:solidFill>
              <a:srgbClr val="000000"/>
            </a:solidFill>
            <a:ln w="9525">
              <a:solidFill>
                <a:schemeClr val="tx1"/>
              </a:solidFill>
              <a:round/>
              <a:headEnd/>
              <a:tailEnd/>
            </a:ln>
          </p:spPr>
          <p:txBody>
            <a:bodyPr wrap="none"/>
            <a:lstStyle/>
            <a:p>
              <a:pPr algn="ctr"/>
              <a:r>
                <a:rPr lang="en-US" sz="1800">
                  <a:solidFill>
                    <a:schemeClr val="bg1"/>
                  </a:solidFill>
                </a:rPr>
                <a:t>RedHat Linux</a:t>
              </a:r>
            </a:p>
          </p:txBody>
        </p:sp>
        <p:pic>
          <p:nvPicPr>
            <p:cNvPr id="66664" name="Picture 63" descr="vmware_2327_48"/>
            <p:cNvPicPr>
              <a:picLocks noChangeAspect="1" noChangeArrowheads="1"/>
            </p:cNvPicPr>
            <p:nvPr/>
          </p:nvPicPr>
          <p:blipFill>
            <a:blip r:embed="rId5"/>
            <a:srcRect/>
            <a:stretch>
              <a:fillRect/>
            </a:stretch>
          </p:blipFill>
          <p:spPr bwMode="auto">
            <a:xfrm>
              <a:off x="3504" y="1764"/>
              <a:ext cx="259" cy="259"/>
            </a:xfrm>
            <a:prstGeom prst="rect">
              <a:avLst/>
            </a:prstGeom>
            <a:noFill/>
            <a:ln w="9525">
              <a:noFill/>
              <a:miter lim="800000"/>
              <a:headEnd/>
              <a:tailEnd/>
            </a:ln>
          </p:spPr>
        </p:pic>
        <p:grpSp>
          <p:nvGrpSpPr>
            <p:cNvPr id="66665" name="Group 222"/>
            <p:cNvGrpSpPr>
              <a:grpSpLocks/>
            </p:cNvGrpSpPr>
            <p:nvPr/>
          </p:nvGrpSpPr>
          <p:grpSpPr bwMode="auto">
            <a:xfrm>
              <a:off x="3504" y="2094"/>
              <a:ext cx="1286" cy="1476"/>
              <a:chOff x="3504" y="1788"/>
              <a:chExt cx="1286" cy="1476"/>
            </a:xfrm>
          </p:grpSpPr>
          <p:cxnSp>
            <p:nvCxnSpPr>
              <p:cNvPr id="66666" name="AutoShape 211"/>
              <p:cNvCxnSpPr>
                <a:cxnSpLocks noChangeShapeType="1"/>
              </p:cNvCxnSpPr>
              <p:nvPr/>
            </p:nvCxnSpPr>
            <p:spPr bwMode="auto">
              <a:xfrm>
                <a:off x="4402" y="2310"/>
                <a:ext cx="146" cy="4"/>
              </a:xfrm>
              <a:prstGeom prst="straightConnector1">
                <a:avLst/>
              </a:prstGeom>
              <a:noFill/>
              <a:ln w="9525">
                <a:solidFill>
                  <a:schemeClr val="bg1"/>
                </a:solidFill>
                <a:round/>
                <a:headEnd/>
                <a:tailEnd/>
              </a:ln>
            </p:spPr>
          </p:cxnSp>
          <p:cxnSp>
            <p:nvCxnSpPr>
              <p:cNvPr id="66667" name="AutoShape 212"/>
              <p:cNvCxnSpPr>
                <a:cxnSpLocks noChangeShapeType="1"/>
              </p:cNvCxnSpPr>
              <p:nvPr/>
            </p:nvCxnSpPr>
            <p:spPr bwMode="auto">
              <a:xfrm>
                <a:off x="4402" y="2646"/>
                <a:ext cx="152" cy="4"/>
              </a:xfrm>
              <a:prstGeom prst="straightConnector1">
                <a:avLst/>
              </a:prstGeom>
              <a:noFill/>
              <a:ln w="9525">
                <a:solidFill>
                  <a:schemeClr val="bg1"/>
                </a:solidFill>
                <a:round/>
                <a:headEnd/>
                <a:tailEnd/>
              </a:ln>
            </p:spPr>
          </p:cxnSp>
          <p:cxnSp>
            <p:nvCxnSpPr>
              <p:cNvPr id="66668" name="AutoShape 213"/>
              <p:cNvCxnSpPr>
                <a:cxnSpLocks noChangeShapeType="1"/>
              </p:cNvCxnSpPr>
              <p:nvPr/>
            </p:nvCxnSpPr>
            <p:spPr bwMode="auto">
              <a:xfrm>
                <a:off x="4402" y="3126"/>
                <a:ext cx="158" cy="2"/>
              </a:xfrm>
              <a:prstGeom prst="straightConnector1">
                <a:avLst/>
              </a:prstGeom>
              <a:noFill/>
              <a:ln w="9525">
                <a:solidFill>
                  <a:schemeClr val="bg1"/>
                </a:solidFill>
                <a:round/>
                <a:headEnd/>
                <a:tailEnd/>
              </a:ln>
            </p:spPr>
          </p:cxnSp>
          <p:grpSp>
            <p:nvGrpSpPr>
              <p:cNvPr id="66669" name="Group 221"/>
              <p:cNvGrpSpPr>
                <a:grpSpLocks/>
              </p:cNvGrpSpPr>
              <p:nvPr/>
            </p:nvGrpSpPr>
            <p:grpSpPr bwMode="auto">
              <a:xfrm>
                <a:off x="3504" y="1788"/>
                <a:ext cx="1286" cy="1476"/>
                <a:chOff x="3504" y="1788"/>
                <a:chExt cx="1286" cy="1476"/>
              </a:xfrm>
            </p:grpSpPr>
            <p:grpSp>
              <p:nvGrpSpPr>
                <p:cNvPr id="66670" name="Group 170"/>
                <p:cNvGrpSpPr>
                  <a:grpSpLocks/>
                </p:cNvGrpSpPr>
                <p:nvPr/>
              </p:nvGrpSpPr>
              <p:grpSpPr bwMode="auto">
                <a:xfrm>
                  <a:off x="3504" y="1788"/>
                  <a:ext cx="528" cy="258"/>
                  <a:chOff x="528" y="2777"/>
                  <a:chExt cx="739" cy="258"/>
                </a:xfrm>
              </p:grpSpPr>
              <p:sp>
                <p:nvSpPr>
                  <p:cNvPr id="66688" name="AutoShape 150"/>
                  <p:cNvSpPr>
                    <a:spLocks noChangeArrowheads="1"/>
                  </p:cNvSpPr>
                  <p:nvPr/>
                </p:nvSpPr>
                <p:spPr bwMode="auto">
                  <a:xfrm>
                    <a:off x="547" y="2795"/>
                    <a:ext cx="720" cy="240"/>
                  </a:xfrm>
                  <a:prstGeom prst="roundRect">
                    <a:avLst>
                      <a:gd name="adj" fmla="val 16667"/>
                    </a:avLst>
                  </a:prstGeom>
                  <a:solidFill>
                    <a:schemeClr val="bg1"/>
                  </a:solidFill>
                  <a:ln w="9525">
                    <a:solidFill>
                      <a:schemeClr val="tx1"/>
                    </a:solidFill>
                    <a:round/>
                    <a:headEnd/>
                    <a:tailEnd/>
                  </a:ln>
                </p:spPr>
                <p:txBody>
                  <a:bodyPr wrap="none" anchor="ctr"/>
                  <a:lstStyle/>
                  <a:p>
                    <a:pPr algn="ctr"/>
                    <a:endParaRPr lang="en-US" sz="1000">
                      <a:solidFill>
                        <a:schemeClr val="bg1"/>
                      </a:solidFill>
                    </a:endParaRPr>
                  </a:p>
                </p:txBody>
              </p:sp>
              <p:sp>
                <p:nvSpPr>
                  <p:cNvPr id="66689" name="AutoShape 151"/>
                  <p:cNvSpPr>
                    <a:spLocks noChangeArrowheads="1"/>
                  </p:cNvSpPr>
                  <p:nvPr/>
                </p:nvSpPr>
                <p:spPr bwMode="auto">
                  <a:xfrm>
                    <a:off x="528" y="2777"/>
                    <a:ext cx="720" cy="240"/>
                  </a:xfrm>
                  <a:prstGeom prst="roundRect">
                    <a:avLst>
                      <a:gd name="adj" fmla="val 16667"/>
                    </a:avLst>
                  </a:prstGeom>
                  <a:solidFill>
                    <a:srgbClr val="00FF00"/>
                  </a:solidFill>
                  <a:ln w="9525">
                    <a:solidFill>
                      <a:schemeClr val="tx1"/>
                    </a:solidFill>
                    <a:round/>
                    <a:headEnd/>
                    <a:tailEnd/>
                  </a:ln>
                </p:spPr>
                <p:txBody>
                  <a:bodyPr wrap="none" anchor="ctr"/>
                  <a:lstStyle/>
                  <a:p>
                    <a:pPr algn="ctr"/>
                    <a:r>
                      <a:rPr lang="en-US" sz="1000">
                        <a:solidFill>
                          <a:schemeClr val="tx1"/>
                        </a:solidFill>
                      </a:rPr>
                      <a:t>GP Master</a:t>
                    </a:r>
                  </a:p>
                  <a:p>
                    <a:pPr algn="ctr"/>
                    <a:r>
                      <a:rPr lang="en-US" sz="1000">
                        <a:solidFill>
                          <a:schemeClr val="tx1"/>
                        </a:solidFill>
                      </a:rPr>
                      <a:t>Server</a:t>
                    </a:r>
                  </a:p>
                </p:txBody>
              </p:sp>
            </p:grpSp>
            <p:pic>
              <p:nvPicPr>
                <p:cNvPr id="66671" name="Picture 168" descr="storage"/>
                <p:cNvPicPr>
                  <a:picLocks noChangeAspect="1" noChangeArrowheads="1"/>
                </p:cNvPicPr>
                <p:nvPr/>
              </p:nvPicPr>
              <p:blipFill>
                <a:blip r:embed="rId6"/>
                <a:srcRect/>
                <a:stretch>
                  <a:fillRect/>
                </a:stretch>
              </p:blipFill>
              <p:spPr bwMode="auto">
                <a:xfrm>
                  <a:off x="4548" y="2199"/>
                  <a:ext cx="230" cy="230"/>
                </a:xfrm>
                <a:prstGeom prst="rect">
                  <a:avLst/>
                </a:prstGeom>
                <a:noFill/>
                <a:ln w="9525">
                  <a:noFill/>
                  <a:miter lim="800000"/>
                  <a:headEnd/>
                  <a:tailEnd/>
                </a:ln>
              </p:spPr>
            </p:pic>
            <p:pic>
              <p:nvPicPr>
                <p:cNvPr id="66672" name="Picture 186" descr="storage"/>
                <p:cNvPicPr>
                  <a:picLocks noChangeAspect="1" noChangeArrowheads="1"/>
                </p:cNvPicPr>
                <p:nvPr/>
              </p:nvPicPr>
              <p:blipFill>
                <a:blip r:embed="rId6"/>
                <a:srcRect/>
                <a:stretch>
                  <a:fillRect/>
                </a:stretch>
              </p:blipFill>
              <p:spPr bwMode="auto">
                <a:xfrm>
                  <a:off x="4554" y="2535"/>
                  <a:ext cx="230" cy="230"/>
                </a:xfrm>
                <a:prstGeom prst="rect">
                  <a:avLst/>
                </a:prstGeom>
                <a:noFill/>
                <a:ln w="9525">
                  <a:noFill/>
                  <a:miter lim="800000"/>
                  <a:headEnd/>
                  <a:tailEnd/>
                </a:ln>
              </p:spPr>
            </p:pic>
            <p:pic>
              <p:nvPicPr>
                <p:cNvPr id="66673" name="Picture 187" descr="storage"/>
                <p:cNvPicPr>
                  <a:picLocks noChangeAspect="1" noChangeArrowheads="1"/>
                </p:cNvPicPr>
                <p:nvPr/>
              </p:nvPicPr>
              <p:blipFill>
                <a:blip r:embed="rId6"/>
                <a:srcRect/>
                <a:stretch>
                  <a:fillRect/>
                </a:stretch>
              </p:blipFill>
              <p:spPr bwMode="auto">
                <a:xfrm>
                  <a:off x="4560" y="3013"/>
                  <a:ext cx="230" cy="230"/>
                </a:xfrm>
                <a:prstGeom prst="rect">
                  <a:avLst/>
                </a:prstGeom>
                <a:noFill/>
                <a:ln w="9525">
                  <a:noFill/>
                  <a:miter lim="800000"/>
                  <a:headEnd/>
                  <a:tailEnd/>
                </a:ln>
              </p:spPr>
            </p:pic>
            <p:grpSp>
              <p:nvGrpSpPr>
                <p:cNvPr id="66674" name="Group 190"/>
                <p:cNvGrpSpPr>
                  <a:grpSpLocks/>
                </p:cNvGrpSpPr>
                <p:nvPr/>
              </p:nvGrpSpPr>
              <p:grpSpPr bwMode="auto">
                <a:xfrm>
                  <a:off x="3860" y="2190"/>
                  <a:ext cx="556" cy="258"/>
                  <a:chOff x="528" y="2777"/>
                  <a:chExt cx="739" cy="258"/>
                </a:xfrm>
              </p:grpSpPr>
              <p:sp>
                <p:nvSpPr>
                  <p:cNvPr id="66686" name="AutoShape 191"/>
                  <p:cNvSpPr>
                    <a:spLocks noChangeArrowheads="1"/>
                  </p:cNvSpPr>
                  <p:nvPr/>
                </p:nvSpPr>
                <p:spPr bwMode="auto">
                  <a:xfrm>
                    <a:off x="547" y="2795"/>
                    <a:ext cx="720" cy="240"/>
                  </a:xfrm>
                  <a:prstGeom prst="roundRect">
                    <a:avLst>
                      <a:gd name="adj" fmla="val 16667"/>
                    </a:avLst>
                  </a:prstGeom>
                  <a:solidFill>
                    <a:schemeClr val="bg1"/>
                  </a:solidFill>
                  <a:ln w="9525">
                    <a:solidFill>
                      <a:schemeClr val="tx1"/>
                    </a:solidFill>
                    <a:round/>
                    <a:headEnd/>
                    <a:tailEnd/>
                  </a:ln>
                </p:spPr>
                <p:txBody>
                  <a:bodyPr wrap="none" anchor="ctr"/>
                  <a:lstStyle/>
                  <a:p>
                    <a:pPr algn="ctr"/>
                    <a:endParaRPr lang="en-US" sz="1000">
                      <a:solidFill>
                        <a:schemeClr val="bg1"/>
                      </a:solidFill>
                    </a:endParaRPr>
                  </a:p>
                </p:txBody>
              </p:sp>
              <p:sp>
                <p:nvSpPr>
                  <p:cNvPr id="66687" name="AutoShape 192"/>
                  <p:cNvSpPr>
                    <a:spLocks noChangeArrowheads="1"/>
                  </p:cNvSpPr>
                  <p:nvPr/>
                </p:nvSpPr>
                <p:spPr bwMode="auto">
                  <a:xfrm>
                    <a:off x="528" y="2777"/>
                    <a:ext cx="720" cy="240"/>
                  </a:xfrm>
                  <a:prstGeom prst="roundRect">
                    <a:avLst>
                      <a:gd name="adj" fmla="val 16667"/>
                    </a:avLst>
                  </a:prstGeom>
                  <a:solidFill>
                    <a:srgbClr val="00FF00"/>
                  </a:solidFill>
                  <a:ln w="9525">
                    <a:solidFill>
                      <a:schemeClr val="tx1"/>
                    </a:solidFill>
                    <a:round/>
                    <a:headEnd/>
                    <a:tailEnd/>
                  </a:ln>
                </p:spPr>
                <p:txBody>
                  <a:bodyPr wrap="none" anchor="ctr"/>
                  <a:lstStyle/>
                  <a:p>
                    <a:pPr algn="ctr"/>
                    <a:r>
                      <a:rPr lang="en-US" sz="1000">
                        <a:solidFill>
                          <a:schemeClr val="tx1"/>
                        </a:solidFill>
                      </a:rPr>
                      <a:t>GP Segment</a:t>
                    </a:r>
                  </a:p>
                  <a:p>
                    <a:pPr algn="ctr"/>
                    <a:r>
                      <a:rPr lang="en-US" sz="1000">
                        <a:solidFill>
                          <a:schemeClr val="tx1"/>
                        </a:solidFill>
                      </a:rPr>
                      <a:t>Server</a:t>
                    </a:r>
                  </a:p>
                </p:txBody>
              </p:sp>
            </p:grpSp>
            <p:grpSp>
              <p:nvGrpSpPr>
                <p:cNvPr id="66675" name="Group 193"/>
                <p:cNvGrpSpPr>
                  <a:grpSpLocks/>
                </p:cNvGrpSpPr>
                <p:nvPr/>
              </p:nvGrpSpPr>
              <p:grpSpPr bwMode="auto">
                <a:xfrm>
                  <a:off x="3853" y="3006"/>
                  <a:ext cx="563" cy="258"/>
                  <a:chOff x="528" y="2777"/>
                  <a:chExt cx="739" cy="258"/>
                </a:xfrm>
              </p:grpSpPr>
              <p:sp>
                <p:nvSpPr>
                  <p:cNvPr id="66684" name="AutoShape 194"/>
                  <p:cNvSpPr>
                    <a:spLocks noChangeArrowheads="1"/>
                  </p:cNvSpPr>
                  <p:nvPr/>
                </p:nvSpPr>
                <p:spPr bwMode="auto">
                  <a:xfrm>
                    <a:off x="547" y="2795"/>
                    <a:ext cx="720" cy="240"/>
                  </a:xfrm>
                  <a:prstGeom prst="roundRect">
                    <a:avLst>
                      <a:gd name="adj" fmla="val 16667"/>
                    </a:avLst>
                  </a:prstGeom>
                  <a:solidFill>
                    <a:schemeClr val="bg1"/>
                  </a:solidFill>
                  <a:ln w="9525">
                    <a:solidFill>
                      <a:schemeClr val="tx1"/>
                    </a:solidFill>
                    <a:round/>
                    <a:headEnd/>
                    <a:tailEnd/>
                  </a:ln>
                </p:spPr>
                <p:txBody>
                  <a:bodyPr wrap="none" anchor="ctr"/>
                  <a:lstStyle/>
                  <a:p>
                    <a:pPr algn="ctr"/>
                    <a:endParaRPr lang="en-US" sz="1000">
                      <a:solidFill>
                        <a:schemeClr val="bg1"/>
                      </a:solidFill>
                    </a:endParaRPr>
                  </a:p>
                </p:txBody>
              </p:sp>
              <p:sp>
                <p:nvSpPr>
                  <p:cNvPr id="66685" name="AutoShape 195"/>
                  <p:cNvSpPr>
                    <a:spLocks noChangeArrowheads="1"/>
                  </p:cNvSpPr>
                  <p:nvPr/>
                </p:nvSpPr>
                <p:spPr bwMode="auto">
                  <a:xfrm>
                    <a:off x="528" y="2777"/>
                    <a:ext cx="720" cy="240"/>
                  </a:xfrm>
                  <a:prstGeom prst="roundRect">
                    <a:avLst>
                      <a:gd name="adj" fmla="val 16667"/>
                    </a:avLst>
                  </a:prstGeom>
                  <a:solidFill>
                    <a:srgbClr val="00FF00"/>
                  </a:solidFill>
                  <a:ln w="9525">
                    <a:solidFill>
                      <a:schemeClr val="tx1"/>
                    </a:solidFill>
                    <a:round/>
                    <a:headEnd/>
                    <a:tailEnd/>
                  </a:ln>
                </p:spPr>
                <p:txBody>
                  <a:bodyPr wrap="none" anchor="ctr"/>
                  <a:lstStyle/>
                  <a:p>
                    <a:pPr algn="ctr"/>
                    <a:r>
                      <a:rPr lang="en-US" sz="1000">
                        <a:solidFill>
                          <a:schemeClr val="tx1"/>
                        </a:solidFill>
                      </a:rPr>
                      <a:t>GP Segment</a:t>
                    </a:r>
                  </a:p>
                  <a:p>
                    <a:pPr algn="ctr"/>
                    <a:r>
                      <a:rPr lang="en-US" sz="1000">
                        <a:solidFill>
                          <a:schemeClr val="tx1"/>
                        </a:solidFill>
                      </a:rPr>
                      <a:t>Server</a:t>
                    </a:r>
                  </a:p>
                </p:txBody>
              </p:sp>
            </p:grpSp>
            <p:grpSp>
              <p:nvGrpSpPr>
                <p:cNvPr id="66676" name="Group 196"/>
                <p:cNvGrpSpPr>
                  <a:grpSpLocks/>
                </p:cNvGrpSpPr>
                <p:nvPr/>
              </p:nvGrpSpPr>
              <p:grpSpPr bwMode="auto">
                <a:xfrm>
                  <a:off x="3853" y="2526"/>
                  <a:ext cx="563" cy="258"/>
                  <a:chOff x="528" y="2777"/>
                  <a:chExt cx="739" cy="258"/>
                </a:xfrm>
              </p:grpSpPr>
              <p:sp>
                <p:nvSpPr>
                  <p:cNvPr id="66682" name="AutoShape 197"/>
                  <p:cNvSpPr>
                    <a:spLocks noChangeArrowheads="1"/>
                  </p:cNvSpPr>
                  <p:nvPr/>
                </p:nvSpPr>
                <p:spPr bwMode="auto">
                  <a:xfrm>
                    <a:off x="547" y="2795"/>
                    <a:ext cx="720" cy="240"/>
                  </a:xfrm>
                  <a:prstGeom prst="roundRect">
                    <a:avLst>
                      <a:gd name="adj" fmla="val 16667"/>
                    </a:avLst>
                  </a:prstGeom>
                  <a:solidFill>
                    <a:schemeClr val="bg1"/>
                  </a:solidFill>
                  <a:ln w="9525">
                    <a:solidFill>
                      <a:schemeClr val="tx1"/>
                    </a:solidFill>
                    <a:round/>
                    <a:headEnd/>
                    <a:tailEnd/>
                  </a:ln>
                </p:spPr>
                <p:txBody>
                  <a:bodyPr wrap="none" anchor="ctr"/>
                  <a:lstStyle/>
                  <a:p>
                    <a:pPr algn="ctr"/>
                    <a:endParaRPr lang="en-US" sz="1000">
                      <a:solidFill>
                        <a:schemeClr val="bg1"/>
                      </a:solidFill>
                    </a:endParaRPr>
                  </a:p>
                </p:txBody>
              </p:sp>
              <p:sp>
                <p:nvSpPr>
                  <p:cNvPr id="66683" name="AutoShape 198"/>
                  <p:cNvSpPr>
                    <a:spLocks noChangeArrowheads="1"/>
                  </p:cNvSpPr>
                  <p:nvPr/>
                </p:nvSpPr>
                <p:spPr bwMode="auto">
                  <a:xfrm>
                    <a:off x="528" y="2777"/>
                    <a:ext cx="720" cy="240"/>
                  </a:xfrm>
                  <a:prstGeom prst="roundRect">
                    <a:avLst>
                      <a:gd name="adj" fmla="val 16667"/>
                    </a:avLst>
                  </a:prstGeom>
                  <a:solidFill>
                    <a:srgbClr val="00FF00"/>
                  </a:solidFill>
                  <a:ln w="9525">
                    <a:solidFill>
                      <a:schemeClr val="tx1"/>
                    </a:solidFill>
                    <a:round/>
                    <a:headEnd/>
                    <a:tailEnd/>
                  </a:ln>
                </p:spPr>
                <p:txBody>
                  <a:bodyPr wrap="none" anchor="ctr"/>
                  <a:lstStyle/>
                  <a:p>
                    <a:pPr algn="ctr"/>
                    <a:r>
                      <a:rPr lang="en-US" sz="1000">
                        <a:solidFill>
                          <a:schemeClr val="tx1"/>
                        </a:solidFill>
                      </a:rPr>
                      <a:t>GP Segment</a:t>
                    </a:r>
                  </a:p>
                  <a:p>
                    <a:pPr algn="ctr"/>
                    <a:r>
                      <a:rPr lang="en-US" sz="1000">
                        <a:solidFill>
                          <a:schemeClr val="tx1"/>
                        </a:solidFill>
                      </a:rPr>
                      <a:t>Server</a:t>
                    </a:r>
                  </a:p>
                </p:txBody>
              </p:sp>
            </p:grpSp>
            <p:cxnSp>
              <p:nvCxnSpPr>
                <p:cNvPr id="66677" name="AutoShape 207"/>
                <p:cNvCxnSpPr>
                  <a:cxnSpLocks noChangeShapeType="1"/>
                  <a:stCxn id="66689" idx="2"/>
                  <a:endCxn id="66687" idx="1"/>
                </p:cNvCxnSpPr>
                <p:nvPr/>
              </p:nvCxnSpPr>
              <p:spPr bwMode="auto">
                <a:xfrm rot="16200000" flipH="1">
                  <a:off x="3670" y="2119"/>
                  <a:ext cx="282" cy="99"/>
                </a:xfrm>
                <a:prstGeom prst="bentConnector2">
                  <a:avLst/>
                </a:prstGeom>
                <a:noFill/>
                <a:ln w="25400">
                  <a:solidFill>
                    <a:schemeClr val="bg1"/>
                  </a:solidFill>
                  <a:miter lim="800000"/>
                  <a:headEnd/>
                  <a:tailEnd/>
                </a:ln>
              </p:spPr>
            </p:cxnSp>
            <p:cxnSp>
              <p:nvCxnSpPr>
                <p:cNvPr id="66678" name="AutoShape 208"/>
                <p:cNvCxnSpPr>
                  <a:cxnSpLocks noChangeShapeType="1"/>
                  <a:stCxn id="66689" idx="2"/>
                  <a:endCxn id="66683" idx="1"/>
                </p:cNvCxnSpPr>
                <p:nvPr/>
              </p:nvCxnSpPr>
              <p:spPr bwMode="auto">
                <a:xfrm rot="16200000" flipH="1">
                  <a:off x="3498" y="2291"/>
                  <a:ext cx="618" cy="92"/>
                </a:xfrm>
                <a:prstGeom prst="bentConnector2">
                  <a:avLst/>
                </a:prstGeom>
                <a:noFill/>
                <a:ln w="25400">
                  <a:solidFill>
                    <a:schemeClr val="bg1"/>
                  </a:solidFill>
                  <a:miter lim="800000"/>
                  <a:headEnd/>
                  <a:tailEnd/>
                </a:ln>
              </p:spPr>
            </p:cxnSp>
            <p:cxnSp>
              <p:nvCxnSpPr>
                <p:cNvPr id="66679" name="AutoShape 209"/>
                <p:cNvCxnSpPr>
                  <a:cxnSpLocks noChangeShapeType="1"/>
                </p:cNvCxnSpPr>
                <p:nvPr/>
              </p:nvCxnSpPr>
              <p:spPr bwMode="auto">
                <a:xfrm rot="16200000" flipH="1">
                  <a:off x="3258" y="2531"/>
                  <a:ext cx="1098" cy="92"/>
                </a:xfrm>
                <a:prstGeom prst="bentConnector2">
                  <a:avLst/>
                </a:prstGeom>
                <a:noFill/>
                <a:ln w="25400">
                  <a:solidFill>
                    <a:schemeClr val="bg1"/>
                  </a:solidFill>
                  <a:miter lim="800000"/>
                  <a:headEnd/>
                  <a:tailEnd/>
                </a:ln>
              </p:spPr>
            </p:cxnSp>
            <p:pic>
              <p:nvPicPr>
                <p:cNvPr id="66680" name="Picture 217" descr="storage"/>
                <p:cNvPicPr>
                  <a:picLocks noChangeAspect="1" noChangeArrowheads="1"/>
                </p:cNvPicPr>
                <p:nvPr/>
              </p:nvPicPr>
              <p:blipFill>
                <a:blip r:embed="rId6"/>
                <a:srcRect/>
                <a:stretch>
                  <a:fillRect/>
                </a:stretch>
              </p:blipFill>
              <p:spPr bwMode="auto">
                <a:xfrm>
                  <a:off x="4176" y="1794"/>
                  <a:ext cx="230" cy="230"/>
                </a:xfrm>
                <a:prstGeom prst="rect">
                  <a:avLst/>
                </a:prstGeom>
                <a:noFill/>
                <a:ln w="9525">
                  <a:noFill/>
                  <a:miter lim="800000"/>
                  <a:headEnd/>
                  <a:tailEnd/>
                </a:ln>
              </p:spPr>
            </p:pic>
            <p:cxnSp>
              <p:nvCxnSpPr>
                <p:cNvPr id="66681" name="AutoShape 218"/>
                <p:cNvCxnSpPr>
                  <a:cxnSpLocks noChangeShapeType="1"/>
                  <a:stCxn id="66689" idx="3"/>
                </p:cNvCxnSpPr>
                <p:nvPr/>
              </p:nvCxnSpPr>
              <p:spPr bwMode="auto">
                <a:xfrm>
                  <a:off x="4018" y="1908"/>
                  <a:ext cx="158" cy="1"/>
                </a:xfrm>
                <a:prstGeom prst="straightConnector1">
                  <a:avLst/>
                </a:prstGeom>
                <a:noFill/>
                <a:ln w="9525">
                  <a:solidFill>
                    <a:schemeClr val="bg1"/>
                  </a:solidFill>
                  <a:round/>
                  <a:headEnd/>
                  <a:tailEnd/>
                </a:ln>
              </p:spPr>
            </p:cxnSp>
          </p:grpSp>
        </p:grpSp>
      </p:grpSp>
      <p:sp>
        <p:nvSpPr>
          <p:cNvPr id="20493" name="Text Box 220"/>
          <p:cNvSpPr txBox="1">
            <a:spLocks noChangeArrowheads="1"/>
          </p:cNvSpPr>
          <p:nvPr/>
        </p:nvSpPr>
        <p:spPr bwMode="auto">
          <a:xfrm>
            <a:off x="1143000" y="1295400"/>
            <a:ext cx="2590800" cy="1844675"/>
          </a:xfrm>
          <a:prstGeom prst="rect">
            <a:avLst/>
          </a:prstGeom>
          <a:noFill/>
          <a:ln w="9525">
            <a:noFill/>
            <a:miter lim="800000"/>
            <a:headEnd/>
            <a:tailEnd/>
          </a:ln>
        </p:spPr>
        <p:txBody>
          <a:bodyPr>
            <a:spAutoFit/>
          </a:bodyPr>
          <a:lstStyle/>
          <a:p>
            <a:pPr>
              <a:spcBef>
                <a:spcPct val="50000"/>
              </a:spcBef>
            </a:pPr>
            <a:r>
              <a:rPr lang="en-US" sz="1000" b="1">
                <a:solidFill>
                  <a:schemeClr val="tx1"/>
                </a:solidFill>
              </a:rPr>
              <a:t>libname mydblib greenplm dsn=ddGP user=gpadmin password=gpadmin;</a:t>
            </a:r>
          </a:p>
          <a:p>
            <a:pPr>
              <a:spcBef>
                <a:spcPct val="50000"/>
              </a:spcBef>
            </a:pPr>
            <a:endParaRPr lang="en-US" sz="1000" b="1">
              <a:solidFill>
                <a:schemeClr val="tx1"/>
              </a:solidFill>
            </a:endParaRPr>
          </a:p>
          <a:p>
            <a:r>
              <a:rPr lang="en-US" sz="1000" b="1">
                <a:solidFill>
                  <a:schemeClr val="tx1"/>
                </a:solidFill>
              </a:rPr>
              <a:t>proc</a:t>
            </a:r>
            <a:r>
              <a:rPr lang="en-US" sz="1000">
                <a:solidFill>
                  <a:schemeClr val="tx1"/>
                </a:solidFill>
              </a:rPr>
              <a:t> </a:t>
            </a:r>
            <a:r>
              <a:rPr lang="en-US" sz="1000" b="1">
                <a:solidFill>
                  <a:schemeClr val="tx1"/>
                </a:solidFill>
              </a:rPr>
              <a:t>sql</a:t>
            </a:r>
            <a:r>
              <a:rPr lang="en-US" sz="1000">
                <a:solidFill>
                  <a:schemeClr val="tx1"/>
                </a:solidFill>
              </a:rPr>
              <a:t>;</a:t>
            </a:r>
          </a:p>
          <a:p>
            <a:r>
              <a:rPr lang="en-US" sz="1000">
                <a:solidFill>
                  <a:schemeClr val="tx1"/>
                </a:solidFill>
              </a:rPr>
              <a:t>create table mydblib.flights98</a:t>
            </a:r>
          </a:p>
          <a:p>
            <a:r>
              <a:rPr lang="en-US" sz="1000">
                <a:solidFill>
                  <a:schemeClr val="tx1"/>
                </a:solidFill>
              </a:rPr>
              <a:t>       (bulkload=YES</a:t>
            </a:r>
          </a:p>
          <a:p>
            <a:r>
              <a:rPr lang="en-US" sz="1000">
                <a:solidFill>
                  <a:schemeClr val="tx1"/>
                </a:solidFill>
              </a:rPr>
              <a:t>        bl_host='137.69.6.166' </a:t>
            </a:r>
          </a:p>
          <a:p>
            <a:r>
              <a:rPr lang="en-US" sz="1000">
                <a:solidFill>
                  <a:schemeClr val="tx1"/>
                </a:solidFill>
              </a:rPr>
              <a:t>        bl_port='8082‘</a:t>
            </a:r>
          </a:p>
          <a:p>
            <a:r>
              <a:rPr lang="en-US" sz="1000">
                <a:solidFill>
                  <a:schemeClr val="tx1"/>
                </a:solidFill>
              </a:rPr>
              <a:t>        bl_protocol='gpfdist')</a:t>
            </a:r>
          </a:p>
          <a:p>
            <a:r>
              <a:rPr lang="en-US" sz="1000">
                <a:solidFill>
                  <a:schemeClr val="tx1"/>
                </a:solidFill>
              </a:rPr>
              <a:t>        as select * from Sasuser.Tours;</a:t>
            </a:r>
          </a:p>
          <a:p>
            <a:r>
              <a:rPr lang="en-US" sz="1000" b="1">
                <a:solidFill>
                  <a:schemeClr val="tx1"/>
                </a:solidFill>
              </a:rPr>
              <a:t>quit</a:t>
            </a:r>
            <a:r>
              <a:rPr lang="en-US" sz="1000">
                <a:solidFill>
                  <a:schemeClr val="tx1"/>
                </a:solidFill>
              </a:rPr>
              <a:t>;</a:t>
            </a:r>
          </a:p>
        </p:txBody>
      </p:sp>
      <p:pic>
        <p:nvPicPr>
          <p:cNvPr id="20484" name="Picture 27" descr="script-icone-6016-48"/>
          <p:cNvPicPr>
            <a:picLocks noChangeAspect="1" noChangeArrowheads="1"/>
          </p:cNvPicPr>
          <p:nvPr/>
        </p:nvPicPr>
        <p:blipFill>
          <a:blip r:embed="rId7"/>
          <a:srcRect/>
          <a:stretch>
            <a:fillRect/>
          </a:stretch>
        </p:blipFill>
        <p:spPr bwMode="auto">
          <a:xfrm>
            <a:off x="1981200" y="1676400"/>
            <a:ext cx="274638" cy="274638"/>
          </a:xfrm>
          <a:prstGeom prst="rect">
            <a:avLst/>
          </a:prstGeom>
          <a:noFill/>
          <a:ln w="9525">
            <a:noFill/>
            <a:miter lim="800000"/>
            <a:headEnd/>
            <a:tailEnd/>
          </a:ln>
        </p:spPr>
      </p:pic>
      <p:grpSp>
        <p:nvGrpSpPr>
          <p:cNvPr id="66566" name="Group 126"/>
          <p:cNvGrpSpPr>
            <a:grpSpLocks/>
          </p:cNvGrpSpPr>
          <p:nvPr/>
        </p:nvGrpSpPr>
        <p:grpSpPr bwMode="auto">
          <a:xfrm>
            <a:off x="1676400" y="3446463"/>
            <a:ext cx="1173163" cy="411162"/>
            <a:chOff x="336" y="1008"/>
            <a:chExt cx="739" cy="259"/>
          </a:xfrm>
        </p:grpSpPr>
        <p:sp>
          <p:nvSpPr>
            <p:cNvPr id="66661" name="AutoShape 125"/>
            <p:cNvSpPr>
              <a:spLocks noChangeArrowheads="1"/>
            </p:cNvSpPr>
            <p:nvPr/>
          </p:nvSpPr>
          <p:spPr bwMode="auto">
            <a:xfrm>
              <a:off x="355" y="1027"/>
              <a:ext cx="720" cy="240"/>
            </a:xfrm>
            <a:prstGeom prst="roundRect">
              <a:avLst>
                <a:gd name="adj" fmla="val 16667"/>
              </a:avLst>
            </a:prstGeom>
            <a:solidFill>
              <a:srgbClr val="333333"/>
            </a:solidFill>
            <a:ln w="9525">
              <a:solidFill>
                <a:schemeClr val="tx1"/>
              </a:solidFill>
              <a:round/>
              <a:headEnd/>
              <a:tailEnd/>
            </a:ln>
          </p:spPr>
          <p:txBody>
            <a:bodyPr wrap="none" anchor="ctr"/>
            <a:lstStyle/>
            <a:p>
              <a:pPr algn="ctr"/>
              <a:endParaRPr lang="en-US" sz="1000">
                <a:solidFill>
                  <a:schemeClr val="bg1"/>
                </a:solidFill>
              </a:endParaRPr>
            </a:p>
          </p:txBody>
        </p:sp>
        <p:sp>
          <p:nvSpPr>
            <p:cNvPr id="66662" name="AutoShape 42"/>
            <p:cNvSpPr>
              <a:spLocks noChangeArrowheads="1"/>
            </p:cNvSpPr>
            <p:nvPr/>
          </p:nvSpPr>
          <p:spPr bwMode="auto">
            <a:xfrm>
              <a:off x="336" y="1008"/>
              <a:ext cx="720" cy="24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1000">
                  <a:solidFill>
                    <a:schemeClr val="bg1"/>
                  </a:solidFill>
                </a:rPr>
                <a:t>SAS for Windows</a:t>
              </a:r>
            </a:p>
          </p:txBody>
        </p:sp>
      </p:grpSp>
      <p:grpSp>
        <p:nvGrpSpPr>
          <p:cNvPr id="97417" name="Group 137"/>
          <p:cNvGrpSpPr>
            <a:grpSpLocks/>
          </p:cNvGrpSpPr>
          <p:nvPr/>
        </p:nvGrpSpPr>
        <p:grpSpPr bwMode="auto">
          <a:xfrm>
            <a:off x="3857625" y="3476625"/>
            <a:ext cx="628650" cy="323850"/>
            <a:chOff x="1710" y="1512"/>
            <a:chExt cx="396" cy="204"/>
          </a:xfrm>
        </p:grpSpPr>
        <p:sp>
          <p:nvSpPr>
            <p:cNvPr id="66659" name="AutoShape 134"/>
            <p:cNvSpPr>
              <a:spLocks noChangeArrowheads="1"/>
            </p:cNvSpPr>
            <p:nvPr/>
          </p:nvSpPr>
          <p:spPr bwMode="auto">
            <a:xfrm>
              <a:off x="1722" y="1524"/>
              <a:ext cx="384" cy="192"/>
            </a:xfrm>
            <a:prstGeom prst="homePlate">
              <a:avLst>
                <a:gd name="adj" fmla="val 50000"/>
              </a:avLst>
            </a:prstGeom>
            <a:solidFill>
              <a:srgbClr val="333333"/>
            </a:solidFill>
            <a:ln w="9525">
              <a:solidFill>
                <a:schemeClr val="tx1"/>
              </a:solidFill>
              <a:miter lim="800000"/>
              <a:headEnd/>
              <a:tailEnd/>
            </a:ln>
          </p:spPr>
          <p:txBody>
            <a:bodyPr wrap="none" anchor="ctr"/>
            <a:lstStyle/>
            <a:p>
              <a:pPr algn="ctr"/>
              <a:endParaRPr lang="en-US" sz="800">
                <a:solidFill>
                  <a:schemeClr val="tx1"/>
                </a:solidFill>
              </a:endParaRPr>
            </a:p>
          </p:txBody>
        </p:sp>
        <p:sp>
          <p:nvSpPr>
            <p:cNvPr id="66660" name="AutoShape 128"/>
            <p:cNvSpPr>
              <a:spLocks noChangeArrowheads="1"/>
            </p:cNvSpPr>
            <p:nvPr/>
          </p:nvSpPr>
          <p:spPr bwMode="auto">
            <a:xfrm>
              <a:off x="1710" y="1512"/>
              <a:ext cx="384" cy="192"/>
            </a:xfrm>
            <a:prstGeom prst="homePlate">
              <a:avLst>
                <a:gd name="adj" fmla="val 50000"/>
              </a:avLst>
            </a:prstGeom>
            <a:solidFill>
              <a:schemeClr val="bg1"/>
            </a:solidFill>
            <a:ln w="9525">
              <a:solidFill>
                <a:schemeClr val="tx1"/>
              </a:solidFill>
              <a:miter lim="800000"/>
              <a:headEnd/>
              <a:tailEnd/>
            </a:ln>
          </p:spPr>
          <p:txBody>
            <a:bodyPr wrap="none" anchor="ctr"/>
            <a:lstStyle/>
            <a:p>
              <a:pPr algn="ctr"/>
              <a:r>
                <a:rPr lang="en-US" sz="800">
                  <a:solidFill>
                    <a:schemeClr val="tx1"/>
                  </a:solidFill>
                </a:rPr>
                <a:t>Driver</a:t>
              </a:r>
            </a:p>
            <a:p>
              <a:pPr algn="ctr"/>
              <a:r>
                <a:rPr lang="en-US" sz="800">
                  <a:solidFill>
                    <a:schemeClr val="tx1"/>
                  </a:solidFill>
                </a:rPr>
                <a:t>Manager</a:t>
              </a:r>
            </a:p>
          </p:txBody>
        </p:sp>
      </p:grpSp>
      <p:grpSp>
        <p:nvGrpSpPr>
          <p:cNvPr id="97416" name="Group 136"/>
          <p:cNvGrpSpPr>
            <a:grpSpLocks/>
          </p:cNvGrpSpPr>
          <p:nvPr/>
        </p:nvGrpSpPr>
        <p:grpSpPr bwMode="auto">
          <a:xfrm>
            <a:off x="4552950" y="3476625"/>
            <a:ext cx="628650" cy="323850"/>
            <a:chOff x="2142" y="1512"/>
            <a:chExt cx="396" cy="204"/>
          </a:xfrm>
        </p:grpSpPr>
        <p:sp>
          <p:nvSpPr>
            <p:cNvPr id="66657" name="AutoShape 135"/>
            <p:cNvSpPr>
              <a:spLocks noChangeArrowheads="1"/>
            </p:cNvSpPr>
            <p:nvPr/>
          </p:nvSpPr>
          <p:spPr bwMode="auto">
            <a:xfrm>
              <a:off x="2154" y="1524"/>
              <a:ext cx="384" cy="192"/>
            </a:xfrm>
            <a:prstGeom prst="homePlate">
              <a:avLst>
                <a:gd name="adj" fmla="val 50000"/>
              </a:avLst>
            </a:prstGeom>
            <a:solidFill>
              <a:srgbClr val="333333"/>
            </a:solidFill>
            <a:ln w="9525">
              <a:solidFill>
                <a:schemeClr val="tx1"/>
              </a:solidFill>
              <a:miter lim="800000"/>
              <a:headEnd/>
              <a:tailEnd/>
            </a:ln>
          </p:spPr>
          <p:txBody>
            <a:bodyPr wrap="none" anchor="ctr"/>
            <a:lstStyle/>
            <a:p>
              <a:pPr algn="ctr"/>
              <a:endParaRPr lang="en-US" sz="800">
                <a:solidFill>
                  <a:schemeClr val="tx1"/>
                </a:solidFill>
              </a:endParaRPr>
            </a:p>
          </p:txBody>
        </p:sp>
        <p:sp>
          <p:nvSpPr>
            <p:cNvPr id="66658" name="AutoShape 129"/>
            <p:cNvSpPr>
              <a:spLocks noChangeArrowheads="1"/>
            </p:cNvSpPr>
            <p:nvPr/>
          </p:nvSpPr>
          <p:spPr bwMode="auto">
            <a:xfrm>
              <a:off x="2142" y="1512"/>
              <a:ext cx="384" cy="192"/>
            </a:xfrm>
            <a:prstGeom prst="homePlate">
              <a:avLst>
                <a:gd name="adj" fmla="val 50000"/>
              </a:avLst>
            </a:prstGeom>
            <a:solidFill>
              <a:schemeClr val="bg1"/>
            </a:solidFill>
            <a:ln w="9525">
              <a:solidFill>
                <a:schemeClr val="tx1"/>
              </a:solidFill>
              <a:miter lim="800000"/>
              <a:headEnd/>
              <a:tailEnd/>
            </a:ln>
          </p:spPr>
          <p:txBody>
            <a:bodyPr wrap="none" anchor="ctr"/>
            <a:lstStyle/>
            <a:p>
              <a:pPr algn="ctr"/>
              <a:r>
                <a:rPr lang="en-US" sz="800">
                  <a:solidFill>
                    <a:schemeClr val="tx1"/>
                  </a:solidFill>
                </a:rPr>
                <a:t>ODBC</a:t>
              </a:r>
            </a:p>
            <a:p>
              <a:pPr algn="ctr"/>
              <a:r>
                <a:rPr lang="en-US" sz="800">
                  <a:solidFill>
                    <a:schemeClr val="tx1"/>
                  </a:solidFill>
                </a:rPr>
                <a:t>Driver</a:t>
              </a:r>
            </a:p>
          </p:txBody>
        </p:sp>
      </p:grpSp>
      <p:grpSp>
        <p:nvGrpSpPr>
          <p:cNvPr id="66569" name="Group 140"/>
          <p:cNvGrpSpPr>
            <a:grpSpLocks/>
          </p:cNvGrpSpPr>
          <p:nvPr/>
        </p:nvGrpSpPr>
        <p:grpSpPr bwMode="auto">
          <a:xfrm>
            <a:off x="1676400" y="4829175"/>
            <a:ext cx="1173163" cy="411163"/>
            <a:chOff x="336" y="1008"/>
            <a:chExt cx="739" cy="259"/>
          </a:xfrm>
        </p:grpSpPr>
        <p:sp>
          <p:nvSpPr>
            <p:cNvPr id="66655" name="AutoShape 141"/>
            <p:cNvSpPr>
              <a:spLocks noChangeArrowheads="1"/>
            </p:cNvSpPr>
            <p:nvPr/>
          </p:nvSpPr>
          <p:spPr bwMode="auto">
            <a:xfrm>
              <a:off x="355" y="1027"/>
              <a:ext cx="720" cy="240"/>
            </a:xfrm>
            <a:prstGeom prst="roundRect">
              <a:avLst>
                <a:gd name="adj" fmla="val 16667"/>
              </a:avLst>
            </a:prstGeom>
            <a:solidFill>
              <a:srgbClr val="333333"/>
            </a:solidFill>
            <a:ln w="9525">
              <a:solidFill>
                <a:schemeClr val="tx1"/>
              </a:solidFill>
              <a:round/>
              <a:headEnd/>
              <a:tailEnd/>
            </a:ln>
          </p:spPr>
          <p:txBody>
            <a:bodyPr wrap="none" anchor="ctr"/>
            <a:lstStyle/>
            <a:p>
              <a:pPr algn="ctr"/>
              <a:endParaRPr lang="en-US" sz="1000">
                <a:solidFill>
                  <a:schemeClr val="bg1"/>
                </a:solidFill>
              </a:endParaRPr>
            </a:p>
          </p:txBody>
        </p:sp>
        <p:sp>
          <p:nvSpPr>
            <p:cNvPr id="66656" name="AutoShape 142"/>
            <p:cNvSpPr>
              <a:spLocks noChangeArrowheads="1"/>
            </p:cNvSpPr>
            <p:nvPr/>
          </p:nvSpPr>
          <p:spPr bwMode="auto">
            <a:xfrm>
              <a:off x="336" y="1008"/>
              <a:ext cx="720" cy="240"/>
            </a:xfrm>
            <a:prstGeom prst="roundRect">
              <a:avLst>
                <a:gd name="adj" fmla="val 16667"/>
              </a:avLst>
            </a:prstGeom>
            <a:solidFill>
              <a:srgbClr val="00FF00"/>
            </a:solidFill>
            <a:ln w="9525">
              <a:solidFill>
                <a:schemeClr val="tx1"/>
              </a:solidFill>
              <a:round/>
              <a:headEnd/>
              <a:tailEnd/>
            </a:ln>
          </p:spPr>
          <p:txBody>
            <a:bodyPr wrap="none" anchor="ctr"/>
            <a:lstStyle/>
            <a:p>
              <a:pPr algn="ctr"/>
              <a:r>
                <a:rPr lang="en-US" sz="1000">
                  <a:solidFill>
                    <a:schemeClr val="tx1"/>
                  </a:solidFill>
                </a:rPr>
                <a:t>gpfdist</a:t>
              </a:r>
            </a:p>
          </p:txBody>
        </p:sp>
      </p:grpSp>
      <p:grpSp>
        <p:nvGrpSpPr>
          <p:cNvPr id="20554" name="Group 74"/>
          <p:cNvGrpSpPr>
            <a:grpSpLocks/>
          </p:cNvGrpSpPr>
          <p:nvPr/>
        </p:nvGrpSpPr>
        <p:grpSpPr bwMode="auto">
          <a:xfrm>
            <a:off x="2819400" y="2981325"/>
            <a:ext cx="2895600" cy="1333500"/>
            <a:chOff x="1680" y="1782"/>
            <a:chExt cx="1824" cy="840"/>
          </a:xfrm>
        </p:grpSpPr>
        <p:grpSp>
          <p:nvGrpSpPr>
            <p:cNvPr id="66639" name="Group 67"/>
            <p:cNvGrpSpPr>
              <a:grpSpLocks/>
            </p:cNvGrpSpPr>
            <p:nvPr/>
          </p:nvGrpSpPr>
          <p:grpSpPr bwMode="auto">
            <a:xfrm>
              <a:off x="1680" y="1782"/>
              <a:ext cx="1419" cy="840"/>
              <a:chOff x="1680" y="1944"/>
              <a:chExt cx="1419" cy="840"/>
            </a:xfrm>
          </p:grpSpPr>
          <p:grpSp>
            <p:nvGrpSpPr>
              <p:cNvPr id="66645" name="Group 206"/>
              <p:cNvGrpSpPr>
                <a:grpSpLocks/>
              </p:cNvGrpSpPr>
              <p:nvPr/>
            </p:nvGrpSpPr>
            <p:grpSpPr bwMode="auto">
              <a:xfrm>
                <a:off x="2016" y="1944"/>
                <a:ext cx="1083" cy="840"/>
                <a:chOff x="1647" y="1656"/>
                <a:chExt cx="1083" cy="840"/>
              </a:xfrm>
            </p:grpSpPr>
            <p:sp>
              <p:nvSpPr>
                <p:cNvPr id="66647" name="AutoShape 133"/>
                <p:cNvSpPr>
                  <a:spLocks noChangeArrowheads="1"/>
                </p:cNvSpPr>
                <p:nvPr/>
              </p:nvSpPr>
              <p:spPr bwMode="auto">
                <a:xfrm rot="5400000">
                  <a:off x="2082" y="1848"/>
                  <a:ext cx="240" cy="1056"/>
                </a:xfrm>
                <a:prstGeom prst="roundRect">
                  <a:avLst>
                    <a:gd name="adj" fmla="val 16667"/>
                  </a:avLst>
                </a:prstGeom>
                <a:solidFill>
                  <a:srgbClr val="333333"/>
                </a:solidFill>
                <a:ln w="9525">
                  <a:solidFill>
                    <a:schemeClr val="tx1"/>
                  </a:solidFill>
                  <a:round/>
                  <a:headEnd/>
                  <a:tailEnd/>
                </a:ln>
              </p:spPr>
              <p:txBody>
                <a:bodyPr rot="10800000" vert="eaVert" wrap="none" anchor="ctr"/>
                <a:lstStyle/>
                <a:p>
                  <a:pPr algn="ctr"/>
                  <a:endParaRPr lang="en-US" sz="1000">
                    <a:solidFill>
                      <a:schemeClr val="bg1"/>
                    </a:solidFill>
                  </a:endParaRPr>
                </a:p>
              </p:txBody>
            </p:sp>
            <p:sp>
              <p:nvSpPr>
                <p:cNvPr id="66648" name="AutoShape 132"/>
                <p:cNvSpPr>
                  <a:spLocks noChangeArrowheads="1"/>
                </p:cNvSpPr>
                <p:nvPr/>
              </p:nvSpPr>
              <p:spPr bwMode="auto">
                <a:xfrm rot="5400000">
                  <a:off x="2082" y="1272"/>
                  <a:ext cx="240" cy="1056"/>
                </a:xfrm>
                <a:prstGeom prst="roundRect">
                  <a:avLst>
                    <a:gd name="adj" fmla="val 16667"/>
                  </a:avLst>
                </a:prstGeom>
                <a:solidFill>
                  <a:srgbClr val="333333"/>
                </a:solidFill>
                <a:ln w="9525">
                  <a:solidFill>
                    <a:schemeClr val="tx1"/>
                  </a:solidFill>
                  <a:round/>
                  <a:headEnd/>
                  <a:tailEnd/>
                </a:ln>
              </p:spPr>
              <p:txBody>
                <a:bodyPr wrap="none" anchor="ctr"/>
                <a:lstStyle/>
                <a:p>
                  <a:endParaRPr lang="en-US" sz="1800">
                    <a:solidFill>
                      <a:schemeClr val="tx1"/>
                    </a:solidFill>
                  </a:endParaRPr>
                </a:p>
              </p:txBody>
            </p:sp>
            <p:sp>
              <p:nvSpPr>
                <p:cNvPr id="66649" name="AutoShape 127"/>
                <p:cNvSpPr>
                  <a:spLocks noChangeArrowheads="1"/>
                </p:cNvSpPr>
                <p:nvPr/>
              </p:nvSpPr>
              <p:spPr bwMode="auto">
                <a:xfrm>
                  <a:off x="1650" y="1656"/>
                  <a:ext cx="240" cy="816"/>
                </a:xfrm>
                <a:prstGeom prst="roundRect">
                  <a:avLst>
                    <a:gd name="adj" fmla="val 16667"/>
                  </a:avLst>
                </a:prstGeom>
                <a:solidFill>
                  <a:schemeClr val="accent1"/>
                </a:solidFill>
                <a:ln w="9525">
                  <a:solidFill>
                    <a:schemeClr val="tx1"/>
                  </a:solidFill>
                  <a:round/>
                  <a:headEnd/>
                  <a:tailEnd/>
                </a:ln>
              </p:spPr>
              <p:txBody>
                <a:bodyPr wrap="none" anchor="ctr"/>
                <a:lstStyle/>
                <a:p>
                  <a:endParaRPr lang="en-US" sz="1800">
                    <a:solidFill>
                      <a:schemeClr val="tx1"/>
                    </a:solidFill>
                  </a:endParaRPr>
                </a:p>
              </p:txBody>
            </p:sp>
            <p:sp>
              <p:nvSpPr>
                <p:cNvPr id="66650" name="AutoShape 130"/>
                <p:cNvSpPr>
                  <a:spLocks noChangeArrowheads="1"/>
                </p:cNvSpPr>
                <p:nvPr/>
              </p:nvSpPr>
              <p:spPr bwMode="auto">
                <a:xfrm rot="5400000">
                  <a:off x="2058" y="1824"/>
                  <a:ext cx="240" cy="1056"/>
                </a:xfrm>
                <a:prstGeom prst="roundRect">
                  <a:avLst>
                    <a:gd name="adj" fmla="val 16667"/>
                  </a:avLst>
                </a:prstGeom>
                <a:solidFill>
                  <a:schemeClr val="accent1"/>
                </a:solidFill>
                <a:ln w="9525">
                  <a:solidFill>
                    <a:schemeClr val="tx1"/>
                  </a:solidFill>
                  <a:round/>
                  <a:headEnd/>
                  <a:tailEnd/>
                </a:ln>
              </p:spPr>
              <p:txBody>
                <a:bodyPr rot="10800000" vert="eaVert" wrap="none" anchor="ctr"/>
                <a:lstStyle/>
                <a:p>
                  <a:pPr algn="ctr"/>
                  <a:r>
                    <a:rPr lang="en-US" sz="1000">
                      <a:solidFill>
                        <a:schemeClr val="bg1"/>
                      </a:solidFill>
                    </a:rPr>
                    <a:t>For Greenplum</a:t>
                  </a:r>
                </a:p>
              </p:txBody>
            </p:sp>
            <p:sp>
              <p:nvSpPr>
                <p:cNvPr id="66651" name="AutoShape 131"/>
                <p:cNvSpPr>
                  <a:spLocks noChangeArrowheads="1"/>
                </p:cNvSpPr>
                <p:nvPr/>
              </p:nvSpPr>
              <p:spPr bwMode="auto">
                <a:xfrm rot="5400000">
                  <a:off x="2058" y="1248"/>
                  <a:ext cx="240" cy="1056"/>
                </a:xfrm>
                <a:prstGeom prst="roundRect">
                  <a:avLst>
                    <a:gd name="adj" fmla="val 16667"/>
                  </a:avLst>
                </a:prstGeom>
                <a:solidFill>
                  <a:schemeClr val="accent1"/>
                </a:solidFill>
                <a:ln w="9525">
                  <a:solidFill>
                    <a:schemeClr val="tx1"/>
                  </a:solidFill>
                  <a:round/>
                  <a:headEnd/>
                  <a:tailEnd/>
                </a:ln>
              </p:spPr>
              <p:txBody>
                <a:bodyPr rot="10800000" vert="eaVert" wrap="none" anchor="ctr"/>
                <a:lstStyle/>
                <a:p>
                  <a:pPr algn="ctr"/>
                  <a:r>
                    <a:rPr lang="en-US" sz="1000">
                      <a:solidFill>
                        <a:schemeClr val="bg1"/>
                      </a:solidFill>
                    </a:rPr>
                    <a:t>SAS/Access</a:t>
                  </a:r>
                </a:p>
              </p:txBody>
            </p:sp>
            <p:sp>
              <p:nvSpPr>
                <p:cNvPr id="66652" name="Rectangle 138"/>
                <p:cNvSpPr>
                  <a:spLocks noChangeArrowheads="1"/>
                </p:cNvSpPr>
                <p:nvPr/>
              </p:nvSpPr>
              <p:spPr bwMode="auto">
                <a:xfrm>
                  <a:off x="1650" y="2226"/>
                  <a:ext cx="240" cy="48"/>
                </a:xfrm>
                <a:prstGeom prst="rect">
                  <a:avLst/>
                </a:prstGeom>
                <a:solidFill>
                  <a:schemeClr val="accent1"/>
                </a:solidFill>
                <a:ln w="9525">
                  <a:noFill/>
                  <a:miter lim="800000"/>
                  <a:headEnd/>
                  <a:tailEnd/>
                </a:ln>
              </p:spPr>
              <p:txBody>
                <a:bodyPr wrap="none" anchor="ctr"/>
                <a:lstStyle/>
                <a:p>
                  <a:endParaRPr lang="en-US" sz="1800">
                    <a:solidFill>
                      <a:schemeClr val="tx1"/>
                    </a:solidFill>
                  </a:endParaRPr>
                </a:p>
              </p:txBody>
            </p:sp>
            <p:sp>
              <p:nvSpPr>
                <p:cNvPr id="66653" name="Rectangle 139"/>
                <p:cNvSpPr>
                  <a:spLocks noChangeArrowheads="1"/>
                </p:cNvSpPr>
                <p:nvPr/>
              </p:nvSpPr>
              <p:spPr bwMode="auto">
                <a:xfrm>
                  <a:off x="1647" y="1854"/>
                  <a:ext cx="232" cy="66"/>
                </a:xfrm>
                <a:prstGeom prst="rect">
                  <a:avLst/>
                </a:prstGeom>
                <a:solidFill>
                  <a:schemeClr val="accent1"/>
                </a:solidFill>
                <a:ln w="9525">
                  <a:noFill/>
                  <a:miter lim="800000"/>
                  <a:headEnd/>
                  <a:tailEnd/>
                </a:ln>
              </p:spPr>
              <p:txBody>
                <a:bodyPr wrap="none" anchor="ctr"/>
                <a:lstStyle/>
                <a:p>
                  <a:endParaRPr lang="en-US" sz="1800">
                    <a:solidFill>
                      <a:schemeClr val="tx1"/>
                    </a:solidFill>
                  </a:endParaRPr>
                </a:p>
              </p:txBody>
            </p:sp>
            <p:sp>
              <p:nvSpPr>
                <p:cNvPr id="66654" name="Line 205"/>
                <p:cNvSpPr>
                  <a:spLocks noChangeShapeType="1"/>
                </p:cNvSpPr>
                <p:nvPr/>
              </p:nvSpPr>
              <p:spPr bwMode="auto">
                <a:xfrm>
                  <a:off x="1648" y="1824"/>
                  <a:ext cx="0" cy="576"/>
                </a:xfrm>
                <a:prstGeom prst="line">
                  <a:avLst/>
                </a:prstGeom>
                <a:noFill/>
                <a:ln w="9525">
                  <a:solidFill>
                    <a:schemeClr val="tx1"/>
                  </a:solidFill>
                  <a:round/>
                  <a:headEnd/>
                  <a:tailEnd/>
                </a:ln>
              </p:spPr>
              <p:txBody>
                <a:bodyPr/>
                <a:lstStyle/>
                <a:p>
                  <a:endParaRPr lang="en-US"/>
                </a:p>
              </p:txBody>
            </p:sp>
          </p:grpSp>
          <p:sp>
            <p:nvSpPr>
              <p:cNvPr id="66646" name="Line 66"/>
              <p:cNvSpPr>
                <a:spLocks noChangeShapeType="1"/>
              </p:cNvSpPr>
              <p:nvPr/>
            </p:nvSpPr>
            <p:spPr bwMode="auto">
              <a:xfrm>
                <a:off x="1680" y="2352"/>
                <a:ext cx="336" cy="0"/>
              </a:xfrm>
              <a:prstGeom prst="line">
                <a:avLst/>
              </a:prstGeom>
              <a:noFill/>
              <a:ln w="25400">
                <a:solidFill>
                  <a:srgbClr val="3366FF"/>
                </a:solidFill>
                <a:round/>
                <a:headEnd/>
                <a:tailEnd/>
              </a:ln>
            </p:spPr>
            <p:txBody>
              <a:bodyPr/>
              <a:lstStyle/>
              <a:p>
                <a:endParaRPr lang="en-US"/>
              </a:p>
            </p:txBody>
          </p:sp>
        </p:grpSp>
        <p:cxnSp>
          <p:nvCxnSpPr>
            <p:cNvPr id="66640" name="AutoShape 68"/>
            <p:cNvCxnSpPr>
              <a:cxnSpLocks noChangeShapeType="1"/>
              <a:endCxn id="66689" idx="1"/>
            </p:cNvCxnSpPr>
            <p:nvPr/>
          </p:nvCxnSpPr>
          <p:spPr bwMode="auto">
            <a:xfrm>
              <a:off x="3075" y="1902"/>
              <a:ext cx="429" cy="288"/>
            </a:xfrm>
            <a:prstGeom prst="straightConnector1">
              <a:avLst/>
            </a:prstGeom>
            <a:noFill/>
            <a:ln w="25400">
              <a:solidFill>
                <a:srgbClr val="3366FF"/>
              </a:solidFill>
              <a:round/>
              <a:headEnd/>
              <a:tailEnd/>
            </a:ln>
          </p:spPr>
        </p:cxnSp>
        <p:cxnSp>
          <p:nvCxnSpPr>
            <p:cNvPr id="66641" name="AutoShape 69"/>
            <p:cNvCxnSpPr>
              <a:cxnSpLocks noChangeShapeType="1"/>
              <a:endCxn id="66689" idx="1"/>
            </p:cNvCxnSpPr>
            <p:nvPr/>
          </p:nvCxnSpPr>
          <p:spPr bwMode="auto">
            <a:xfrm flipV="1">
              <a:off x="3075" y="2190"/>
              <a:ext cx="429" cy="288"/>
            </a:xfrm>
            <a:prstGeom prst="straightConnector1">
              <a:avLst/>
            </a:prstGeom>
            <a:noFill/>
            <a:ln w="25400">
              <a:solidFill>
                <a:srgbClr val="3366FF"/>
              </a:solidFill>
              <a:round/>
              <a:headEnd/>
              <a:tailEnd/>
            </a:ln>
          </p:spPr>
        </p:cxnSp>
        <p:cxnSp>
          <p:nvCxnSpPr>
            <p:cNvPr id="66642" name="AutoShape 71"/>
            <p:cNvCxnSpPr>
              <a:cxnSpLocks noChangeShapeType="1"/>
              <a:endCxn id="66660" idx="1"/>
            </p:cNvCxnSpPr>
            <p:nvPr/>
          </p:nvCxnSpPr>
          <p:spPr bwMode="auto">
            <a:xfrm>
              <a:off x="2259" y="2190"/>
              <a:ext cx="75" cy="0"/>
            </a:xfrm>
            <a:prstGeom prst="straightConnector1">
              <a:avLst/>
            </a:prstGeom>
            <a:noFill/>
            <a:ln w="25400">
              <a:solidFill>
                <a:srgbClr val="3366FF"/>
              </a:solidFill>
              <a:round/>
              <a:headEnd/>
              <a:tailEnd/>
            </a:ln>
          </p:spPr>
        </p:cxnSp>
        <p:cxnSp>
          <p:nvCxnSpPr>
            <p:cNvPr id="66643" name="AutoShape 72"/>
            <p:cNvCxnSpPr>
              <a:cxnSpLocks noChangeShapeType="1"/>
              <a:stCxn id="66660" idx="3"/>
              <a:endCxn id="66658" idx="1"/>
            </p:cNvCxnSpPr>
            <p:nvPr/>
          </p:nvCxnSpPr>
          <p:spPr bwMode="auto">
            <a:xfrm>
              <a:off x="2718" y="2190"/>
              <a:ext cx="54" cy="0"/>
            </a:xfrm>
            <a:prstGeom prst="straightConnector1">
              <a:avLst/>
            </a:prstGeom>
            <a:noFill/>
            <a:ln w="25400">
              <a:solidFill>
                <a:srgbClr val="3366FF"/>
              </a:solidFill>
              <a:round/>
              <a:headEnd/>
              <a:tailEnd/>
            </a:ln>
          </p:spPr>
        </p:cxnSp>
        <p:cxnSp>
          <p:nvCxnSpPr>
            <p:cNvPr id="66644" name="AutoShape 73"/>
            <p:cNvCxnSpPr>
              <a:cxnSpLocks noChangeShapeType="1"/>
              <a:stCxn id="66658" idx="3"/>
              <a:endCxn id="66689" idx="1"/>
            </p:cNvCxnSpPr>
            <p:nvPr/>
          </p:nvCxnSpPr>
          <p:spPr bwMode="auto">
            <a:xfrm>
              <a:off x="3156" y="2190"/>
              <a:ext cx="348" cy="0"/>
            </a:xfrm>
            <a:prstGeom prst="straightConnector1">
              <a:avLst/>
            </a:prstGeom>
            <a:noFill/>
            <a:ln w="25400">
              <a:solidFill>
                <a:srgbClr val="3366FF"/>
              </a:solidFill>
              <a:round/>
              <a:headEnd/>
              <a:tailEnd/>
            </a:ln>
          </p:spPr>
        </p:cxnSp>
      </p:grpSp>
      <p:pic>
        <p:nvPicPr>
          <p:cNvPr id="20556" name="Picture 27" descr="script-icone-6016-48"/>
          <p:cNvPicPr>
            <a:picLocks noChangeAspect="1" noChangeArrowheads="1"/>
          </p:cNvPicPr>
          <p:nvPr/>
        </p:nvPicPr>
        <p:blipFill>
          <a:blip r:embed="rId7"/>
          <a:srcRect/>
          <a:stretch>
            <a:fillRect/>
          </a:stretch>
        </p:blipFill>
        <p:spPr bwMode="auto">
          <a:xfrm>
            <a:off x="1981200" y="1676400"/>
            <a:ext cx="274638" cy="274638"/>
          </a:xfrm>
          <a:prstGeom prst="rect">
            <a:avLst/>
          </a:prstGeom>
          <a:noFill/>
          <a:ln w="9525">
            <a:noFill/>
            <a:miter lim="800000"/>
            <a:headEnd/>
            <a:tailEnd/>
          </a:ln>
        </p:spPr>
      </p:pic>
      <p:sp>
        <p:nvSpPr>
          <p:cNvPr id="20557" name="Rectangle 77"/>
          <p:cNvSpPr>
            <a:spLocks noChangeArrowheads="1"/>
          </p:cNvSpPr>
          <p:nvPr/>
        </p:nvSpPr>
        <p:spPr bwMode="auto">
          <a:xfrm>
            <a:off x="1905000" y="1666875"/>
            <a:ext cx="457200" cy="304800"/>
          </a:xfrm>
          <a:prstGeom prst="rect">
            <a:avLst/>
          </a:prstGeom>
          <a:solidFill>
            <a:srgbClr val="EAEAEA"/>
          </a:solidFill>
          <a:ln w="9525">
            <a:noFill/>
            <a:miter lim="800000"/>
            <a:headEnd/>
            <a:tailEnd/>
          </a:ln>
        </p:spPr>
        <p:txBody>
          <a:bodyPr wrap="none" anchor="ctr"/>
          <a:lstStyle/>
          <a:p>
            <a:endParaRPr lang="en-US" sz="1800">
              <a:solidFill>
                <a:schemeClr val="tx1"/>
              </a:solidFill>
            </a:endParaRPr>
          </a:p>
        </p:txBody>
      </p:sp>
      <p:grpSp>
        <p:nvGrpSpPr>
          <p:cNvPr id="20569" name="Group 89"/>
          <p:cNvGrpSpPr>
            <a:grpSpLocks/>
          </p:cNvGrpSpPr>
          <p:nvPr/>
        </p:nvGrpSpPr>
        <p:grpSpPr bwMode="auto">
          <a:xfrm>
            <a:off x="2819400" y="4267200"/>
            <a:ext cx="3460750" cy="1304925"/>
            <a:chOff x="1680" y="2592"/>
            <a:chExt cx="2180" cy="822"/>
          </a:xfrm>
        </p:grpSpPr>
        <p:cxnSp>
          <p:nvCxnSpPr>
            <p:cNvPr id="66636" name="AutoShape 80"/>
            <p:cNvCxnSpPr>
              <a:cxnSpLocks noChangeShapeType="1"/>
            </p:cNvCxnSpPr>
            <p:nvPr/>
          </p:nvCxnSpPr>
          <p:spPr bwMode="auto">
            <a:xfrm>
              <a:off x="1680" y="3072"/>
              <a:ext cx="2173" cy="342"/>
            </a:xfrm>
            <a:prstGeom prst="straightConnector1">
              <a:avLst/>
            </a:prstGeom>
            <a:noFill/>
            <a:ln w="25400">
              <a:solidFill>
                <a:srgbClr val="00FF00"/>
              </a:solidFill>
              <a:round/>
              <a:headEnd/>
              <a:tailEnd/>
            </a:ln>
          </p:spPr>
        </p:cxnSp>
        <p:cxnSp>
          <p:nvCxnSpPr>
            <p:cNvPr id="66637" name="AutoShape 81"/>
            <p:cNvCxnSpPr>
              <a:cxnSpLocks noChangeShapeType="1"/>
            </p:cNvCxnSpPr>
            <p:nvPr/>
          </p:nvCxnSpPr>
          <p:spPr bwMode="auto">
            <a:xfrm flipV="1">
              <a:off x="1680" y="2928"/>
              <a:ext cx="2173" cy="138"/>
            </a:xfrm>
            <a:prstGeom prst="straightConnector1">
              <a:avLst/>
            </a:prstGeom>
            <a:noFill/>
            <a:ln w="25400">
              <a:solidFill>
                <a:srgbClr val="00FF00"/>
              </a:solidFill>
              <a:round/>
              <a:headEnd/>
              <a:tailEnd/>
            </a:ln>
          </p:spPr>
        </p:cxnSp>
        <p:cxnSp>
          <p:nvCxnSpPr>
            <p:cNvPr id="66638" name="AutoShape 82"/>
            <p:cNvCxnSpPr>
              <a:cxnSpLocks noChangeShapeType="1"/>
              <a:stCxn id="66656" idx="3"/>
              <a:endCxn id="66687" idx="1"/>
            </p:cNvCxnSpPr>
            <p:nvPr/>
          </p:nvCxnSpPr>
          <p:spPr bwMode="auto">
            <a:xfrm flipV="1">
              <a:off x="1680" y="2592"/>
              <a:ext cx="2180" cy="474"/>
            </a:xfrm>
            <a:prstGeom prst="straightConnector1">
              <a:avLst/>
            </a:prstGeom>
            <a:noFill/>
            <a:ln w="25400">
              <a:solidFill>
                <a:srgbClr val="00FF00"/>
              </a:solidFill>
              <a:round/>
              <a:headEnd/>
              <a:tailEnd/>
            </a:ln>
          </p:spPr>
        </p:cxnSp>
      </p:grpSp>
      <p:grpSp>
        <p:nvGrpSpPr>
          <p:cNvPr id="20570" name="Group 122"/>
          <p:cNvGrpSpPr>
            <a:grpSpLocks/>
          </p:cNvGrpSpPr>
          <p:nvPr/>
        </p:nvGrpSpPr>
        <p:grpSpPr bwMode="auto">
          <a:xfrm>
            <a:off x="1066800" y="5105400"/>
            <a:ext cx="457200" cy="76200"/>
            <a:chOff x="1776" y="912"/>
            <a:chExt cx="336" cy="48"/>
          </a:xfrm>
        </p:grpSpPr>
        <p:sp>
          <p:nvSpPr>
            <p:cNvPr id="66632"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633"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634"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635"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20575" name="Group 122"/>
          <p:cNvGrpSpPr>
            <a:grpSpLocks/>
          </p:cNvGrpSpPr>
          <p:nvPr/>
        </p:nvGrpSpPr>
        <p:grpSpPr bwMode="auto">
          <a:xfrm>
            <a:off x="1066800" y="5105400"/>
            <a:ext cx="457200" cy="76200"/>
            <a:chOff x="1776" y="912"/>
            <a:chExt cx="336" cy="48"/>
          </a:xfrm>
        </p:grpSpPr>
        <p:sp>
          <p:nvSpPr>
            <p:cNvPr id="66628"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629"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630"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631"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20585" name="Group 122"/>
          <p:cNvGrpSpPr>
            <a:grpSpLocks/>
          </p:cNvGrpSpPr>
          <p:nvPr/>
        </p:nvGrpSpPr>
        <p:grpSpPr bwMode="auto">
          <a:xfrm>
            <a:off x="1066800" y="5105400"/>
            <a:ext cx="457200" cy="76200"/>
            <a:chOff x="1776" y="912"/>
            <a:chExt cx="336" cy="48"/>
          </a:xfrm>
        </p:grpSpPr>
        <p:sp>
          <p:nvSpPr>
            <p:cNvPr id="66624"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625"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626"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627"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20611" name="Group 122"/>
          <p:cNvGrpSpPr>
            <a:grpSpLocks/>
          </p:cNvGrpSpPr>
          <p:nvPr/>
        </p:nvGrpSpPr>
        <p:grpSpPr bwMode="auto">
          <a:xfrm>
            <a:off x="1085850" y="5105400"/>
            <a:ext cx="457200" cy="76200"/>
            <a:chOff x="1776" y="912"/>
            <a:chExt cx="336" cy="48"/>
          </a:xfrm>
        </p:grpSpPr>
        <p:sp>
          <p:nvSpPr>
            <p:cNvPr id="66620"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621"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622"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623"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20616" name="Group 122"/>
          <p:cNvGrpSpPr>
            <a:grpSpLocks/>
          </p:cNvGrpSpPr>
          <p:nvPr/>
        </p:nvGrpSpPr>
        <p:grpSpPr bwMode="auto">
          <a:xfrm>
            <a:off x="1085850" y="5105400"/>
            <a:ext cx="457200" cy="76200"/>
            <a:chOff x="1776" y="912"/>
            <a:chExt cx="336" cy="48"/>
          </a:xfrm>
        </p:grpSpPr>
        <p:sp>
          <p:nvSpPr>
            <p:cNvPr id="66616"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617"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618"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619"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20621" name="Group 122"/>
          <p:cNvGrpSpPr>
            <a:grpSpLocks/>
          </p:cNvGrpSpPr>
          <p:nvPr/>
        </p:nvGrpSpPr>
        <p:grpSpPr bwMode="auto">
          <a:xfrm>
            <a:off x="1085850" y="5105400"/>
            <a:ext cx="457200" cy="76200"/>
            <a:chOff x="1776" y="912"/>
            <a:chExt cx="336" cy="48"/>
          </a:xfrm>
        </p:grpSpPr>
        <p:sp>
          <p:nvSpPr>
            <p:cNvPr id="66612"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613"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614"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615"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10" name="Group 122"/>
          <p:cNvGrpSpPr>
            <a:grpSpLocks/>
          </p:cNvGrpSpPr>
          <p:nvPr/>
        </p:nvGrpSpPr>
        <p:grpSpPr bwMode="auto">
          <a:xfrm>
            <a:off x="1057275" y="5105400"/>
            <a:ext cx="457200" cy="76200"/>
            <a:chOff x="1776" y="912"/>
            <a:chExt cx="336" cy="48"/>
          </a:xfrm>
        </p:grpSpPr>
        <p:sp>
          <p:nvSpPr>
            <p:cNvPr id="66608"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609"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610"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611"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11" name="Group 122"/>
          <p:cNvGrpSpPr>
            <a:grpSpLocks/>
          </p:cNvGrpSpPr>
          <p:nvPr/>
        </p:nvGrpSpPr>
        <p:grpSpPr bwMode="auto">
          <a:xfrm>
            <a:off x="1057275" y="5105400"/>
            <a:ext cx="457200" cy="76200"/>
            <a:chOff x="1776" y="912"/>
            <a:chExt cx="336" cy="48"/>
          </a:xfrm>
        </p:grpSpPr>
        <p:sp>
          <p:nvSpPr>
            <p:cNvPr id="66604"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605"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606"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607"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12" name="Group 122"/>
          <p:cNvGrpSpPr>
            <a:grpSpLocks/>
          </p:cNvGrpSpPr>
          <p:nvPr/>
        </p:nvGrpSpPr>
        <p:grpSpPr bwMode="auto">
          <a:xfrm>
            <a:off x="1057275" y="5105400"/>
            <a:ext cx="457200" cy="76200"/>
            <a:chOff x="1776" y="912"/>
            <a:chExt cx="336" cy="48"/>
          </a:xfrm>
        </p:grpSpPr>
        <p:sp>
          <p:nvSpPr>
            <p:cNvPr id="66600"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601"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602"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603"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13" name="Group 122"/>
          <p:cNvGrpSpPr>
            <a:grpSpLocks/>
          </p:cNvGrpSpPr>
          <p:nvPr/>
        </p:nvGrpSpPr>
        <p:grpSpPr bwMode="auto">
          <a:xfrm>
            <a:off x="1076325" y="5105400"/>
            <a:ext cx="457200" cy="76200"/>
            <a:chOff x="1776" y="912"/>
            <a:chExt cx="336" cy="48"/>
          </a:xfrm>
        </p:grpSpPr>
        <p:sp>
          <p:nvSpPr>
            <p:cNvPr id="66596"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597"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598"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599"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14" name="Group 122"/>
          <p:cNvGrpSpPr>
            <a:grpSpLocks/>
          </p:cNvGrpSpPr>
          <p:nvPr/>
        </p:nvGrpSpPr>
        <p:grpSpPr bwMode="auto">
          <a:xfrm>
            <a:off x="1076325" y="5105400"/>
            <a:ext cx="457200" cy="76200"/>
            <a:chOff x="1776" y="912"/>
            <a:chExt cx="336" cy="48"/>
          </a:xfrm>
        </p:grpSpPr>
        <p:sp>
          <p:nvSpPr>
            <p:cNvPr id="66592"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593"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594"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595"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grpSp>
        <p:nvGrpSpPr>
          <p:cNvPr id="16" name="Group 122"/>
          <p:cNvGrpSpPr>
            <a:grpSpLocks/>
          </p:cNvGrpSpPr>
          <p:nvPr/>
        </p:nvGrpSpPr>
        <p:grpSpPr bwMode="auto">
          <a:xfrm>
            <a:off x="1076325" y="5105400"/>
            <a:ext cx="457200" cy="76200"/>
            <a:chOff x="1776" y="912"/>
            <a:chExt cx="336" cy="48"/>
          </a:xfrm>
        </p:grpSpPr>
        <p:sp>
          <p:nvSpPr>
            <p:cNvPr id="66588" name="Rectangle 118"/>
            <p:cNvSpPr>
              <a:spLocks noChangeArrowheads="1"/>
            </p:cNvSpPr>
            <p:nvPr/>
          </p:nvSpPr>
          <p:spPr bwMode="auto">
            <a:xfrm>
              <a:off x="1776" y="912"/>
              <a:ext cx="336" cy="48"/>
            </a:xfrm>
            <a:prstGeom prst="rect">
              <a:avLst/>
            </a:prstGeom>
            <a:solidFill>
              <a:schemeClr val="bg1"/>
            </a:solidFill>
            <a:ln w="15875">
              <a:solidFill>
                <a:schemeClr val="tx1"/>
              </a:solidFill>
              <a:miter lim="800000"/>
              <a:headEnd/>
              <a:tailEnd/>
            </a:ln>
          </p:spPr>
          <p:txBody>
            <a:bodyPr wrap="none" anchor="ctr"/>
            <a:lstStyle/>
            <a:p>
              <a:endParaRPr lang="en-US" sz="1800">
                <a:solidFill>
                  <a:schemeClr val="tx1"/>
                </a:solidFill>
              </a:endParaRPr>
            </a:p>
          </p:txBody>
        </p:sp>
        <p:sp>
          <p:nvSpPr>
            <p:cNvPr id="66589" name="Line 119"/>
            <p:cNvSpPr>
              <a:spLocks noChangeShapeType="1"/>
            </p:cNvSpPr>
            <p:nvPr/>
          </p:nvSpPr>
          <p:spPr bwMode="auto">
            <a:xfrm>
              <a:off x="1824" y="912"/>
              <a:ext cx="0" cy="48"/>
            </a:xfrm>
            <a:prstGeom prst="line">
              <a:avLst/>
            </a:prstGeom>
            <a:noFill/>
            <a:ln w="15875">
              <a:solidFill>
                <a:schemeClr val="tx1"/>
              </a:solidFill>
              <a:round/>
              <a:headEnd/>
              <a:tailEnd/>
            </a:ln>
          </p:spPr>
          <p:txBody>
            <a:bodyPr/>
            <a:lstStyle/>
            <a:p>
              <a:endParaRPr lang="en-US"/>
            </a:p>
          </p:txBody>
        </p:sp>
        <p:sp>
          <p:nvSpPr>
            <p:cNvPr id="66590" name="Line 120"/>
            <p:cNvSpPr>
              <a:spLocks noChangeShapeType="1"/>
            </p:cNvSpPr>
            <p:nvPr/>
          </p:nvSpPr>
          <p:spPr bwMode="auto">
            <a:xfrm>
              <a:off x="1920" y="912"/>
              <a:ext cx="0" cy="48"/>
            </a:xfrm>
            <a:prstGeom prst="line">
              <a:avLst/>
            </a:prstGeom>
            <a:noFill/>
            <a:ln w="15875">
              <a:solidFill>
                <a:schemeClr val="tx1"/>
              </a:solidFill>
              <a:round/>
              <a:headEnd/>
              <a:tailEnd/>
            </a:ln>
          </p:spPr>
          <p:txBody>
            <a:bodyPr/>
            <a:lstStyle/>
            <a:p>
              <a:endParaRPr lang="en-US"/>
            </a:p>
          </p:txBody>
        </p:sp>
        <p:sp>
          <p:nvSpPr>
            <p:cNvPr id="66591" name="Line 121"/>
            <p:cNvSpPr>
              <a:spLocks noChangeShapeType="1"/>
            </p:cNvSpPr>
            <p:nvPr/>
          </p:nvSpPr>
          <p:spPr bwMode="auto">
            <a:xfrm>
              <a:off x="2016" y="912"/>
              <a:ext cx="0" cy="48"/>
            </a:xfrm>
            <a:prstGeom prst="line">
              <a:avLst/>
            </a:prstGeom>
            <a:noFill/>
            <a:ln w="15875">
              <a:solidFill>
                <a:schemeClr val="tx1"/>
              </a:solidFill>
              <a:round/>
              <a:headEnd/>
              <a:tailEnd/>
            </a:ln>
          </p:spPr>
          <p:txBody>
            <a:bodyPr/>
            <a:lstStyle/>
            <a:p>
              <a:endParaRPr lang="en-US"/>
            </a:p>
          </p:txBody>
        </p:sp>
      </p:grpSp>
      <p:sp>
        <p:nvSpPr>
          <p:cNvPr id="66586" name="Rectangle 130"/>
          <p:cNvSpPr>
            <a:spLocks noChangeArrowheads="1"/>
          </p:cNvSpPr>
          <p:nvPr/>
        </p:nvSpPr>
        <p:spPr bwMode="auto">
          <a:xfrm>
            <a:off x="990600" y="4953000"/>
            <a:ext cx="609600" cy="381000"/>
          </a:xfrm>
          <a:prstGeom prst="rect">
            <a:avLst/>
          </a:prstGeom>
          <a:solidFill>
            <a:srgbClr val="EAEAEA"/>
          </a:solidFill>
          <a:ln w="9525">
            <a:noFill/>
            <a:miter lim="800000"/>
            <a:headEnd/>
            <a:tailEnd/>
          </a:ln>
        </p:spPr>
        <p:txBody>
          <a:bodyPr wrap="none" anchor="ctr"/>
          <a:lstStyle/>
          <a:p>
            <a:endParaRPr lang="en-US" sz="1800">
              <a:solidFill>
                <a:schemeClr val="tx1"/>
              </a:solidFill>
            </a:endParaRPr>
          </a:p>
        </p:txBody>
      </p:sp>
      <p:pic>
        <p:nvPicPr>
          <p:cNvPr id="20541" name="Picture 61" descr="flatfile"/>
          <p:cNvPicPr>
            <a:picLocks noChangeAspect="1" noChangeArrowheads="1"/>
          </p:cNvPicPr>
          <p:nvPr/>
        </p:nvPicPr>
        <p:blipFill>
          <a:blip r:embed="rId8"/>
          <a:srcRect/>
          <a:stretch>
            <a:fillRect/>
          </a:stretch>
        </p:blipFill>
        <p:spPr bwMode="auto">
          <a:xfrm>
            <a:off x="1066800" y="3352800"/>
            <a:ext cx="533400" cy="533400"/>
          </a:xfrm>
          <a:prstGeom prst="rect">
            <a:avLst/>
          </a:prstGeom>
          <a:noFill/>
          <a:ln w="9525">
            <a:solidFill>
              <a:schemeClr val="tx1"/>
            </a:solidFill>
            <a:miter lim="800000"/>
            <a:headEnd/>
            <a:tailEnd/>
          </a:ln>
        </p:spPr>
      </p:pic>
    </p:spTree>
    <p:custDataLst>
      <p:tags r:id="rId1"/>
    </p:custDataLst>
  </p:cSld>
  <p:clrMapOvr>
    <a:masterClrMapping/>
  </p:clrMapOvr>
  <p:transition xmlns:p14="http://schemas.microsoft.com/office/powerpoint/2010/main" advTm="147485"/>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93"/>
                                        </p:tgtEl>
                                        <p:attrNameLst>
                                          <p:attrName>style.visibility</p:attrName>
                                        </p:attrNameLst>
                                      </p:cBhvr>
                                      <p:to>
                                        <p:strVal val="visible"/>
                                      </p:to>
                                    </p:set>
                                  </p:childTnLst>
                                  <p:subTnLst>
                                    <p:set>
                                      <p:cBhvr override="childStyle">
                                        <p:cTn dur="1" fill="hold" display="0" masterRel="nextClick" afterEffect="1"/>
                                        <p:tgtEl>
                                          <p:spTgt spid="2049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54"/>
                                        </p:tgtEl>
                                        <p:attrNameLst>
                                          <p:attrName>style.visibility</p:attrName>
                                        </p:attrNameLst>
                                      </p:cBhvr>
                                      <p:to>
                                        <p:strVal val="visible"/>
                                      </p:to>
                                    </p:set>
                                    <p:animEffect transition="in" filter="fade">
                                      <p:cBhvr>
                                        <p:cTn id="11" dur="2000"/>
                                        <p:tgtEl>
                                          <p:spTgt spid="20554"/>
                                        </p:tgtEl>
                                      </p:cBhvr>
                                    </p:animEffect>
                                  </p:childTnLst>
                                </p:cTn>
                              </p:par>
                              <p:par>
                                <p:cTn id="12" presetID="10" presetClass="entr" presetSubtype="0" fill="hold" nodeType="withEffect">
                                  <p:stCondLst>
                                    <p:cond delay="0"/>
                                  </p:stCondLst>
                                  <p:childTnLst>
                                    <p:set>
                                      <p:cBhvr>
                                        <p:cTn id="13" dur="1" fill="hold">
                                          <p:stCondLst>
                                            <p:cond delay="0"/>
                                          </p:stCondLst>
                                        </p:cTn>
                                        <p:tgtEl>
                                          <p:spTgt spid="20484"/>
                                        </p:tgtEl>
                                        <p:attrNameLst>
                                          <p:attrName>style.visibility</p:attrName>
                                        </p:attrNameLst>
                                      </p:cBhvr>
                                      <p:to>
                                        <p:strVal val="visible"/>
                                      </p:to>
                                    </p:set>
                                    <p:animEffect transition="in" filter="fade">
                                      <p:cBhvr>
                                        <p:cTn id="14" dur="2000"/>
                                        <p:tgtEl>
                                          <p:spTgt spid="20484"/>
                                        </p:tgtEl>
                                      </p:cBhvr>
                                    </p:animEffect>
                                  </p:childTnLst>
                                </p:cTn>
                              </p:par>
                            </p:childTnLst>
                          </p:cTn>
                        </p:par>
                        <p:par>
                          <p:cTn id="15" fill="hold">
                            <p:stCondLst>
                              <p:cond delay="2000"/>
                            </p:stCondLst>
                            <p:childTnLst>
                              <p:par>
                                <p:cTn id="16" presetID="1" presetClass="entr" presetSubtype="0" fill="hold" nodeType="afterEffect">
                                  <p:stCondLst>
                                    <p:cond delay="500"/>
                                  </p:stCondLst>
                                  <p:childTnLst>
                                    <p:set>
                                      <p:cBhvr>
                                        <p:cTn id="17" dur="1" fill="hold">
                                          <p:stCondLst>
                                            <p:cond delay="0"/>
                                          </p:stCondLst>
                                        </p:cTn>
                                        <p:tgtEl>
                                          <p:spTgt spid="97417"/>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nodeType="afterEffect">
                                  <p:stCondLst>
                                    <p:cond delay="500"/>
                                  </p:stCondLst>
                                  <p:childTnLst>
                                    <p:set>
                                      <p:cBhvr>
                                        <p:cTn id="20" dur="1" fill="hold">
                                          <p:stCondLst>
                                            <p:cond delay="0"/>
                                          </p:stCondLst>
                                        </p:cTn>
                                        <p:tgtEl>
                                          <p:spTgt spid="97416"/>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20557"/>
                                        </p:tgtEl>
                                        <p:attrNameLst>
                                          <p:attrName>style.visibility</p:attrName>
                                        </p:attrNameLst>
                                      </p:cBhvr>
                                      <p:to>
                                        <p:strVal val="visible"/>
                                      </p:to>
                                    </p:set>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20556"/>
                                        </p:tgtEl>
                                        <p:attrNameLst>
                                          <p:attrName>style.visibility</p:attrName>
                                        </p:attrNameLst>
                                      </p:cBhvr>
                                      <p:to>
                                        <p:strVal val="visible"/>
                                      </p:to>
                                    </p:set>
                                    <p:animEffect transition="in" filter="fade">
                                      <p:cBhvr>
                                        <p:cTn id="26" dur="2000"/>
                                        <p:tgtEl>
                                          <p:spTgt spid="20556"/>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017 3.7037E-7 C -0.01371 0.10579 -0.02743 0.21181 0.04635 0.25694 C 0.12014 0.30231 0.37708 0.26875 0.4434 0.27106 " pathEditMode="relative" rAng="0" ptsTypes="aaA">
                                      <p:cBhvr>
                                        <p:cTn id="30" dur="2000" fill="hold"/>
                                        <p:tgtEl>
                                          <p:spTgt spid="20556"/>
                                        </p:tgtEl>
                                        <p:attrNameLst>
                                          <p:attrName>ppt_x</p:attrName>
                                          <p:attrName>ppt_y</p:attrName>
                                        </p:attrNameLst>
                                      </p:cBhvr>
                                      <p:rCtr x="20800" y="15100"/>
                                    </p:animMotion>
                                  </p:childTnLst>
                                  <p:subTnLst>
                                    <p:set>
                                      <p:cBhvr override="childStyle">
                                        <p:cTn dur="1" fill="hold" display="0" masterRel="sameClick" afterEffect="1">
                                          <p:stCondLst>
                                            <p:cond evt="end" delay="0">
                                              <p:tn val="29"/>
                                            </p:cond>
                                          </p:stCondLst>
                                        </p:cTn>
                                        <p:tgtEl>
                                          <p:spTgt spid="20556"/>
                                        </p:tgtEl>
                                        <p:attrNameLst>
                                          <p:attrName>style.visibility</p:attrName>
                                        </p:attrNameLst>
                                      </p:cBhvr>
                                      <p:to>
                                        <p:strVal val="hidden"/>
                                      </p:to>
                                    </p:set>
                                  </p:subTnLst>
                                </p:cTn>
                              </p:par>
                              <p:par>
                                <p:cTn id="31" presetID="1" presetClass="entr" presetSubtype="0" fill="hold" nodeType="withEffect">
                                  <p:stCondLst>
                                    <p:cond delay="0"/>
                                  </p:stCondLst>
                                  <p:childTnLst>
                                    <p:set>
                                      <p:cBhvr>
                                        <p:cTn id="32" dur="1" fill="hold">
                                          <p:stCondLst>
                                            <p:cond delay="0"/>
                                          </p:stCondLst>
                                        </p:cTn>
                                        <p:tgtEl>
                                          <p:spTgt spid="205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8" presetClass="path" presetSubtype="0" accel="50000" decel="50000" fill="hold" nodeType="clickEffect">
                                  <p:stCondLst>
                                    <p:cond delay="0"/>
                                  </p:stCondLst>
                                  <p:childTnLst>
                                    <p:animMotion origin="layout" path="M 2.5E-6 2.22222E-6 L 0.08125 0.05694 C 0.09948 0.06898 0.10989 0.0868 0.10989 0.10555 C 0.10989 0.12685 0.09948 0.14398 0.08125 0.15602 L 2.5E-6 0.21319 " pathEditMode="relative" rAng="0" ptsTypes="FffFF">
                                      <p:cBhvr>
                                        <p:cTn id="36" dur="2000" fill="hold"/>
                                        <p:tgtEl>
                                          <p:spTgt spid="20541"/>
                                        </p:tgtEl>
                                        <p:attrNameLst>
                                          <p:attrName>ppt_x</p:attrName>
                                          <p:attrName>ppt_y</p:attrName>
                                        </p:attrNameLst>
                                      </p:cBhvr>
                                      <p:rCtr x="5500" y="10600"/>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69"/>
                                        </p:tgtEl>
                                        <p:attrNameLst>
                                          <p:attrName>style.visibility</p:attrName>
                                        </p:attrNameLst>
                                      </p:cBhvr>
                                      <p:to>
                                        <p:strVal val="visible"/>
                                      </p:to>
                                    </p:set>
                                    <p:animEffect transition="in" filter="fade">
                                      <p:cBhvr>
                                        <p:cTn id="41" dur="2000"/>
                                        <p:tgtEl>
                                          <p:spTgt spid="20569"/>
                                        </p:tgtEl>
                                      </p:cBhvr>
                                    </p:animEffect>
                                  </p:childTnLst>
                                </p:cTn>
                              </p:par>
                              <p:par>
                                <p:cTn id="42" presetID="0" presetClass="path" presetSubtype="0" accel="50000" decel="50000" fill="hold" nodeType="withEffect">
                                  <p:stCondLst>
                                    <p:cond delay="0"/>
                                  </p:stCondLst>
                                  <p:childTnLst>
                                    <p:animMotion origin="layout" path="M 0 -4.44444E-6 L 0.6 -0.12222 " pathEditMode="relative" ptsTypes="AA">
                                      <p:cBhvr>
                                        <p:cTn id="43" dur="2000" fill="hold"/>
                                        <p:tgtEl>
                                          <p:spTgt spid="20570"/>
                                        </p:tgtEl>
                                        <p:attrNameLst>
                                          <p:attrName>ppt_x</p:attrName>
                                          <p:attrName>ppt_y</p:attrName>
                                        </p:attrNameLst>
                                      </p:cBhvr>
                                    </p:animMotion>
                                  </p:childTnLst>
                                  <p:subTnLst>
                                    <p:set>
                                      <p:cBhvr override="childStyle">
                                        <p:cTn dur="1" fill="hold" display="0" masterRel="sameClick" afterEffect="1">
                                          <p:stCondLst>
                                            <p:cond evt="end" delay="0">
                                              <p:tn val="42"/>
                                            </p:cond>
                                          </p:stCondLst>
                                        </p:cTn>
                                        <p:tgtEl>
                                          <p:spTgt spid="20570"/>
                                        </p:tgtEl>
                                        <p:attrNameLst>
                                          <p:attrName>style.visibility</p:attrName>
                                        </p:attrNameLst>
                                      </p:cBhvr>
                                      <p:to>
                                        <p:strVal val="hidden"/>
                                      </p:to>
                                    </p:set>
                                  </p:subTnLst>
                                </p:cTn>
                              </p:par>
                              <p:par>
                                <p:cTn id="44" presetID="0" presetClass="path" presetSubtype="0" accel="50000" decel="50000" fill="hold" nodeType="withEffect">
                                  <p:stCondLst>
                                    <p:cond delay="0"/>
                                  </p:stCondLst>
                                  <p:childTnLst>
                                    <p:animMotion origin="layout" path="M 0.00417 0.00209 L 0.5875 -0.0368 " pathEditMode="relative" rAng="0" ptsTypes="AA">
                                      <p:cBhvr>
                                        <p:cTn id="45" dur="2000" fill="hold"/>
                                        <p:tgtEl>
                                          <p:spTgt spid="20585"/>
                                        </p:tgtEl>
                                        <p:attrNameLst>
                                          <p:attrName>ppt_x</p:attrName>
                                          <p:attrName>ppt_y</p:attrName>
                                        </p:attrNameLst>
                                      </p:cBhvr>
                                      <p:rCtr x="29200" y="-1900"/>
                                    </p:animMotion>
                                  </p:childTnLst>
                                  <p:subTnLst>
                                    <p:set>
                                      <p:cBhvr override="childStyle">
                                        <p:cTn dur="1" fill="hold" display="0" masterRel="sameClick" afterEffect="1">
                                          <p:stCondLst>
                                            <p:cond evt="end" delay="0">
                                              <p:tn val="44"/>
                                            </p:cond>
                                          </p:stCondLst>
                                        </p:cTn>
                                        <p:tgtEl>
                                          <p:spTgt spid="20585"/>
                                        </p:tgtEl>
                                        <p:attrNameLst>
                                          <p:attrName>style.visibility</p:attrName>
                                        </p:attrNameLst>
                                      </p:cBhvr>
                                      <p:to>
                                        <p:strVal val="hidden"/>
                                      </p:to>
                                    </p:set>
                                  </p:subTnLst>
                                </p:cTn>
                              </p:par>
                              <p:par>
                                <p:cTn id="46" presetID="0" presetClass="path" presetSubtype="0" accel="50000" decel="50000" fill="hold" nodeType="withEffect">
                                  <p:stCondLst>
                                    <p:cond delay="0"/>
                                  </p:stCondLst>
                                  <p:childTnLst>
                                    <p:animMotion origin="layout" path="M 3.33333E-6 1.11022E-16 L 0.5875 0.07014 " pathEditMode="relative" rAng="0" ptsTypes="AA">
                                      <p:cBhvr>
                                        <p:cTn id="47" dur="2000" fill="hold"/>
                                        <p:tgtEl>
                                          <p:spTgt spid="20575"/>
                                        </p:tgtEl>
                                        <p:attrNameLst>
                                          <p:attrName>ppt_x</p:attrName>
                                          <p:attrName>ppt_y</p:attrName>
                                        </p:attrNameLst>
                                      </p:cBhvr>
                                      <p:rCtr x="29400" y="3500"/>
                                    </p:animMotion>
                                  </p:childTnLst>
                                  <p:subTnLst>
                                    <p:set>
                                      <p:cBhvr override="childStyle">
                                        <p:cTn dur="1" fill="hold" display="0" masterRel="sameClick" afterEffect="1">
                                          <p:stCondLst>
                                            <p:cond evt="end" delay="0">
                                              <p:tn val="46"/>
                                            </p:cond>
                                          </p:stCondLst>
                                        </p:cTn>
                                        <p:tgtEl>
                                          <p:spTgt spid="20575"/>
                                        </p:tgtEl>
                                        <p:attrNameLst>
                                          <p:attrName>style.visibility</p:attrName>
                                        </p:attrNameLst>
                                      </p:cBhvr>
                                      <p:to>
                                        <p:strVal val="hidden"/>
                                      </p:to>
                                    </p:set>
                                  </p:subTnLst>
                                </p:cTn>
                              </p:par>
                            </p:childTnLst>
                          </p:cTn>
                        </p:par>
                        <p:par>
                          <p:cTn id="48" fill="hold">
                            <p:stCondLst>
                              <p:cond delay="2000"/>
                            </p:stCondLst>
                            <p:childTnLst>
                              <p:par>
                                <p:cTn id="49" presetID="0" presetClass="path" presetSubtype="0" accel="50000" decel="50000" fill="hold" nodeType="afterEffect">
                                  <p:stCondLst>
                                    <p:cond delay="0"/>
                                  </p:stCondLst>
                                  <p:childTnLst>
                                    <p:animMotion origin="layout" path="M 0 -4.44444E-6 L 0.6 -0.12222 " pathEditMode="relative" ptsTypes="AA">
                                      <p:cBhvr>
                                        <p:cTn id="50" dur="2000" fill="hold"/>
                                        <p:tgtEl>
                                          <p:spTgt spid="20611"/>
                                        </p:tgtEl>
                                        <p:attrNameLst>
                                          <p:attrName>ppt_x</p:attrName>
                                          <p:attrName>ppt_y</p:attrName>
                                        </p:attrNameLst>
                                      </p:cBhvr>
                                    </p:animMotion>
                                  </p:childTnLst>
                                  <p:subTnLst>
                                    <p:set>
                                      <p:cBhvr override="childStyle">
                                        <p:cTn dur="1" fill="hold" display="0" masterRel="sameClick" afterEffect="1">
                                          <p:stCondLst>
                                            <p:cond evt="end" delay="0">
                                              <p:tn val="49"/>
                                            </p:cond>
                                          </p:stCondLst>
                                        </p:cTn>
                                        <p:tgtEl>
                                          <p:spTgt spid="20611"/>
                                        </p:tgtEl>
                                        <p:attrNameLst>
                                          <p:attrName>style.visibility</p:attrName>
                                        </p:attrNameLst>
                                      </p:cBhvr>
                                      <p:to>
                                        <p:strVal val="hidden"/>
                                      </p:to>
                                    </p:set>
                                  </p:subTnLst>
                                </p:cTn>
                              </p:par>
                              <p:par>
                                <p:cTn id="51" presetID="0" presetClass="path" presetSubtype="0" accel="50000" decel="50000" fill="hold" nodeType="withEffect">
                                  <p:stCondLst>
                                    <p:cond delay="0"/>
                                  </p:stCondLst>
                                  <p:childTnLst>
                                    <p:animMotion origin="layout" path="M 0.00417 0.00209 L 0.5875 -0.0368 " pathEditMode="relative" rAng="0" ptsTypes="AA">
                                      <p:cBhvr>
                                        <p:cTn id="52" dur="2000" fill="hold"/>
                                        <p:tgtEl>
                                          <p:spTgt spid="20621"/>
                                        </p:tgtEl>
                                        <p:attrNameLst>
                                          <p:attrName>ppt_x</p:attrName>
                                          <p:attrName>ppt_y</p:attrName>
                                        </p:attrNameLst>
                                      </p:cBhvr>
                                      <p:rCtr x="29200" y="-1900"/>
                                    </p:animMotion>
                                  </p:childTnLst>
                                  <p:subTnLst>
                                    <p:set>
                                      <p:cBhvr override="childStyle">
                                        <p:cTn dur="1" fill="hold" display="0" masterRel="sameClick" afterEffect="1">
                                          <p:stCondLst>
                                            <p:cond evt="end" delay="0">
                                              <p:tn val="51"/>
                                            </p:cond>
                                          </p:stCondLst>
                                        </p:cTn>
                                        <p:tgtEl>
                                          <p:spTgt spid="20621"/>
                                        </p:tgtEl>
                                        <p:attrNameLst>
                                          <p:attrName>style.visibility</p:attrName>
                                        </p:attrNameLst>
                                      </p:cBhvr>
                                      <p:to>
                                        <p:strVal val="hidden"/>
                                      </p:to>
                                    </p:set>
                                  </p:subTnLst>
                                </p:cTn>
                              </p:par>
                              <p:par>
                                <p:cTn id="53" presetID="0" presetClass="path" presetSubtype="0" accel="50000" decel="50000" fill="hold" nodeType="withEffect">
                                  <p:stCondLst>
                                    <p:cond delay="0"/>
                                  </p:stCondLst>
                                  <p:childTnLst>
                                    <p:animMotion origin="layout" path="M 3.33333E-6 1.11022E-16 L 0.5875 0.07014 " pathEditMode="relative" rAng="0" ptsTypes="AA">
                                      <p:cBhvr>
                                        <p:cTn id="54" dur="2000" fill="hold"/>
                                        <p:tgtEl>
                                          <p:spTgt spid="20616"/>
                                        </p:tgtEl>
                                        <p:attrNameLst>
                                          <p:attrName>ppt_x</p:attrName>
                                          <p:attrName>ppt_y</p:attrName>
                                        </p:attrNameLst>
                                      </p:cBhvr>
                                      <p:rCtr x="29400" y="3500"/>
                                    </p:animMotion>
                                  </p:childTnLst>
                                  <p:subTnLst>
                                    <p:set>
                                      <p:cBhvr override="childStyle">
                                        <p:cTn dur="1" fill="hold" display="0" masterRel="sameClick" afterEffect="1">
                                          <p:stCondLst>
                                            <p:cond evt="end" delay="0">
                                              <p:tn val="53"/>
                                            </p:cond>
                                          </p:stCondLst>
                                        </p:cTn>
                                        <p:tgtEl>
                                          <p:spTgt spid="20616"/>
                                        </p:tgtEl>
                                        <p:attrNameLst>
                                          <p:attrName>style.visibility</p:attrName>
                                        </p:attrNameLst>
                                      </p:cBhvr>
                                      <p:to>
                                        <p:strVal val="hidden"/>
                                      </p:to>
                                    </p:set>
                                  </p:subTnLst>
                                </p:cTn>
                              </p:par>
                            </p:childTnLst>
                          </p:cTn>
                        </p:par>
                        <p:par>
                          <p:cTn id="55" fill="hold">
                            <p:stCondLst>
                              <p:cond delay="4000"/>
                            </p:stCondLst>
                            <p:childTnLst>
                              <p:par>
                                <p:cTn id="56" presetID="0" presetClass="path" presetSubtype="0" accel="50000" decel="50000" fill="hold" nodeType="afterEffect">
                                  <p:stCondLst>
                                    <p:cond delay="0"/>
                                  </p:stCondLst>
                                  <p:childTnLst>
                                    <p:animMotion origin="layout" path="M 0 -4.44444E-6 L 0.6 -0.12222 " pathEditMode="relative" ptsTypes="AA">
                                      <p:cBhvr>
                                        <p:cTn id="57" dur="2000" fill="hold"/>
                                        <p:tgtEl>
                                          <p:spTgt spid="10"/>
                                        </p:tgtEl>
                                        <p:attrNameLst>
                                          <p:attrName>ppt_x</p:attrName>
                                          <p:attrName>ppt_y</p:attrName>
                                        </p:attrNameLst>
                                      </p:cBhvr>
                                    </p:animMotion>
                                  </p:childTnLst>
                                  <p:subTnLst>
                                    <p:set>
                                      <p:cBhvr override="childStyle">
                                        <p:cTn dur="1" fill="hold" display="0" masterRel="sameClick" afterEffect="1">
                                          <p:stCondLst>
                                            <p:cond evt="end" delay="0">
                                              <p:tn val="56"/>
                                            </p:cond>
                                          </p:stCondLst>
                                        </p:cTn>
                                        <p:tgtEl>
                                          <p:spTgt spid="10"/>
                                        </p:tgtEl>
                                        <p:attrNameLst>
                                          <p:attrName>style.visibility</p:attrName>
                                        </p:attrNameLst>
                                      </p:cBhvr>
                                      <p:to>
                                        <p:strVal val="hidden"/>
                                      </p:to>
                                    </p:set>
                                  </p:subTnLst>
                                </p:cTn>
                              </p:par>
                              <p:par>
                                <p:cTn id="58" presetID="0" presetClass="path" presetSubtype="0" accel="50000" decel="50000" fill="hold" nodeType="withEffect">
                                  <p:stCondLst>
                                    <p:cond delay="0"/>
                                  </p:stCondLst>
                                  <p:childTnLst>
                                    <p:animMotion origin="layout" path="M 0.00417 0.00209 L 0.5875 -0.0368 " pathEditMode="relative" rAng="0" ptsTypes="AA">
                                      <p:cBhvr>
                                        <p:cTn id="59" dur="2000" fill="hold"/>
                                        <p:tgtEl>
                                          <p:spTgt spid="12"/>
                                        </p:tgtEl>
                                        <p:attrNameLst>
                                          <p:attrName>ppt_x</p:attrName>
                                          <p:attrName>ppt_y</p:attrName>
                                        </p:attrNameLst>
                                      </p:cBhvr>
                                      <p:rCtr x="29200" y="-1900"/>
                                    </p:animMotion>
                                  </p:childTnLst>
                                  <p:subTnLst>
                                    <p:set>
                                      <p:cBhvr override="childStyle">
                                        <p:cTn dur="1" fill="hold" display="0" masterRel="sameClick" afterEffect="1">
                                          <p:stCondLst>
                                            <p:cond evt="end" delay="0">
                                              <p:tn val="58"/>
                                            </p:cond>
                                          </p:stCondLst>
                                        </p:cTn>
                                        <p:tgtEl>
                                          <p:spTgt spid="12"/>
                                        </p:tgtEl>
                                        <p:attrNameLst>
                                          <p:attrName>style.visibility</p:attrName>
                                        </p:attrNameLst>
                                      </p:cBhvr>
                                      <p:to>
                                        <p:strVal val="hidden"/>
                                      </p:to>
                                    </p:set>
                                  </p:subTnLst>
                                </p:cTn>
                              </p:par>
                              <p:par>
                                <p:cTn id="60" presetID="0" presetClass="path" presetSubtype="0" accel="50000" decel="50000" fill="hold" nodeType="withEffect">
                                  <p:stCondLst>
                                    <p:cond delay="0"/>
                                  </p:stCondLst>
                                  <p:childTnLst>
                                    <p:animMotion origin="layout" path="M 3.33333E-6 1.11022E-16 L 0.5875 0.07014 " pathEditMode="relative" rAng="0" ptsTypes="AA">
                                      <p:cBhvr>
                                        <p:cTn id="61" dur="2000" fill="hold"/>
                                        <p:tgtEl>
                                          <p:spTgt spid="11"/>
                                        </p:tgtEl>
                                        <p:attrNameLst>
                                          <p:attrName>ppt_x</p:attrName>
                                          <p:attrName>ppt_y</p:attrName>
                                        </p:attrNameLst>
                                      </p:cBhvr>
                                      <p:rCtr x="29400" y="3500"/>
                                    </p:animMotion>
                                  </p:childTnLst>
                                  <p:subTnLst>
                                    <p:set>
                                      <p:cBhvr override="childStyle">
                                        <p:cTn dur="1" fill="hold" display="0" masterRel="sameClick" afterEffect="1">
                                          <p:stCondLst>
                                            <p:cond evt="end" delay="0">
                                              <p:tn val="60"/>
                                            </p:cond>
                                          </p:stCondLst>
                                        </p:cTn>
                                        <p:tgtEl>
                                          <p:spTgt spid="11"/>
                                        </p:tgtEl>
                                        <p:attrNameLst>
                                          <p:attrName>style.visibility</p:attrName>
                                        </p:attrNameLst>
                                      </p:cBhvr>
                                      <p:to>
                                        <p:strVal val="hidden"/>
                                      </p:to>
                                    </p:set>
                                  </p:subTnLst>
                                </p:cTn>
                              </p:par>
                            </p:childTnLst>
                          </p:cTn>
                        </p:par>
                        <p:par>
                          <p:cTn id="62" fill="hold">
                            <p:stCondLst>
                              <p:cond delay="6000"/>
                            </p:stCondLst>
                            <p:childTnLst>
                              <p:par>
                                <p:cTn id="63" presetID="0" presetClass="path" presetSubtype="0" accel="50000" decel="50000" fill="hold" nodeType="afterEffect">
                                  <p:stCondLst>
                                    <p:cond delay="0"/>
                                  </p:stCondLst>
                                  <p:childTnLst>
                                    <p:animMotion origin="layout" path="M 0 -4.44444E-6 L 0.6 -0.12222 " pathEditMode="relative" ptsTypes="AA">
                                      <p:cBhvr>
                                        <p:cTn id="64" dur="2000" fill="hold"/>
                                        <p:tgtEl>
                                          <p:spTgt spid="13"/>
                                        </p:tgtEl>
                                        <p:attrNameLst>
                                          <p:attrName>ppt_x</p:attrName>
                                          <p:attrName>ppt_y</p:attrName>
                                        </p:attrNameLst>
                                      </p:cBhvr>
                                    </p:animMotion>
                                  </p:childTnLst>
                                  <p:subTnLst>
                                    <p:set>
                                      <p:cBhvr override="childStyle">
                                        <p:cTn dur="1" fill="hold" display="0" masterRel="sameClick" afterEffect="1">
                                          <p:stCondLst>
                                            <p:cond evt="end" delay="0">
                                              <p:tn val="63"/>
                                            </p:cond>
                                          </p:stCondLst>
                                        </p:cTn>
                                        <p:tgtEl>
                                          <p:spTgt spid="13"/>
                                        </p:tgtEl>
                                        <p:attrNameLst>
                                          <p:attrName>style.visibility</p:attrName>
                                        </p:attrNameLst>
                                      </p:cBhvr>
                                      <p:to>
                                        <p:strVal val="hidden"/>
                                      </p:to>
                                    </p:set>
                                  </p:subTnLst>
                                </p:cTn>
                              </p:par>
                              <p:par>
                                <p:cTn id="65" presetID="0" presetClass="path" presetSubtype="0" accel="50000" decel="50000" fill="hold" nodeType="withEffect">
                                  <p:stCondLst>
                                    <p:cond delay="0"/>
                                  </p:stCondLst>
                                  <p:childTnLst>
                                    <p:animMotion origin="layout" path="M 0.00417 0.00209 L 0.5875 -0.0368 " pathEditMode="relative" rAng="0" ptsTypes="AA">
                                      <p:cBhvr>
                                        <p:cTn id="66" dur="2000" fill="hold"/>
                                        <p:tgtEl>
                                          <p:spTgt spid="16"/>
                                        </p:tgtEl>
                                        <p:attrNameLst>
                                          <p:attrName>ppt_x</p:attrName>
                                          <p:attrName>ppt_y</p:attrName>
                                        </p:attrNameLst>
                                      </p:cBhvr>
                                      <p:rCtr x="29200" y="-1900"/>
                                    </p:animMotion>
                                  </p:childTnLst>
                                  <p:subTnLst>
                                    <p:set>
                                      <p:cBhvr override="childStyle">
                                        <p:cTn dur="1" fill="hold" display="0" masterRel="sameClick" afterEffect="1">
                                          <p:stCondLst>
                                            <p:cond evt="end" delay="0">
                                              <p:tn val="65"/>
                                            </p:cond>
                                          </p:stCondLst>
                                        </p:cTn>
                                        <p:tgtEl>
                                          <p:spTgt spid="16"/>
                                        </p:tgtEl>
                                        <p:attrNameLst>
                                          <p:attrName>style.visibility</p:attrName>
                                        </p:attrNameLst>
                                      </p:cBhvr>
                                      <p:to>
                                        <p:strVal val="hidden"/>
                                      </p:to>
                                    </p:set>
                                  </p:subTnLst>
                                </p:cTn>
                              </p:par>
                              <p:par>
                                <p:cTn id="67" presetID="0" presetClass="path" presetSubtype="0" accel="50000" decel="50000" fill="hold" nodeType="withEffect">
                                  <p:stCondLst>
                                    <p:cond delay="0"/>
                                  </p:stCondLst>
                                  <p:childTnLst>
                                    <p:animMotion origin="layout" path="M 3.33333E-6 1.11022E-16 L 0.5875 0.07014 " pathEditMode="relative" rAng="0" ptsTypes="AA">
                                      <p:cBhvr>
                                        <p:cTn id="68" dur="2000" fill="hold"/>
                                        <p:tgtEl>
                                          <p:spTgt spid="14"/>
                                        </p:tgtEl>
                                        <p:attrNameLst>
                                          <p:attrName>ppt_x</p:attrName>
                                          <p:attrName>ppt_y</p:attrName>
                                        </p:attrNameLst>
                                      </p:cBhvr>
                                      <p:rCtr x="29400" y="3500"/>
                                    </p:animMotion>
                                  </p:childTnLst>
                                  <p:subTnLst>
                                    <p:set>
                                      <p:cBhvr override="childStyle">
                                        <p:cTn dur="1" fill="hold" display="0" masterRel="sameClick" afterEffect="1">
                                          <p:stCondLst>
                                            <p:cond evt="end" delay="0">
                                              <p:tn val="67"/>
                                            </p:cond>
                                          </p:stCondLst>
                                        </p:cTn>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055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633413" y="177800"/>
            <a:ext cx="8205787" cy="1050925"/>
          </a:xfrm>
        </p:spPr>
        <p:txBody>
          <a:bodyPr/>
          <a:lstStyle/>
          <a:p>
            <a:r>
              <a:rPr lang="en-US" smtClean="0"/>
              <a:t>Configuring gpfdist</a:t>
            </a:r>
          </a:p>
        </p:txBody>
      </p:sp>
      <p:pic>
        <p:nvPicPr>
          <p:cNvPr id="68610" name="Picture 4"/>
          <p:cNvPicPr>
            <a:picLocks noChangeAspect="1" noChangeArrowheads="1"/>
          </p:cNvPicPr>
          <p:nvPr/>
        </p:nvPicPr>
        <p:blipFill>
          <a:blip r:embed="rId4"/>
          <a:srcRect/>
          <a:stretch>
            <a:fillRect/>
          </a:stretch>
        </p:blipFill>
        <p:spPr bwMode="auto">
          <a:xfrm>
            <a:off x="825500" y="762000"/>
            <a:ext cx="7404100" cy="5486400"/>
          </a:xfrm>
          <a:prstGeom prst="rect">
            <a:avLst/>
          </a:prstGeom>
          <a:noFill/>
          <a:ln w="9525">
            <a:noFill/>
            <a:miter lim="800000"/>
            <a:headEnd/>
            <a:tailEnd/>
          </a:ln>
        </p:spPr>
      </p:pic>
      <p:pic>
        <p:nvPicPr>
          <p:cNvPr id="89093" name="Picture 5"/>
          <p:cNvPicPr>
            <a:picLocks noChangeAspect="1" noChangeArrowheads="1"/>
          </p:cNvPicPr>
          <p:nvPr/>
        </p:nvPicPr>
        <p:blipFill>
          <a:blip r:embed="rId5"/>
          <a:srcRect/>
          <a:stretch>
            <a:fillRect/>
          </a:stretch>
        </p:blipFill>
        <p:spPr bwMode="auto">
          <a:xfrm>
            <a:off x="838200" y="762000"/>
            <a:ext cx="7404100" cy="5486400"/>
          </a:xfrm>
          <a:prstGeom prst="rect">
            <a:avLst/>
          </a:prstGeom>
          <a:noFill/>
          <a:ln w="9525">
            <a:noFill/>
            <a:miter lim="800000"/>
            <a:headEnd/>
            <a:tailEnd/>
          </a:ln>
        </p:spPr>
      </p:pic>
      <p:pic>
        <p:nvPicPr>
          <p:cNvPr id="89094" name="Picture 6"/>
          <p:cNvPicPr>
            <a:picLocks noChangeAspect="1" noChangeArrowheads="1"/>
          </p:cNvPicPr>
          <p:nvPr/>
        </p:nvPicPr>
        <p:blipFill>
          <a:blip r:embed="rId6"/>
          <a:srcRect/>
          <a:stretch>
            <a:fillRect/>
          </a:stretch>
        </p:blipFill>
        <p:spPr bwMode="auto">
          <a:xfrm>
            <a:off x="838200" y="762000"/>
            <a:ext cx="7404100" cy="5486400"/>
          </a:xfrm>
          <a:prstGeom prst="rect">
            <a:avLst/>
          </a:prstGeom>
          <a:noFill/>
          <a:ln w="9525">
            <a:noFill/>
            <a:miter lim="800000"/>
            <a:headEnd/>
            <a:tailEnd/>
          </a:ln>
        </p:spPr>
      </p:pic>
      <p:pic>
        <p:nvPicPr>
          <p:cNvPr id="89095" name="Picture 7"/>
          <p:cNvPicPr>
            <a:picLocks noChangeAspect="1" noChangeArrowheads="1"/>
          </p:cNvPicPr>
          <p:nvPr/>
        </p:nvPicPr>
        <p:blipFill>
          <a:blip r:embed="rId7"/>
          <a:srcRect/>
          <a:stretch>
            <a:fillRect/>
          </a:stretch>
        </p:blipFill>
        <p:spPr bwMode="auto">
          <a:xfrm>
            <a:off x="838200" y="762000"/>
            <a:ext cx="7404100" cy="5486400"/>
          </a:xfrm>
          <a:prstGeom prst="rect">
            <a:avLst/>
          </a:prstGeom>
          <a:noFill/>
          <a:ln w="9525">
            <a:noFill/>
            <a:miter lim="800000"/>
            <a:headEnd/>
            <a:tailEnd/>
          </a:ln>
        </p:spPr>
      </p:pic>
      <p:pic>
        <p:nvPicPr>
          <p:cNvPr id="89096" name="Picture 8"/>
          <p:cNvPicPr>
            <a:picLocks noChangeAspect="1" noChangeArrowheads="1"/>
          </p:cNvPicPr>
          <p:nvPr/>
        </p:nvPicPr>
        <p:blipFill>
          <a:blip r:embed="rId8"/>
          <a:srcRect/>
          <a:stretch>
            <a:fillRect/>
          </a:stretch>
        </p:blipFill>
        <p:spPr bwMode="auto">
          <a:xfrm>
            <a:off x="825500" y="762000"/>
            <a:ext cx="7404100" cy="5486400"/>
          </a:xfrm>
          <a:prstGeom prst="rect">
            <a:avLst/>
          </a:prstGeom>
          <a:noFill/>
          <a:ln w="9525">
            <a:noFill/>
            <a:miter lim="800000"/>
            <a:headEnd/>
            <a:tailEnd/>
          </a:ln>
        </p:spPr>
      </p:pic>
      <p:pic>
        <p:nvPicPr>
          <p:cNvPr id="89097" name="Picture 9"/>
          <p:cNvPicPr>
            <a:picLocks noChangeAspect="1" noChangeArrowheads="1"/>
          </p:cNvPicPr>
          <p:nvPr/>
        </p:nvPicPr>
        <p:blipFill>
          <a:blip r:embed="rId9"/>
          <a:srcRect/>
          <a:stretch>
            <a:fillRect/>
          </a:stretch>
        </p:blipFill>
        <p:spPr bwMode="auto">
          <a:xfrm>
            <a:off x="838200" y="762000"/>
            <a:ext cx="7404100" cy="54864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advTm="9229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633413" y="177800"/>
            <a:ext cx="8205787" cy="1050925"/>
          </a:xfrm>
        </p:spPr>
        <p:txBody>
          <a:bodyPr/>
          <a:lstStyle/>
          <a:p>
            <a:r>
              <a:rPr lang="en-US" smtClean="0"/>
              <a:t>Start and Test gpfdist</a:t>
            </a:r>
          </a:p>
        </p:txBody>
      </p:sp>
      <p:pic>
        <p:nvPicPr>
          <p:cNvPr id="70658" name="Picture 10"/>
          <p:cNvPicPr>
            <a:picLocks noChangeAspect="1" noChangeArrowheads="1"/>
          </p:cNvPicPr>
          <p:nvPr/>
        </p:nvPicPr>
        <p:blipFill>
          <a:blip r:embed="rId4"/>
          <a:srcRect/>
          <a:stretch>
            <a:fillRect/>
          </a:stretch>
        </p:blipFill>
        <p:spPr bwMode="auto">
          <a:xfrm>
            <a:off x="1385888" y="1133475"/>
            <a:ext cx="6372225" cy="4591050"/>
          </a:xfrm>
          <a:prstGeom prst="rect">
            <a:avLst/>
          </a:prstGeom>
          <a:noFill/>
          <a:ln w="9525">
            <a:noFill/>
            <a:miter lim="800000"/>
            <a:headEnd/>
            <a:tailEnd/>
          </a:ln>
        </p:spPr>
      </p:pic>
      <p:pic>
        <p:nvPicPr>
          <p:cNvPr id="91141" name="Picture 11"/>
          <p:cNvPicPr>
            <a:picLocks noChangeAspect="1" noChangeArrowheads="1"/>
          </p:cNvPicPr>
          <p:nvPr/>
        </p:nvPicPr>
        <p:blipFill>
          <a:blip r:embed="rId5"/>
          <a:srcRect/>
          <a:stretch>
            <a:fillRect/>
          </a:stretch>
        </p:blipFill>
        <p:spPr bwMode="auto">
          <a:xfrm>
            <a:off x="1384300" y="1143000"/>
            <a:ext cx="6372225" cy="4591050"/>
          </a:xfrm>
          <a:prstGeom prst="rect">
            <a:avLst/>
          </a:prstGeom>
          <a:noFill/>
          <a:ln w="9525">
            <a:noFill/>
            <a:miter lim="800000"/>
            <a:headEnd/>
            <a:tailEnd/>
          </a:ln>
        </p:spPr>
      </p:pic>
      <p:pic>
        <p:nvPicPr>
          <p:cNvPr id="91142" name="Picture 13"/>
          <p:cNvPicPr>
            <a:picLocks noChangeAspect="1" noChangeArrowheads="1"/>
          </p:cNvPicPr>
          <p:nvPr/>
        </p:nvPicPr>
        <p:blipFill>
          <a:blip r:embed="rId6"/>
          <a:srcRect/>
          <a:stretch>
            <a:fillRect/>
          </a:stretch>
        </p:blipFill>
        <p:spPr bwMode="auto">
          <a:xfrm>
            <a:off x="1371600" y="1143000"/>
            <a:ext cx="6372225" cy="4591050"/>
          </a:xfrm>
          <a:prstGeom prst="rect">
            <a:avLst/>
          </a:prstGeom>
          <a:noFill/>
          <a:ln w="9525">
            <a:noFill/>
            <a:miter lim="800000"/>
            <a:headEnd/>
            <a:tailEnd/>
          </a:ln>
        </p:spPr>
      </p:pic>
      <p:pic>
        <p:nvPicPr>
          <p:cNvPr id="91143" name="Picture 14"/>
          <p:cNvPicPr>
            <a:picLocks noChangeAspect="1" noChangeArrowheads="1"/>
          </p:cNvPicPr>
          <p:nvPr/>
        </p:nvPicPr>
        <p:blipFill>
          <a:blip r:embed="rId7"/>
          <a:srcRect/>
          <a:stretch>
            <a:fillRect/>
          </a:stretch>
        </p:blipFill>
        <p:spPr bwMode="auto">
          <a:xfrm>
            <a:off x="1371600" y="1143000"/>
            <a:ext cx="6372225" cy="4591050"/>
          </a:xfrm>
          <a:prstGeom prst="rect">
            <a:avLst/>
          </a:prstGeom>
          <a:noFill/>
          <a:ln w="9525">
            <a:noFill/>
            <a:miter lim="800000"/>
            <a:headEnd/>
            <a:tailEnd/>
          </a:ln>
        </p:spPr>
      </p:pic>
      <p:pic>
        <p:nvPicPr>
          <p:cNvPr id="91144" name="Picture 15"/>
          <p:cNvPicPr>
            <a:picLocks noChangeAspect="1" noChangeArrowheads="1"/>
          </p:cNvPicPr>
          <p:nvPr/>
        </p:nvPicPr>
        <p:blipFill>
          <a:blip r:embed="rId8"/>
          <a:srcRect/>
          <a:stretch>
            <a:fillRect/>
          </a:stretch>
        </p:blipFill>
        <p:spPr bwMode="auto">
          <a:xfrm>
            <a:off x="1385888" y="1143000"/>
            <a:ext cx="6372225" cy="4591050"/>
          </a:xfrm>
          <a:prstGeom prst="rect">
            <a:avLst/>
          </a:prstGeom>
          <a:noFill/>
          <a:ln w="9525">
            <a:noFill/>
            <a:miter lim="800000"/>
            <a:headEnd/>
            <a:tailEnd/>
          </a:ln>
        </p:spPr>
      </p:pic>
      <p:pic>
        <p:nvPicPr>
          <p:cNvPr id="91145" name="Picture 16"/>
          <p:cNvPicPr>
            <a:picLocks noChangeAspect="1" noChangeArrowheads="1"/>
          </p:cNvPicPr>
          <p:nvPr/>
        </p:nvPicPr>
        <p:blipFill>
          <a:blip r:embed="rId9"/>
          <a:srcRect/>
          <a:stretch>
            <a:fillRect/>
          </a:stretch>
        </p:blipFill>
        <p:spPr bwMode="auto">
          <a:xfrm>
            <a:off x="1400175" y="1143000"/>
            <a:ext cx="6372225" cy="4591050"/>
          </a:xfrm>
          <a:prstGeom prst="rect">
            <a:avLst/>
          </a:prstGeom>
          <a:noFill/>
          <a:ln w="9525">
            <a:noFill/>
            <a:miter lim="800000"/>
            <a:headEnd/>
            <a:tailEnd/>
          </a:ln>
        </p:spPr>
      </p:pic>
      <p:pic>
        <p:nvPicPr>
          <p:cNvPr id="91146" name="Picture 17"/>
          <p:cNvPicPr>
            <a:picLocks noChangeAspect="1" noChangeArrowheads="1"/>
          </p:cNvPicPr>
          <p:nvPr/>
        </p:nvPicPr>
        <p:blipFill>
          <a:blip r:embed="rId10"/>
          <a:srcRect/>
          <a:stretch>
            <a:fillRect/>
          </a:stretch>
        </p:blipFill>
        <p:spPr bwMode="auto">
          <a:xfrm>
            <a:off x="1371600" y="1143000"/>
            <a:ext cx="6372225" cy="4591050"/>
          </a:xfrm>
          <a:prstGeom prst="rect">
            <a:avLst/>
          </a:prstGeom>
          <a:noFill/>
          <a:ln w="9525">
            <a:noFill/>
            <a:miter lim="800000"/>
            <a:headEnd/>
            <a:tailEnd/>
          </a:ln>
        </p:spPr>
      </p:pic>
      <p:pic>
        <p:nvPicPr>
          <p:cNvPr id="91147" name="Picture 18"/>
          <p:cNvPicPr>
            <a:picLocks noChangeAspect="1" noChangeArrowheads="1"/>
          </p:cNvPicPr>
          <p:nvPr/>
        </p:nvPicPr>
        <p:blipFill>
          <a:blip r:embed="rId11"/>
          <a:srcRect/>
          <a:stretch>
            <a:fillRect/>
          </a:stretch>
        </p:blipFill>
        <p:spPr bwMode="auto">
          <a:xfrm>
            <a:off x="1371600" y="1143000"/>
            <a:ext cx="6372225" cy="4591050"/>
          </a:xfrm>
          <a:prstGeom prst="rect">
            <a:avLst/>
          </a:prstGeom>
          <a:noFill/>
          <a:ln w="9525">
            <a:noFill/>
            <a:miter lim="800000"/>
            <a:headEnd/>
            <a:tailEnd/>
          </a:ln>
        </p:spPr>
      </p:pic>
      <p:pic>
        <p:nvPicPr>
          <p:cNvPr id="91148" name="Picture 12"/>
          <p:cNvPicPr>
            <a:picLocks noChangeAspect="1" noChangeArrowheads="1"/>
          </p:cNvPicPr>
          <p:nvPr/>
        </p:nvPicPr>
        <p:blipFill>
          <a:blip r:embed="rId12"/>
          <a:srcRect/>
          <a:stretch>
            <a:fillRect/>
          </a:stretch>
        </p:blipFill>
        <p:spPr bwMode="auto">
          <a:xfrm>
            <a:off x="1385888" y="1133475"/>
            <a:ext cx="6372225" cy="459105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advTm="24954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1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633413" y="177800"/>
            <a:ext cx="8205787" cy="1050925"/>
          </a:xfrm>
        </p:spPr>
        <p:txBody>
          <a:bodyPr/>
          <a:lstStyle/>
          <a:p>
            <a:r>
              <a:rPr lang="en-US" smtClean="0"/>
              <a:t>Test DSN Connection</a:t>
            </a:r>
          </a:p>
        </p:txBody>
      </p:sp>
      <p:pic>
        <p:nvPicPr>
          <p:cNvPr id="72706" name="Picture 4"/>
          <p:cNvPicPr>
            <a:picLocks noChangeAspect="1" noChangeArrowheads="1"/>
          </p:cNvPicPr>
          <p:nvPr/>
        </p:nvPicPr>
        <p:blipFill>
          <a:blip r:embed="rId4"/>
          <a:srcRect/>
          <a:stretch>
            <a:fillRect/>
          </a:stretch>
        </p:blipFill>
        <p:spPr bwMode="auto">
          <a:xfrm>
            <a:off x="2624138" y="1323975"/>
            <a:ext cx="3895725" cy="4210050"/>
          </a:xfrm>
          <a:prstGeom prst="rect">
            <a:avLst/>
          </a:prstGeom>
          <a:noFill/>
          <a:ln w="9525">
            <a:noFill/>
            <a:miter lim="800000"/>
            <a:headEnd/>
            <a:tailEnd/>
          </a:ln>
        </p:spPr>
      </p:pic>
      <p:pic>
        <p:nvPicPr>
          <p:cNvPr id="92165" name="Picture 5"/>
          <p:cNvPicPr>
            <a:picLocks noChangeAspect="1" noChangeArrowheads="1"/>
          </p:cNvPicPr>
          <p:nvPr/>
        </p:nvPicPr>
        <p:blipFill>
          <a:blip r:embed="rId5"/>
          <a:srcRect/>
          <a:stretch>
            <a:fillRect/>
          </a:stretch>
        </p:blipFill>
        <p:spPr bwMode="auto">
          <a:xfrm>
            <a:off x="3019425" y="2362200"/>
            <a:ext cx="3105150" cy="2133600"/>
          </a:xfrm>
          <a:prstGeom prst="rect">
            <a:avLst/>
          </a:prstGeom>
          <a:noFill/>
          <a:ln w="9525">
            <a:noFill/>
            <a:miter lim="800000"/>
            <a:headEnd/>
            <a:tailEnd/>
          </a:ln>
        </p:spPr>
      </p:pic>
      <p:pic>
        <p:nvPicPr>
          <p:cNvPr id="92166" name="Picture 6"/>
          <p:cNvPicPr>
            <a:picLocks noChangeAspect="1" noChangeArrowheads="1"/>
          </p:cNvPicPr>
          <p:nvPr/>
        </p:nvPicPr>
        <p:blipFill>
          <a:blip r:embed="rId6"/>
          <a:srcRect/>
          <a:stretch>
            <a:fillRect/>
          </a:stretch>
        </p:blipFill>
        <p:spPr bwMode="auto">
          <a:xfrm>
            <a:off x="3890963" y="2919413"/>
            <a:ext cx="1362075" cy="1019175"/>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advTm="15141"/>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633413" y="177800"/>
            <a:ext cx="8205787" cy="1050925"/>
          </a:xfrm>
        </p:spPr>
        <p:txBody>
          <a:bodyPr/>
          <a:lstStyle/>
          <a:p>
            <a:r>
              <a:rPr lang="en-US" smtClean="0"/>
              <a:t>Execute Test Program in SAS for Windows</a:t>
            </a:r>
          </a:p>
        </p:txBody>
      </p:sp>
      <p:pic>
        <p:nvPicPr>
          <p:cNvPr id="74754" name="Picture 4"/>
          <p:cNvPicPr>
            <a:picLocks noChangeAspect="1" noChangeArrowheads="1"/>
          </p:cNvPicPr>
          <p:nvPr/>
        </p:nvPicPr>
        <p:blipFill>
          <a:blip r:embed="rId4"/>
          <a:srcRect/>
          <a:stretch>
            <a:fillRect/>
          </a:stretch>
        </p:blipFill>
        <p:spPr bwMode="auto">
          <a:xfrm>
            <a:off x="0" y="1066800"/>
            <a:ext cx="9131300" cy="5119688"/>
          </a:xfrm>
          <a:prstGeom prst="rect">
            <a:avLst/>
          </a:prstGeom>
          <a:noFill/>
          <a:ln w="9525">
            <a:noFill/>
            <a:miter lim="800000"/>
            <a:headEnd/>
            <a:tailEnd/>
          </a:ln>
        </p:spPr>
      </p:pic>
      <p:pic>
        <p:nvPicPr>
          <p:cNvPr id="93189" name="Picture 5"/>
          <p:cNvPicPr>
            <a:picLocks noChangeAspect="1" noChangeArrowheads="1"/>
          </p:cNvPicPr>
          <p:nvPr/>
        </p:nvPicPr>
        <p:blipFill>
          <a:blip r:embed="rId5"/>
          <a:srcRect/>
          <a:stretch>
            <a:fillRect/>
          </a:stretch>
        </p:blipFill>
        <p:spPr bwMode="auto">
          <a:xfrm>
            <a:off x="0" y="1066800"/>
            <a:ext cx="9131300" cy="5121275"/>
          </a:xfrm>
          <a:prstGeom prst="rect">
            <a:avLst/>
          </a:prstGeom>
          <a:noFill/>
          <a:ln w="9525">
            <a:noFill/>
            <a:miter lim="800000"/>
            <a:headEnd/>
            <a:tailEnd/>
          </a:ln>
        </p:spPr>
      </p:pic>
      <p:pic>
        <p:nvPicPr>
          <p:cNvPr id="93190" name="Picture 6"/>
          <p:cNvPicPr>
            <a:picLocks noChangeAspect="1" noChangeArrowheads="1"/>
          </p:cNvPicPr>
          <p:nvPr/>
        </p:nvPicPr>
        <p:blipFill>
          <a:blip r:embed="rId6"/>
          <a:srcRect/>
          <a:stretch>
            <a:fillRect/>
          </a:stretch>
        </p:blipFill>
        <p:spPr bwMode="auto">
          <a:xfrm>
            <a:off x="0" y="1066800"/>
            <a:ext cx="9131300" cy="5121275"/>
          </a:xfrm>
          <a:prstGeom prst="rect">
            <a:avLst/>
          </a:prstGeom>
          <a:noFill/>
          <a:ln w="9525">
            <a:noFill/>
            <a:miter lim="800000"/>
            <a:headEnd/>
            <a:tailEnd/>
          </a:ln>
        </p:spPr>
      </p:pic>
      <p:pic>
        <p:nvPicPr>
          <p:cNvPr id="93191" name="Picture 7"/>
          <p:cNvPicPr>
            <a:picLocks noChangeAspect="1" noChangeArrowheads="1"/>
          </p:cNvPicPr>
          <p:nvPr/>
        </p:nvPicPr>
        <p:blipFill>
          <a:blip r:embed="rId5"/>
          <a:srcRect/>
          <a:stretch>
            <a:fillRect/>
          </a:stretch>
        </p:blipFill>
        <p:spPr bwMode="auto">
          <a:xfrm>
            <a:off x="0" y="1066800"/>
            <a:ext cx="9131300" cy="5121275"/>
          </a:xfrm>
          <a:prstGeom prst="rect">
            <a:avLst/>
          </a:prstGeom>
          <a:noFill/>
          <a:ln w="9525">
            <a:noFill/>
            <a:miter lim="800000"/>
            <a:headEnd/>
            <a:tailEnd/>
          </a:ln>
        </p:spPr>
      </p:pic>
      <p:pic>
        <p:nvPicPr>
          <p:cNvPr id="93192" name="Picture 8"/>
          <p:cNvPicPr>
            <a:picLocks noChangeAspect="1" noChangeArrowheads="1"/>
          </p:cNvPicPr>
          <p:nvPr/>
        </p:nvPicPr>
        <p:blipFill>
          <a:blip r:embed="rId7"/>
          <a:srcRect/>
          <a:stretch>
            <a:fillRect/>
          </a:stretch>
        </p:blipFill>
        <p:spPr bwMode="auto">
          <a:xfrm>
            <a:off x="0" y="1066800"/>
            <a:ext cx="9131300" cy="5121275"/>
          </a:xfrm>
          <a:prstGeom prst="rect">
            <a:avLst/>
          </a:prstGeom>
          <a:noFill/>
          <a:ln w="9525">
            <a:noFill/>
            <a:miter lim="800000"/>
            <a:headEnd/>
            <a:tailEnd/>
          </a:ln>
        </p:spPr>
      </p:pic>
      <p:pic>
        <p:nvPicPr>
          <p:cNvPr id="93193" name="Picture 9"/>
          <p:cNvPicPr>
            <a:picLocks noChangeAspect="1" noChangeArrowheads="1"/>
          </p:cNvPicPr>
          <p:nvPr/>
        </p:nvPicPr>
        <p:blipFill>
          <a:blip r:embed="rId8"/>
          <a:srcRect/>
          <a:stretch>
            <a:fillRect/>
          </a:stretch>
        </p:blipFill>
        <p:spPr bwMode="auto">
          <a:xfrm>
            <a:off x="12700" y="1066800"/>
            <a:ext cx="9131300" cy="5121275"/>
          </a:xfrm>
          <a:prstGeom prst="rect">
            <a:avLst/>
          </a:prstGeom>
          <a:noFill/>
          <a:ln w="9525">
            <a:noFill/>
            <a:miter lim="800000"/>
            <a:headEnd/>
            <a:tailEnd/>
          </a:ln>
        </p:spPr>
      </p:pic>
      <p:pic>
        <p:nvPicPr>
          <p:cNvPr id="93194" name="Picture 10"/>
          <p:cNvPicPr>
            <a:picLocks noChangeAspect="1" noChangeArrowheads="1"/>
          </p:cNvPicPr>
          <p:nvPr/>
        </p:nvPicPr>
        <p:blipFill>
          <a:blip r:embed="rId9"/>
          <a:srcRect/>
          <a:stretch>
            <a:fillRect/>
          </a:stretch>
        </p:blipFill>
        <p:spPr bwMode="auto">
          <a:xfrm>
            <a:off x="0" y="1066800"/>
            <a:ext cx="9131300" cy="5121275"/>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advTm="122687"/>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1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1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633413" y="177800"/>
            <a:ext cx="8205787" cy="1050925"/>
          </a:xfrm>
        </p:spPr>
        <p:txBody>
          <a:bodyPr/>
          <a:lstStyle/>
          <a:p>
            <a:pPr eaLnBrk="1" hangingPunct="1"/>
            <a:r>
              <a:rPr lang="en-US" smtClean="0"/>
              <a:t>Agenda</a:t>
            </a:r>
          </a:p>
        </p:txBody>
      </p:sp>
      <p:sp>
        <p:nvSpPr>
          <p:cNvPr id="14338" name="Rectangle 3"/>
          <p:cNvSpPr>
            <a:spLocks noGrp="1" noChangeArrowheads="1"/>
          </p:cNvSpPr>
          <p:nvPr>
            <p:ph type="body" idx="1"/>
          </p:nvPr>
        </p:nvSpPr>
        <p:spPr>
          <a:xfrm>
            <a:off x="693738" y="1225550"/>
            <a:ext cx="8450262" cy="3016250"/>
          </a:xfrm>
        </p:spPr>
        <p:txBody>
          <a:bodyPr/>
          <a:lstStyle/>
          <a:p>
            <a:pPr eaLnBrk="1" hangingPunct="1"/>
            <a:r>
              <a:rPr lang="en-US" smtClean="0"/>
              <a:t>Industry trends</a:t>
            </a:r>
          </a:p>
          <a:p>
            <a:pPr eaLnBrk="1" hangingPunct="1"/>
            <a:r>
              <a:rPr lang="en-US" smtClean="0"/>
              <a:t>Scatter-gather approach</a:t>
            </a:r>
          </a:p>
          <a:p>
            <a:pPr eaLnBrk="1" hangingPunct="1"/>
            <a:r>
              <a:rPr lang="en-US" smtClean="0"/>
              <a:t>Connecting to Greenplum from SAS</a:t>
            </a:r>
          </a:p>
          <a:p>
            <a:pPr eaLnBrk="1" hangingPunct="1"/>
            <a:r>
              <a:rPr lang="en-US" smtClean="0"/>
              <a:t>Using gpfdist and SAS BULKLOAD to load  data</a:t>
            </a:r>
          </a:p>
          <a:p>
            <a:pPr eaLnBrk="1" hangingPunct="1"/>
            <a:r>
              <a:rPr lang="en-US" smtClean="0"/>
              <a:t>In-database processing</a:t>
            </a:r>
          </a:p>
          <a:p>
            <a:pPr eaLnBrk="1" hangingPunct="1"/>
            <a:r>
              <a:rPr lang="en-US" smtClean="0"/>
              <a:t>Conclusions and Questions</a:t>
            </a:r>
          </a:p>
        </p:txBody>
      </p:sp>
      <p:pic>
        <p:nvPicPr>
          <p:cNvPr id="14339" name="Picture 4" descr="Meeting_Agenda_376682"/>
          <p:cNvPicPr>
            <a:picLocks noChangeAspect="1" noChangeArrowheads="1"/>
          </p:cNvPicPr>
          <p:nvPr/>
        </p:nvPicPr>
        <p:blipFill>
          <a:blip r:embed="rId3"/>
          <a:srcRect/>
          <a:stretch>
            <a:fillRect/>
          </a:stretch>
        </p:blipFill>
        <p:spPr bwMode="auto">
          <a:xfrm>
            <a:off x="6878638" y="4827588"/>
            <a:ext cx="2020887" cy="1373187"/>
          </a:xfrm>
          <a:prstGeom prst="rect">
            <a:avLst/>
          </a:prstGeom>
          <a:noFill/>
          <a:ln w="9525">
            <a:noFill/>
            <a:miter lim="800000"/>
            <a:headEnd/>
            <a:tailEnd/>
          </a:ln>
        </p:spPr>
      </p:pic>
    </p:spTree>
  </p:cSld>
  <p:clrMapOvr>
    <a:masterClrMapping/>
  </p:clrMapOvr>
  <p:transition xmlns:p14="http://schemas.microsoft.com/office/powerpoint/2010/main" advTm="37375"/>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72" name="Object 16"/>
          <p:cNvGraphicFramePr>
            <a:graphicFrameLocks noChangeAspect="1"/>
          </p:cNvGraphicFramePr>
          <p:nvPr/>
        </p:nvGraphicFramePr>
        <p:xfrm>
          <a:off x="3340100" y="3203575"/>
          <a:ext cx="4789488" cy="3109913"/>
        </p:xfrm>
        <a:graphic>
          <a:graphicData uri="http://schemas.openxmlformats.org/presentationml/2006/ole">
            <mc:AlternateContent xmlns:mc="http://schemas.openxmlformats.org/markup-compatibility/2006">
              <mc:Choice xmlns:v="urn:schemas-microsoft-com:vml" Requires="v">
                <p:oleObj spid="_x0000_s45074" name="Chart" r:id="rId4" imgW="6553048" imgH="4257828" progId="Excel.Chart.8">
                  <p:embed/>
                </p:oleObj>
              </mc:Choice>
              <mc:Fallback>
                <p:oleObj name="Chart" r:id="rId4" imgW="6553048" imgH="4257828" progId="Excel.Chart.8">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0100" y="3203575"/>
                        <a:ext cx="4789488"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5071" name="Object 15"/>
          <p:cNvGraphicFramePr>
            <a:graphicFrameLocks noChangeAspect="1"/>
          </p:cNvGraphicFramePr>
          <p:nvPr/>
        </p:nvGraphicFramePr>
        <p:xfrm>
          <a:off x="3105150" y="38100"/>
          <a:ext cx="5356225" cy="3654425"/>
        </p:xfrm>
        <a:graphic>
          <a:graphicData uri="http://schemas.openxmlformats.org/presentationml/2006/ole">
            <mc:AlternateContent xmlns:mc="http://schemas.openxmlformats.org/markup-compatibility/2006">
              <mc:Choice xmlns:v="urn:schemas-microsoft-com:vml" Requires="v">
                <p:oleObj spid="_x0000_s45075" name="Chart" r:id="rId6" imgW="6743700" imgH="4600728" progId="Excel.Chart.8">
                  <p:embed/>
                </p:oleObj>
              </mc:Choice>
              <mc:Fallback>
                <p:oleObj name="Chart" r:id="rId6" imgW="6743700" imgH="4600728" progId="Excel.Chart.8">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5150" y="38100"/>
                        <a:ext cx="5356225"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5073" name="Rectangle 2"/>
          <p:cNvSpPr>
            <a:spLocks noGrp="1" noChangeArrowheads="1"/>
          </p:cNvSpPr>
          <p:nvPr>
            <p:ph type="title" idx="4294967295"/>
          </p:nvPr>
        </p:nvSpPr>
        <p:spPr/>
        <p:txBody>
          <a:bodyPr/>
          <a:lstStyle/>
          <a:p>
            <a:pPr eaLnBrk="1" hangingPunct="1"/>
            <a:r>
              <a:rPr lang="en-US" smtClean="0"/>
              <a:t>Time to insight</a:t>
            </a:r>
          </a:p>
        </p:txBody>
      </p:sp>
      <p:sp>
        <p:nvSpPr>
          <p:cNvPr id="45074" name="AutoShape 10"/>
          <p:cNvSpPr>
            <a:spLocks/>
          </p:cNvSpPr>
          <p:nvPr/>
        </p:nvSpPr>
        <p:spPr bwMode="auto">
          <a:xfrm rot="10800000">
            <a:off x="914400" y="3365500"/>
            <a:ext cx="1892300" cy="431800"/>
          </a:xfrm>
          <a:prstGeom prst="callout2">
            <a:avLst>
              <a:gd name="adj1" fmla="val 73528"/>
              <a:gd name="adj2" fmla="val -4028"/>
              <a:gd name="adj3" fmla="val 73528"/>
              <a:gd name="adj4" fmla="val -37333"/>
              <a:gd name="adj5" fmla="val -41181"/>
              <a:gd name="adj6" fmla="val -71731"/>
            </a:avLst>
          </a:prstGeom>
          <a:solidFill>
            <a:schemeClr val="bg1"/>
          </a:solidFill>
          <a:ln w="9525">
            <a:solidFill>
              <a:schemeClr val="tx1"/>
            </a:solidFill>
            <a:miter lim="800000"/>
            <a:headEnd type="oval" w="med" len="med"/>
            <a:tailEnd type="stealth" w="med" len="med"/>
          </a:ln>
        </p:spPr>
        <p:txBody>
          <a:bodyPr rot="10800000"/>
          <a:lstStyle/>
          <a:p>
            <a:pPr algn="ctr"/>
            <a:r>
              <a:rPr lang="en-US" sz="1600" b="1">
                <a:solidFill>
                  <a:schemeClr val="tx1"/>
                </a:solidFill>
              </a:rPr>
              <a:t>Insight gained</a:t>
            </a:r>
          </a:p>
        </p:txBody>
      </p:sp>
      <p:sp>
        <p:nvSpPr>
          <p:cNvPr id="45075" name="AutoShape 11"/>
          <p:cNvSpPr>
            <a:spLocks/>
          </p:cNvSpPr>
          <p:nvPr/>
        </p:nvSpPr>
        <p:spPr bwMode="auto">
          <a:xfrm rot="10800000">
            <a:off x="1003300" y="4572000"/>
            <a:ext cx="1373188" cy="381000"/>
          </a:xfrm>
          <a:prstGeom prst="callout2">
            <a:avLst>
              <a:gd name="adj1" fmla="val 69995"/>
              <a:gd name="adj2" fmla="val -5551"/>
              <a:gd name="adj3" fmla="val 69995"/>
              <a:gd name="adj4" fmla="val -75032"/>
              <a:gd name="adj5" fmla="val -163338"/>
              <a:gd name="adj6" fmla="val -144509"/>
            </a:avLst>
          </a:prstGeom>
          <a:solidFill>
            <a:schemeClr val="bg1"/>
          </a:solidFill>
          <a:ln w="9525">
            <a:solidFill>
              <a:schemeClr val="tx1"/>
            </a:solidFill>
            <a:miter lim="800000"/>
            <a:headEnd type="oval" w="med" len="med"/>
            <a:tailEnd type="stealth" w="med" len="med"/>
          </a:ln>
        </p:spPr>
        <p:txBody>
          <a:bodyPr rot="10800000"/>
          <a:lstStyle/>
          <a:p>
            <a:pPr algn="ctr"/>
            <a:r>
              <a:rPr lang="en-US" sz="1600" b="1"/>
              <a:t>Timely data</a:t>
            </a:r>
          </a:p>
        </p:txBody>
      </p:sp>
      <p:pic>
        <p:nvPicPr>
          <p:cNvPr id="45076" name="Picture 17" descr="just_in_time"/>
          <p:cNvPicPr>
            <a:picLocks noChangeAspect="1" noChangeArrowheads="1"/>
          </p:cNvPicPr>
          <p:nvPr/>
        </p:nvPicPr>
        <p:blipFill>
          <a:blip r:embed="rId8"/>
          <a:srcRect/>
          <a:stretch>
            <a:fillRect/>
          </a:stretch>
        </p:blipFill>
        <p:spPr bwMode="auto">
          <a:xfrm>
            <a:off x="4711700" y="1435100"/>
            <a:ext cx="762000" cy="762000"/>
          </a:xfrm>
          <a:prstGeom prst="rect">
            <a:avLst/>
          </a:prstGeom>
          <a:noFill/>
          <a:ln w="9525">
            <a:noFill/>
            <a:miter lim="800000"/>
            <a:headEnd/>
            <a:tailEnd/>
          </a:ln>
        </p:spPr>
      </p:pic>
      <p:pic>
        <p:nvPicPr>
          <p:cNvPr id="45077" name="Picture 18" descr="just_in_time"/>
          <p:cNvPicPr>
            <a:picLocks noChangeAspect="1" noChangeArrowheads="1"/>
          </p:cNvPicPr>
          <p:nvPr/>
        </p:nvPicPr>
        <p:blipFill>
          <a:blip r:embed="rId8"/>
          <a:srcRect/>
          <a:stretch>
            <a:fillRect/>
          </a:stretch>
        </p:blipFill>
        <p:spPr bwMode="auto">
          <a:xfrm>
            <a:off x="4724400" y="4343400"/>
            <a:ext cx="762000" cy="762000"/>
          </a:xfrm>
          <a:prstGeom prst="rect">
            <a:avLst/>
          </a:prstGeom>
          <a:noFill/>
          <a:ln w="9525">
            <a:noFill/>
            <a:miter lim="800000"/>
            <a:headEnd/>
            <a:tailEnd/>
          </a:ln>
        </p:spPr>
      </p:pic>
      <p:sp>
        <p:nvSpPr>
          <p:cNvPr id="45078" name="Text Box 23"/>
          <p:cNvSpPr txBox="1">
            <a:spLocks noChangeArrowheads="1"/>
          </p:cNvSpPr>
          <p:nvPr/>
        </p:nvSpPr>
        <p:spPr bwMode="auto">
          <a:xfrm>
            <a:off x="7239000" y="1181100"/>
            <a:ext cx="1181100" cy="304800"/>
          </a:xfrm>
          <a:prstGeom prst="rect">
            <a:avLst/>
          </a:prstGeom>
          <a:noFill/>
          <a:ln w="9525">
            <a:noFill/>
            <a:miter lim="800000"/>
            <a:headEnd/>
            <a:tailEnd/>
          </a:ln>
        </p:spPr>
        <p:txBody>
          <a:bodyPr>
            <a:spAutoFit/>
          </a:bodyPr>
          <a:lstStyle/>
          <a:p>
            <a:pPr>
              <a:spcBef>
                <a:spcPct val="50000"/>
              </a:spcBef>
            </a:pPr>
            <a:r>
              <a:rPr lang="en-US" b="1"/>
              <a:t>BEFORE</a:t>
            </a:r>
          </a:p>
        </p:txBody>
      </p:sp>
      <p:sp>
        <p:nvSpPr>
          <p:cNvPr id="45079" name="Text Box 24"/>
          <p:cNvSpPr txBox="1">
            <a:spLocks noChangeArrowheads="1"/>
          </p:cNvSpPr>
          <p:nvPr/>
        </p:nvSpPr>
        <p:spPr bwMode="auto">
          <a:xfrm>
            <a:off x="7239000" y="4013200"/>
            <a:ext cx="1181100" cy="304800"/>
          </a:xfrm>
          <a:prstGeom prst="rect">
            <a:avLst/>
          </a:prstGeom>
          <a:noFill/>
          <a:ln w="9525">
            <a:noFill/>
            <a:miter lim="800000"/>
            <a:headEnd/>
            <a:tailEnd/>
          </a:ln>
        </p:spPr>
        <p:txBody>
          <a:bodyPr>
            <a:spAutoFit/>
          </a:bodyPr>
          <a:lstStyle/>
          <a:p>
            <a:pPr>
              <a:spcBef>
                <a:spcPct val="50000"/>
              </a:spcBef>
            </a:pPr>
            <a:r>
              <a:rPr lang="en-US" b="1"/>
              <a:t>AFTER</a:t>
            </a:r>
          </a:p>
        </p:txBody>
      </p:sp>
    </p:spTree>
  </p:cSld>
  <p:clrMapOvr>
    <a:masterClrMapping/>
  </p:clrMapOvr>
  <p:transition xmlns:p14="http://schemas.microsoft.com/office/powerpoint/2010/main" advTm="46765"/>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3"/>
          <p:cNvSpPr>
            <a:spLocks noGrp="1"/>
          </p:cNvSpPr>
          <p:nvPr>
            <p:ph type="title" idx="4294967295"/>
          </p:nvPr>
        </p:nvSpPr>
        <p:spPr>
          <a:xfrm>
            <a:off x="411163" y="204788"/>
            <a:ext cx="8205787" cy="1050925"/>
          </a:xfrm>
        </p:spPr>
        <p:txBody>
          <a:bodyPr/>
          <a:lstStyle/>
          <a:p>
            <a:pPr eaLnBrk="1" hangingPunct="1"/>
            <a:r>
              <a:rPr lang="en-US" smtClean="0"/>
              <a:t>in-database Processing</a:t>
            </a:r>
          </a:p>
        </p:txBody>
      </p:sp>
      <p:sp>
        <p:nvSpPr>
          <p:cNvPr id="79874" name="Content Placeholder 4"/>
          <p:cNvSpPr>
            <a:spLocks noGrp="1"/>
          </p:cNvSpPr>
          <p:nvPr>
            <p:ph idx="4294967295"/>
          </p:nvPr>
        </p:nvSpPr>
        <p:spPr>
          <a:xfrm>
            <a:off x="415925" y="1252538"/>
            <a:ext cx="8201025" cy="425450"/>
          </a:xfrm>
        </p:spPr>
        <p:txBody>
          <a:bodyPr/>
          <a:lstStyle/>
          <a:p>
            <a:pPr eaLnBrk="1" hangingPunct="1"/>
            <a:endParaRPr lang="en-US" smtClean="0"/>
          </a:p>
        </p:txBody>
      </p:sp>
      <p:pic>
        <p:nvPicPr>
          <p:cNvPr id="79875" name="Picture 4" descr="canstock5482840"/>
          <p:cNvPicPr>
            <a:picLocks noChangeAspect="1" noChangeArrowheads="1"/>
          </p:cNvPicPr>
          <p:nvPr/>
        </p:nvPicPr>
        <p:blipFill>
          <a:blip r:embed="rId3"/>
          <a:srcRect/>
          <a:stretch>
            <a:fillRect/>
          </a:stretch>
        </p:blipFill>
        <p:spPr bwMode="auto">
          <a:xfrm>
            <a:off x="3275013" y="2476500"/>
            <a:ext cx="2741612" cy="2741613"/>
          </a:xfrm>
          <a:prstGeom prst="rect">
            <a:avLst/>
          </a:prstGeom>
          <a:noFill/>
          <a:ln w="9525">
            <a:noFill/>
            <a:miter lim="800000"/>
            <a:headEnd/>
            <a:tailEnd/>
          </a:ln>
        </p:spPr>
      </p:pic>
    </p:spTree>
  </p:cSld>
  <p:clrMapOvr>
    <a:masterClrMapping/>
  </p:clrMapOvr>
  <p:transition xmlns:p14="http://schemas.microsoft.com/office/powerpoint/2010/main" advTm="6391"/>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33413" y="177800"/>
            <a:ext cx="8205787" cy="1050925"/>
          </a:xfrm>
        </p:spPr>
        <p:txBody>
          <a:bodyPr/>
          <a:lstStyle/>
          <a:p>
            <a:r>
              <a:rPr lang="en-US" smtClean="0"/>
              <a:t>SAS In-Database Processing</a:t>
            </a:r>
          </a:p>
        </p:txBody>
      </p:sp>
      <p:grpSp>
        <p:nvGrpSpPr>
          <p:cNvPr id="194564" name="Group 4"/>
          <p:cNvGrpSpPr>
            <a:grpSpLocks/>
          </p:cNvGrpSpPr>
          <p:nvPr/>
        </p:nvGrpSpPr>
        <p:grpSpPr bwMode="auto">
          <a:xfrm>
            <a:off x="2373313" y="1295400"/>
            <a:ext cx="3138487" cy="4487863"/>
            <a:chOff x="1310" y="673"/>
            <a:chExt cx="1977" cy="2827"/>
          </a:xfrm>
        </p:grpSpPr>
        <p:sp>
          <p:nvSpPr>
            <p:cNvPr id="194565" name="Rectangle 5"/>
            <p:cNvSpPr>
              <a:spLocks noChangeArrowheads="1"/>
            </p:cNvSpPr>
            <p:nvPr/>
          </p:nvSpPr>
          <p:spPr bwMode="auto">
            <a:xfrm>
              <a:off x="2293" y="1405"/>
              <a:ext cx="900" cy="1188"/>
            </a:xfrm>
            <a:prstGeom prst="rect">
              <a:avLst/>
            </a:prstGeom>
            <a:gradFill rotWithShape="1">
              <a:gsLst>
                <a:gs pos="0">
                  <a:srgbClr val="99CCFF">
                    <a:gamma/>
                    <a:shade val="46275"/>
                    <a:invGamma/>
                  </a:srgbClr>
                </a:gs>
                <a:gs pos="50000">
                  <a:srgbClr val="99CCFF"/>
                </a:gs>
                <a:gs pos="100000">
                  <a:srgbClr val="99CCFF">
                    <a:gamma/>
                    <a:shade val="46275"/>
                    <a:invGamma/>
                  </a:srgbClr>
                </a:gs>
              </a:gsLst>
              <a:lin ang="5400000" scaled="1"/>
            </a:gradFill>
            <a:ln w="9525">
              <a:solidFill>
                <a:schemeClr val="tx1"/>
              </a:solidFill>
              <a:miter lim="800000"/>
              <a:headEnd/>
              <a:tailEnd/>
            </a:ln>
            <a:effectLst>
              <a:outerShdw blurRad="63500" dist="29783" dir="1514402" algn="ctr" rotWithShape="0">
                <a:schemeClr val="bg2">
                  <a:alpha val="74998"/>
                </a:schemeClr>
              </a:outerShdw>
            </a:effectLst>
          </p:spPr>
          <p:txBody>
            <a:bodyPr wrap="none" anchorCtr="1"/>
            <a:lstStyle/>
            <a:p>
              <a:pPr fontAlgn="auto">
                <a:spcBef>
                  <a:spcPts val="0"/>
                </a:spcBef>
                <a:spcAft>
                  <a:spcPts val="0"/>
                </a:spcAft>
                <a:defRPr/>
              </a:pPr>
              <a:r>
                <a:rPr lang="en-US" sz="1200">
                  <a:solidFill>
                    <a:schemeClr val="tx1"/>
                  </a:solidFill>
                  <a:latin typeface="+mn-lt"/>
                  <a:ea typeface="+mn-ea"/>
                  <a:cs typeface="+mn-cs"/>
                </a:rPr>
                <a:t>SAS</a:t>
              </a:r>
            </a:p>
          </p:txBody>
        </p:sp>
        <p:cxnSp>
          <p:nvCxnSpPr>
            <p:cNvPr id="81963" name="AutoShape 6"/>
            <p:cNvCxnSpPr>
              <a:cxnSpLocks noChangeShapeType="1"/>
              <a:endCxn id="194565" idx="1"/>
            </p:cNvCxnSpPr>
            <p:nvPr/>
          </p:nvCxnSpPr>
          <p:spPr bwMode="auto">
            <a:xfrm flipV="1">
              <a:off x="1310" y="1999"/>
              <a:ext cx="983" cy="1501"/>
            </a:xfrm>
            <a:prstGeom prst="bentConnector3">
              <a:avLst>
                <a:gd name="adj1" fmla="val 49949"/>
              </a:avLst>
            </a:prstGeom>
            <a:noFill/>
            <a:ln w="9525">
              <a:solidFill>
                <a:schemeClr val="tx1"/>
              </a:solidFill>
              <a:miter lim="800000"/>
              <a:headEnd/>
              <a:tailEnd/>
            </a:ln>
          </p:spPr>
        </p:cxnSp>
        <p:pic>
          <p:nvPicPr>
            <p:cNvPr id="81964" name="Picture 7" descr="ProcessIcon"/>
            <p:cNvPicPr>
              <a:picLocks noChangeAspect="1" noChangeArrowheads="1"/>
            </p:cNvPicPr>
            <p:nvPr/>
          </p:nvPicPr>
          <p:blipFill>
            <a:blip r:embed="rId3"/>
            <a:srcRect/>
            <a:stretch>
              <a:fillRect/>
            </a:stretch>
          </p:blipFill>
          <p:spPr bwMode="auto">
            <a:xfrm>
              <a:off x="1876" y="2056"/>
              <a:ext cx="259" cy="259"/>
            </a:xfrm>
            <a:prstGeom prst="rect">
              <a:avLst/>
            </a:prstGeom>
            <a:noFill/>
            <a:ln w="9525">
              <a:noFill/>
              <a:miter lim="800000"/>
              <a:headEnd/>
              <a:tailEnd/>
            </a:ln>
          </p:spPr>
        </p:pic>
        <p:grpSp>
          <p:nvGrpSpPr>
            <p:cNvPr id="81965" name="Group 8"/>
            <p:cNvGrpSpPr>
              <a:grpSpLocks/>
            </p:cNvGrpSpPr>
            <p:nvPr/>
          </p:nvGrpSpPr>
          <p:grpSpPr bwMode="auto">
            <a:xfrm>
              <a:off x="2315" y="673"/>
              <a:ext cx="972" cy="609"/>
              <a:chOff x="2333" y="673"/>
              <a:chExt cx="972" cy="609"/>
            </a:xfrm>
          </p:grpSpPr>
          <p:pic>
            <p:nvPicPr>
              <p:cNvPr id="81966" name="Picture 9" descr="workstation"/>
              <p:cNvPicPr>
                <a:picLocks noChangeAspect="1" noChangeArrowheads="1"/>
              </p:cNvPicPr>
              <p:nvPr/>
            </p:nvPicPr>
            <p:blipFill>
              <a:blip r:embed="rId4"/>
              <a:srcRect/>
              <a:stretch>
                <a:fillRect/>
              </a:stretch>
            </p:blipFill>
            <p:spPr bwMode="auto">
              <a:xfrm>
                <a:off x="2533" y="673"/>
                <a:ext cx="468" cy="468"/>
              </a:xfrm>
              <a:prstGeom prst="rect">
                <a:avLst/>
              </a:prstGeom>
              <a:noFill/>
              <a:ln w="9525">
                <a:noFill/>
                <a:miter lim="800000"/>
                <a:headEnd/>
                <a:tailEnd/>
              </a:ln>
            </p:spPr>
          </p:pic>
          <p:sp>
            <p:nvSpPr>
              <p:cNvPr id="81967" name="Text Box 10"/>
              <p:cNvSpPr txBox="1">
                <a:spLocks noChangeArrowheads="1"/>
              </p:cNvSpPr>
              <p:nvPr/>
            </p:nvSpPr>
            <p:spPr bwMode="auto">
              <a:xfrm>
                <a:off x="2333" y="1109"/>
                <a:ext cx="972" cy="173"/>
              </a:xfrm>
              <a:prstGeom prst="rect">
                <a:avLst/>
              </a:prstGeom>
              <a:noFill/>
              <a:ln w="9525">
                <a:noFill/>
                <a:miter lim="800000"/>
                <a:headEnd/>
                <a:tailEnd/>
              </a:ln>
            </p:spPr>
            <p:txBody>
              <a:bodyPr>
                <a:spAutoFit/>
              </a:bodyPr>
              <a:lstStyle/>
              <a:p>
                <a:pPr>
                  <a:spcBef>
                    <a:spcPct val="50000"/>
                  </a:spcBef>
                </a:pPr>
                <a:r>
                  <a:rPr lang="en-US" sz="1200">
                    <a:solidFill>
                      <a:schemeClr val="tx1"/>
                    </a:solidFill>
                    <a:latin typeface="MetaNormalLF-Roman" pitchFamily="34" charset="0"/>
                  </a:rPr>
                  <a:t>Publishing Client</a:t>
                </a:r>
              </a:p>
            </p:txBody>
          </p:sp>
        </p:grpSp>
      </p:grpSp>
      <p:grpSp>
        <p:nvGrpSpPr>
          <p:cNvPr id="194571" name="Group 11"/>
          <p:cNvGrpSpPr>
            <a:grpSpLocks/>
          </p:cNvGrpSpPr>
          <p:nvPr/>
        </p:nvGrpSpPr>
        <p:grpSpPr bwMode="auto">
          <a:xfrm>
            <a:off x="369888" y="4616450"/>
            <a:ext cx="1628775" cy="1144588"/>
            <a:chOff x="48" y="2765"/>
            <a:chExt cx="1026" cy="721"/>
          </a:xfrm>
        </p:grpSpPr>
        <p:pic>
          <p:nvPicPr>
            <p:cNvPr id="81959" name="Picture 12" descr="imagesCA38FT3C"/>
            <p:cNvPicPr>
              <a:picLocks noChangeAspect="1" noChangeArrowheads="1"/>
            </p:cNvPicPr>
            <p:nvPr/>
          </p:nvPicPr>
          <p:blipFill>
            <a:blip r:embed="rId5"/>
            <a:srcRect/>
            <a:stretch>
              <a:fillRect/>
            </a:stretch>
          </p:blipFill>
          <p:spPr bwMode="auto">
            <a:xfrm>
              <a:off x="642" y="3054"/>
              <a:ext cx="432" cy="432"/>
            </a:xfrm>
            <a:prstGeom prst="rect">
              <a:avLst/>
            </a:prstGeom>
            <a:noFill/>
            <a:ln w="9525">
              <a:noFill/>
              <a:miter lim="800000"/>
              <a:headEnd/>
              <a:tailEnd/>
            </a:ln>
          </p:spPr>
        </p:pic>
        <p:sp>
          <p:nvSpPr>
            <p:cNvPr id="81960" name="Text Box 13"/>
            <p:cNvSpPr txBox="1">
              <a:spLocks noChangeArrowheads="1"/>
            </p:cNvSpPr>
            <p:nvPr/>
          </p:nvSpPr>
          <p:spPr bwMode="auto">
            <a:xfrm>
              <a:off x="48" y="3161"/>
              <a:ext cx="732" cy="173"/>
            </a:xfrm>
            <a:prstGeom prst="rect">
              <a:avLst/>
            </a:prstGeom>
            <a:noFill/>
            <a:ln w="9525">
              <a:noFill/>
              <a:miter lim="800000"/>
              <a:headEnd/>
              <a:tailEnd/>
            </a:ln>
          </p:spPr>
          <p:txBody>
            <a:bodyPr>
              <a:spAutoFit/>
            </a:bodyPr>
            <a:lstStyle/>
            <a:p>
              <a:pPr>
                <a:spcBef>
                  <a:spcPct val="50000"/>
                </a:spcBef>
              </a:pPr>
              <a:r>
                <a:rPr lang="en-US" sz="1200">
                  <a:solidFill>
                    <a:schemeClr val="tx1"/>
                  </a:solidFill>
                  <a:latin typeface="MetaNormalLF-Roman" pitchFamily="34" charset="0"/>
                </a:rPr>
                <a:t>score.sas</a:t>
              </a:r>
            </a:p>
          </p:txBody>
        </p:sp>
        <p:pic>
          <p:nvPicPr>
            <p:cNvPr id="81961" name="Picture 14" descr="blue_arrow"/>
            <p:cNvPicPr>
              <a:picLocks noChangeAspect="1" noChangeArrowheads="1"/>
            </p:cNvPicPr>
            <p:nvPr/>
          </p:nvPicPr>
          <p:blipFill>
            <a:blip r:embed="rId6"/>
            <a:srcRect/>
            <a:stretch>
              <a:fillRect/>
            </a:stretch>
          </p:blipFill>
          <p:spPr bwMode="auto">
            <a:xfrm rot="10800000">
              <a:off x="712" y="2765"/>
              <a:ext cx="230" cy="230"/>
            </a:xfrm>
            <a:prstGeom prst="rect">
              <a:avLst/>
            </a:prstGeom>
            <a:noFill/>
            <a:ln w="9525">
              <a:noFill/>
              <a:miter lim="800000"/>
              <a:headEnd/>
              <a:tailEnd/>
            </a:ln>
          </p:spPr>
        </p:pic>
      </p:grpSp>
      <p:grpSp>
        <p:nvGrpSpPr>
          <p:cNvPr id="194575" name="Group 15"/>
          <p:cNvGrpSpPr>
            <a:grpSpLocks/>
          </p:cNvGrpSpPr>
          <p:nvPr/>
        </p:nvGrpSpPr>
        <p:grpSpPr bwMode="auto">
          <a:xfrm>
            <a:off x="495300" y="5248275"/>
            <a:ext cx="1676400" cy="685800"/>
            <a:chOff x="127" y="3163"/>
            <a:chExt cx="1056" cy="432"/>
          </a:xfrm>
        </p:grpSpPr>
        <p:pic>
          <p:nvPicPr>
            <p:cNvPr id="81957" name="Picture 16" descr="imagesCA38FT3C"/>
            <p:cNvPicPr>
              <a:picLocks noChangeAspect="1" noChangeArrowheads="1"/>
            </p:cNvPicPr>
            <p:nvPr/>
          </p:nvPicPr>
          <p:blipFill>
            <a:blip r:embed="rId5"/>
            <a:srcRect/>
            <a:stretch>
              <a:fillRect/>
            </a:stretch>
          </p:blipFill>
          <p:spPr bwMode="auto">
            <a:xfrm>
              <a:off x="751" y="3163"/>
              <a:ext cx="432" cy="432"/>
            </a:xfrm>
            <a:prstGeom prst="rect">
              <a:avLst/>
            </a:prstGeom>
            <a:noFill/>
            <a:ln w="9525">
              <a:noFill/>
              <a:miter lim="800000"/>
              <a:headEnd/>
              <a:tailEnd/>
            </a:ln>
          </p:spPr>
        </p:pic>
        <p:sp>
          <p:nvSpPr>
            <p:cNvPr id="81958" name="Text Box 17"/>
            <p:cNvSpPr txBox="1">
              <a:spLocks noChangeArrowheads="1"/>
            </p:cNvSpPr>
            <p:nvPr/>
          </p:nvSpPr>
          <p:spPr bwMode="auto">
            <a:xfrm>
              <a:off x="127" y="3318"/>
              <a:ext cx="732" cy="173"/>
            </a:xfrm>
            <a:prstGeom prst="rect">
              <a:avLst/>
            </a:prstGeom>
            <a:noFill/>
            <a:ln w="9525">
              <a:noFill/>
              <a:miter lim="800000"/>
              <a:headEnd/>
              <a:tailEnd/>
            </a:ln>
          </p:spPr>
          <p:txBody>
            <a:bodyPr>
              <a:spAutoFit/>
            </a:bodyPr>
            <a:lstStyle/>
            <a:p>
              <a:pPr>
                <a:spcBef>
                  <a:spcPct val="50000"/>
                </a:spcBef>
              </a:pPr>
              <a:r>
                <a:rPr lang="en-US" sz="1200">
                  <a:solidFill>
                    <a:schemeClr val="tx1"/>
                  </a:solidFill>
                  <a:latin typeface="MetaNormalLF-Roman" pitchFamily="34" charset="0"/>
                </a:rPr>
                <a:t>score.xml</a:t>
              </a:r>
            </a:p>
          </p:txBody>
        </p:sp>
      </p:grpSp>
      <p:pic>
        <p:nvPicPr>
          <p:cNvPr id="81925" name="Picture 18" descr="Symm_Titan_Greenplum_Phase2_5.jpg"/>
          <p:cNvPicPr>
            <a:picLocks noChangeAspect="1"/>
          </p:cNvPicPr>
          <p:nvPr/>
        </p:nvPicPr>
        <p:blipFill>
          <a:blip r:embed="rId7"/>
          <a:srcRect/>
          <a:stretch>
            <a:fillRect/>
          </a:stretch>
        </p:blipFill>
        <p:spPr bwMode="auto">
          <a:xfrm>
            <a:off x="7575550" y="2711450"/>
            <a:ext cx="1484313" cy="3419475"/>
          </a:xfrm>
          <a:prstGeom prst="rect">
            <a:avLst/>
          </a:prstGeom>
          <a:solidFill>
            <a:srgbClr val="00FF00">
              <a:alpha val="14902"/>
            </a:srgbClr>
          </a:solidFill>
          <a:ln w="9525">
            <a:noFill/>
            <a:miter lim="800000"/>
            <a:headEnd/>
            <a:tailEnd/>
          </a:ln>
        </p:spPr>
      </p:pic>
      <p:sp>
        <p:nvSpPr>
          <p:cNvPr id="35" name="AutoShape 26"/>
          <p:cNvSpPr>
            <a:spLocks noChangeArrowheads="1"/>
          </p:cNvSpPr>
          <p:nvPr/>
        </p:nvSpPr>
        <p:spPr bwMode="gray">
          <a:xfrm>
            <a:off x="7940675" y="5348288"/>
            <a:ext cx="611188" cy="627062"/>
          </a:xfrm>
          <a:prstGeom prst="can">
            <a:avLst>
              <a:gd name="adj" fmla="val 25000"/>
            </a:avLst>
          </a:prstGeom>
          <a:gradFill rotWithShape="1">
            <a:gsLst>
              <a:gs pos="0">
                <a:schemeClr val="accent3"/>
              </a:gs>
              <a:gs pos="100000">
                <a:schemeClr val="hlink">
                  <a:gamma/>
                  <a:shade val="50196"/>
                  <a:invGamma/>
                </a:schemeClr>
              </a:gs>
            </a:gsLst>
            <a:lin ang="0" scaled="1"/>
          </a:gradFill>
          <a:ln w="9525">
            <a:solidFill>
              <a:schemeClr val="hlink"/>
            </a:solidFill>
            <a:round/>
            <a:headEnd/>
            <a:tailEnd/>
          </a:ln>
          <a:effectLst/>
        </p:spPr>
        <p:txBody>
          <a:bodyPr wrap="none" anchor="ctr"/>
          <a:lstStyle/>
          <a:p>
            <a:pPr fontAlgn="auto">
              <a:lnSpc>
                <a:spcPct val="85000"/>
              </a:lnSpc>
              <a:spcBef>
                <a:spcPts val="0"/>
              </a:spcBef>
              <a:spcAft>
                <a:spcPts val="0"/>
              </a:spcAft>
              <a:defRPr/>
            </a:pPr>
            <a:r>
              <a:rPr lang="en-US">
                <a:solidFill>
                  <a:schemeClr val="tx1"/>
                </a:solidFill>
                <a:latin typeface="+mn-lt"/>
                <a:ea typeface="+mn-ea"/>
                <a:cs typeface="+mn-cs"/>
              </a:rPr>
              <a:t>GPDB</a:t>
            </a:r>
          </a:p>
        </p:txBody>
      </p:sp>
      <p:grpSp>
        <p:nvGrpSpPr>
          <p:cNvPr id="194580" name="Group 20"/>
          <p:cNvGrpSpPr>
            <a:grpSpLocks/>
          </p:cNvGrpSpPr>
          <p:nvPr/>
        </p:nvGrpSpPr>
        <p:grpSpPr bwMode="auto">
          <a:xfrm>
            <a:off x="6965950" y="3367088"/>
            <a:ext cx="1905000" cy="1689100"/>
            <a:chOff x="4203" y="1978"/>
            <a:chExt cx="1200" cy="1064"/>
          </a:xfrm>
        </p:grpSpPr>
        <p:pic>
          <p:nvPicPr>
            <p:cNvPr id="81951" name="Picture 21" descr="blue_arrow"/>
            <p:cNvPicPr>
              <a:picLocks noChangeAspect="1" noChangeArrowheads="1"/>
            </p:cNvPicPr>
            <p:nvPr/>
          </p:nvPicPr>
          <p:blipFill>
            <a:blip r:embed="rId8"/>
            <a:srcRect/>
            <a:stretch>
              <a:fillRect/>
            </a:stretch>
          </p:blipFill>
          <p:spPr bwMode="auto">
            <a:xfrm>
              <a:off x="4203" y="1978"/>
              <a:ext cx="230" cy="230"/>
            </a:xfrm>
            <a:prstGeom prst="rect">
              <a:avLst/>
            </a:prstGeom>
            <a:noFill/>
            <a:ln w="9525">
              <a:noFill/>
              <a:miter lim="800000"/>
              <a:headEnd/>
              <a:tailEnd/>
            </a:ln>
          </p:spPr>
        </p:pic>
        <p:grpSp>
          <p:nvGrpSpPr>
            <p:cNvPr id="81952" name="Group 22"/>
            <p:cNvGrpSpPr>
              <a:grpSpLocks/>
            </p:cNvGrpSpPr>
            <p:nvPr/>
          </p:nvGrpSpPr>
          <p:grpSpPr bwMode="auto">
            <a:xfrm>
              <a:off x="4634" y="2144"/>
              <a:ext cx="769" cy="898"/>
              <a:chOff x="4634" y="2144"/>
              <a:chExt cx="769" cy="898"/>
            </a:xfrm>
          </p:grpSpPr>
          <p:sp>
            <p:nvSpPr>
              <p:cNvPr id="81953" name="Text Box 23"/>
              <p:cNvSpPr txBox="1">
                <a:spLocks noChangeArrowheads="1"/>
              </p:cNvSpPr>
              <p:nvPr/>
            </p:nvSpPr>
            <p:spPr bwMode="auto">
              <a:xfrm>
                <a:off x="4635" y="2514"/>
                <a:ext cx="768" cy="528"/>
              </a:xfrm>
              <a:prstGeom prst="rect">
                <a:avLst/>
              </a:prstGeom>
              <a:solidFill>
                <a:srgbClr val="00FF00">
                  <a:alpha val="10196"/>
                </a:srgbClr>
              </a:solidFill>
              <a:ln w="15875">
                <a:solidFill>
                  <a:schemeClr val="bg1"/>
                </a:solidFill>
                <a:miter lim="800000"/>
                <a:headEnd/>
                <a:tailEnd/>
              </a:ln>
            </p:spPr>
            <p:txBody>
              <a:bodyPr>
                <a:spAutoFit/>
              </a:bodyPr>
              <a:lstStyle/>
              <a:p>
                <a:pPr>
                  <a:spcBef>
                    <a:spcPct val="50000"/>
                  </a:spcBef>
                </a:pPr>
                <a:r>
                  <a:rPr lang="en-US" sz="1200">
                    <a:solidFill>
                      <a:schemeClr val="tx1"/>
                    </a:solidFill>
                    <a:latin typeface="MetaNormalLF-Roman" pitchFamily="34" charset="0"/>
                  </a:rPr>
                  <a:t>Deployed Component for In-Database Processing</a:t>
                </a:r>
              </a:p>
            </p:txBody>
          </p:sp>
          <p:sp>
            <p:nvSpPr>
              <p:cNvPr id="81954" name="Text Box 24"/>
              <p:cNvSpPr txBox="1">
                <a:spLocks noChangeArrowheads="1"/>
              </p:cNvSpPr>
              <p:nvPr/>
            </p:nvSpPr>
            <p:spPr bwMode="auto">
              <a:xfrm>
                <a:off x="4634" y="2144"/>
                <a:ext cx="756" cy="298"/>
              </a:xfrm>
              <a:prstGeom prst="rect">
                <a:avLst/>
              </a:prstGeom>
              <a:noFill/>
              <a:ln w="15875">
                <a:solidFill>
                  <a:schemeClr val="bg1"/>
                </a:solidFill>
                <a:miter lim="800000"/>
                <a:headEnd/>
                <a:tailEnd/>
              </a:ln>
            </p:spPr>
            <p:txBody>
              <a:bodyPr>
                <a:spAutoFit/>
              </a:bodyPr>
              <a:lstStyle/>
              <a:p>
                <a:pPr>
                  <a:spcBef>
                    <a:spcPct val="50000"/>
                  </a:spcBef>
                </a:pPr>
                <a:r>
                  <a:rPr lang="en-US" sz="1200">
                    <a:solidFill>
                      <a:schemeClr val="tx1"/>
                    </a:solidFill>
                    <a:latin typeface="MetaNormalLF-Roman" pitchFamily="34" charset="0"/>
                  </a:rPr>
                  <a:t>Scoring Functions </a:t>
                </a:r>
              </a:p>
            </p:txBody>
          </p:sp>
          <p:pic>
            <p:nvPicPr>
              <p:cNvPr id="81955" name="Picture 25" descr="run-icon"/>
              <p:cNvPicPr>
                <a:picLocks noChangeAspect="1" noChangeArrowheads="1"/>
              </p:cNvPicPr>
              <p:nvPr/>
            </p:nvPicPr>
            <p:blipFill>
              <a:blip r:embed="rId9"/>
              <a:srcRect/>
              <a:stretch>
                <a:fillRect/>
              </a:stretch>
            </p:blipFill>
            <p:spPr bwMode="auto">
              <a:xfrm>
                <a:off x="5227" y="2161"/>
                <a:ext cx="144" cy="144"/>
              </a:xfrm>
              <a:prstGeom prst="rect">
                <a:avLst/>
              </a:prstGeom>
              <a:noFill/>
              <a:ln w="9525">
                <a:noFill/>
                <a:miter lim="800000"/>
                <a:headEnd/>
                <a:tailEnd/>
              </a:ln>
            </p:spPr>
          </p:pic>
          <p:pic>
            <p:nvPicPr>
              <p:cNvPr id="81956" name="Picture 26" descr="run-icon"/>
              <p:cNvPicPr>
                <a:picLocks noChangeAspect="1" noChangeArrowheads="1"/>
              </p:cNvPicPr>
              <p:nvPr/>
            </p:nvPicPr>
            <p:blipFill>
              <a:blip r:embed="rId9"/>
              <a:srcRect/>
              <a:stretch>
                <a:fillRect/>
              </a:stretch>
            </p:blipFill>
            <p:spPr bwMode="auto">
              <a:xfrm>
                <a:off x="5232" y="2526"/>
                <a:ext cx="144" cy="144"/>
              </a:xfrm>
              <a:prstGeom prst="rect">
                <a:avLst/>
              </a:prstGeom>
              <a:noFill/>
              <a:ln w="9525">
                <a:noFill/>
                <a:miter lim="800000"/>
                <a:headEnd/>
                <a:tailEnd/>
              </a:ln>
            </p:spPr>
          </p:pic>
        </p:grpSp>
      </p:grpSp>
      <p:pic>
        <p:nvPicPr>
          <p:cNvPr id="194587" name="Picture 27" descr="ProcessIcon"/>
          <p:cNvPicPr>
            <a:picLocks noChangeAspect="1" noChangeArrowheads="1"/>
          </p:cNvPicPr>
          <p:nvPr/>
        </p:nvPicPr>
        <p:blipFill>
          <a:blip r:embed="rId3"/>
          <a:srcRect/>
          <a:stretch>
            <a:fillRect/>
          </a:stretch>
        </p:blipFill>
        <p:spPr bwMode="auto">
          <a:xfrm>
            <a:off x="6262688" y="3348038"/>
            <a:ext cx="411162" cy="411162"/>
          </a:xfrm>
          <a:prstGeom prst="rect">
            <a:avLst/>
          </a:prstGeom>
          <a:noFill/>
          <a:ln w="9525">
            <a:noFill/>
            <a:miter lim="800000"/>
            <a:headEnd/>
            <a:tailEnd/>
          </a:ln>
        </p:spPr>
      </p:pic>
      <p:grpSp>
        <p:nvGrpSpPr>
          <p:cNvPr id="194588" name="Group 28"/>
          <p:cNvGrpSpPr>
            <a:grpSpLocks/>
          </p:cNvGrpSpPr>
          <p:nvPr/>
        </p:nvGrpSpPr>
        <p:grpSpPr bwMode="auto">
          <a:xfrm>
            <a:off x="649288" y="1322388"/>
            <a:ext cx="1730375" cy="3232150"/>
            <a:chOff x="224" y="690"/>
            <a:chExt cx="1090" cy="2036"/>
          </a:xfrm>
        </p:grpSpPr>
        <p:pic>
          <p:nvPicPr>
            <p:cNvPr id="81948" name="Picture 29" descr="workstation"/>
            <p:cNvPicPr>
              <a:picLocks noChangeAspect="1" noChangeArrowheads="1"/>
            </p:cNvPicPr>
            <p:nvPr/>
          </p:nvPicPr>
          <p:blipFill>
            <a:blip r:embed="rId4"/>
            <a:srcRect/>
            <a:stretch>
              <a:fillRect/>
            </a:stretch>
          </p:blipFill>
          <p:spPr bwMode="auto">
            <a:xfrm>
              <a:off x="501" y="690"/>
              <a:ext cx="468" cy="468"/>
            </a:xfrm>
            <a:prstGeom prst="rect">
              <a:avLst/>
            </a:prstGeom>
            <a:noFill/>
            <a:ln w="9525">
              <a:noFill/>
              <a:miter lim="800000"/>
              <a:headEnd/>
              <a:tailEnd/>
            </a:ln>
          </p:spPr>
        </p:pic>
        <p:sp>
          <p:nvSpPr>
            <p:cNvPr id="81949" name="Text Box 30"/>
            <p:cNvSpPr txBox="1">
              <a:spLocks noChangeArrowheads="1"/>
            </p:cNvSpPr>
            <p:nvPr/>
          </p:nvSpPr>
          <p:spPr bwMode="auto">
            <a:xfrm>
              <a:off x="252" y="1113"/>
              <a:ext cx="1062" cy="173"/>
            </a:xfrm>
            <a:prstGeom prst="rect">
              <a:avLst/>
            </a:prstGeom>
            <a:noFill/>
            <a:ln w="9525">
              <a:noFill/>
              <a:miter lim="800000"/>
              <a:headEnd/>
              <a:tailEnd/>
            </a:ln>
          </p:spPr>
          <p:txBody>
            <a:bodyPr>
              <a:spAutoFit/>
            </a:bodyPr>
            <a:lstStyle/>
            <a:p>
              <a:pPr>
                <a:spcBef>
                  <a:spcPct val="50000"/>
                </a:spcBef>
              </a:pPr>
              <a:r>
                <a:rPr lang="en-US" sz="1200">
                  <a:solidFill>
                    <a:schemeClr val="tx1"/>
                  </a:solidFill>
                  <a:latin typeface="MetaNormalLF-Roman" pitchFamily="34" charset="0"/>
                </a:rPr>
                <a:t>Data Mining Client </a:t>
              </a:r>
            </a:p>
          </p:txBody>
        </p:sp>
        <p:sp>
          <p:nvSpPr>
            <p:cNvPr id="194591" name="Rectangle 31"/>
            <p:cNvSpPr>
              <a:spLocks noChangeArrowheads="1"/>
            </p:cNvSpPr>
            <p:nvPr/>
          </p:nvSpPr>
          <p:spPr bwMode="auto">
            <a:xfrm>
              <a:off x="224" y="1400"/>
              <a:ext cx="1086" cy="1326"/>
            </a:xfrm>
            <a:prstGeom prst="rect">
              <a:avLst/>
            </a:prstGeom>
            <a:gradFill rotWithShape="1">
              <a:gsLst>
                <a:gs pos="0">
                  <a:srgbClr val="99CCFF">
                    <a:gamma/>
                    <a:shade val="46275"/>
                    <a:invGamma/>
                  </a:srgbClr>
                </a:gs>
                <a:gs pos="50000">
                  <a:srgbClr val="99CCFF"/>
                </a:gs>
                <a:gs pos="100000">
                  <a:srgbClr val="99CCFF">
                    <a:gamma/>
                    <a:shade val="46275"/>
                    <a:invGamma/>
                  </a:srgbClr>
                </a:gs>
              </a:gsLst>
              <a:lin ang="5400000" scaled="1"/>
            </a:gradFill>
            <a:ln w="9525">
              <a:solidFill>
                <a:schemeClr val="tx1"/>
              </a:solidFill>
              <a:miter lim="800000"/>
              <a:headEnd/>
              <a:tailEnd/>
            </a:ln>
            <a:effectLst>
              <a:outerShdw blurRad="63500" dist="29783" dir="1514402" algn="ctr" rotWithShape="0">
                <a:schemeClr val="bg2">
                  <a:alpha val="74998"/>
                </a:schemeClr>
              </a:outerShdw>
            </a:effectLst>
          </p:spPr>
          <p:txBody>
            <a:bodyPr wrap="none" anchorCtr="1"/>
            <a:lstStyle/>
            <a:p>
              <a:pPr fontAlgn="auto">
                <a:spcBef>
                  <a:spcPts val="0"/>
                </a:spcBef>
                <a:spcAft>
                  <a:spcPts val="0"/>
                </a:spcAft>
                <a:defRPr/>
              </a:pPr>
              <a:r>
                <a:rPr lang="en-US" sz="1200">
                  <a:solidFill>
                    <a:schemeClr val="tx1"/>
                  </a:solidFill>
                  <a:latin typeface="+mn-lt"/>
                  <a:ea typeface="+mn-ea"/>
                  <a:cs typeface="+mn-cs"/>
                </a:rPr>
                <a:t>SAS</a:t>
              </a:r>
            </a:p>
          </p:txBody>
        </p:sp>
      </p:grpSp>
      <p:sp>
        <p:nvSpPr>
          <p:cNvPr id="194592" name="Rectangle 32"/>
          <p:cNvSpPr>
            <a:spLocks noChangeArrowheads="1"/>
          </p:cNvSpPr>
          <p:nvPr/>
        </p:nvSpPr>
        <p:spPr bwMode="auto">
          <a:xfrm>
            <a:off x="744538" y="2763838"/>
            <a:ext cx="1533525" cy="1581150"/>
          </a:xfrm>
          <a:prstGeom prst="rect">
            <a:avLst/>
          </a:prstGeom>
          <a:gradFill rotWithShape="1">
            <a:gsLst>
              <a:gs pos="0">
                <a:schemeClr val="bg1">
                  <a:gamma/>
                  <a:shade val="0"/>
                  <a:invGamma/>
                </a:schemeClr>
              </a:gs>
              <a:gs pos="100000">
                <a:schemeClr val="bg1"/>
              </a:gs>
            </a:gsLst>
            <a:path path="shape">
              <a:fillToRect l="50000" t="50000" r="50000" b="50000"/>
            </a:path>
          </a:gradFill>
          <a:ln w="9525">
            <a:solidFill>
              <a:schemeClr val="tx1"/>
            </a:solidFill>
            <a:miter lim="800000"/>
            <a:headEnd/>
            <a:tailEnd/>
          </a:ln>
          <a:effectLst>
            <a:outerShdw blurRad="63500" dist="29783" dir="1514402" algn="ctr" rotWithShape="0">
              <a:schemeClr val="bg2">
                <a:alpha val="74998"/>
              </a:schemeClr>
            </a:outerShdw>
          </a:effectLst>
        </p:spPr>
        <p:txBody>
          <a:bodyPr wrap="none" anchorCtr="1"/>
          <a:lstStyle/>
          <a:p>
            <a:pPr fontAlgn="auto">
              <a:spcBef>
                <a:spcPts val="0"/>
              </a:spcBef>
              <a:spcAft>
                <a:spcPts val="0"/>
              </a:spcAft>
              <a:defRPr/>
            </a:pPr>
            <a:r>
              <a:rPr lang="en-US" sz="1200">
                <a:solidFill>
                  <a:schemeClr val="tx1"/>
                </a:solidFill>
                <a:latin typeface="+mn-lt"/>
                <a:ea typeface="+mn-ea"/>
                <a:cs typeface="+mn-cs"/>
              </a:rPr>
              <a:t>Model Publishing</a:t>
            </a:r>
          </a:p>
          <a:p>
            <a:pPr fontAlgn="auto">
              <a:spcBef>
                <a:spcPts val="0"/>
              </a:spcBef>
              <a:spcAft>
                <a:spcPts val="0"/>
              </a:spcAft>
              <a:defRPr/>
            </a:pPr>
            <a:r>
              <a:rPr lang="en-US" sz="1200">
                <a:solidFill>
                  <a:schemeClr val="tx1"/>
                </a:solidFill>
                <a:latin typeface="+mn-lt"/>
                <a:ea typeface="+mn-ea"/>
                <a:cs typeface="+mn-cs"/>
              </a:rPr>
              <a:t>Macro</a:t>
            </a:r>
          </a:p>
        </p:txBody>
      </p:sp>
      <p:sp>
        <p:nvSpPr>
          <p:cNvPr id="194593" name="Rectangle 33"/>
          <p:cNvSpPr>
            <a:spLocks noChangeArrowheads="1"/>
          </p:cNvSpPr>
          <p:nvPr/>
        </p:nvSpPr>
        <p:spPr bwMode="auto">
          <a:xfrm>
            <a:off x="841375" y="3327400"/>
            <a:ext cx="1323975" cy="571500"/>
          </a:xfrm>
          <a:prstGeom prst="rect">
            <a:avLst/>
          </a:prstGeom>
          <a:gradFill rotWithShape="1">
            <a:gsLst>
              <a:gs pos="0">
                <a:srgbClr val="CCFFFF"/>
              </a:gs>
              <a:gs pos="50000">
                <a:srgbClr val="CCFFFF">
                  <a:gamma/>
                  <a:shade val="46275"/>
                  <a:invGamma/>
                </a:srgbClr>
              </a:gs>
              <a:gs pos="100000">
                <a:srgbClr val="CCFFFF"/>
              </a:gs>
            </a:gsLst>
            <a:lin ang="5400000" scaled="1"/>
          </a:gradFill>
          <a:ln w="9525">
            <a:solidFill>
              <a:schemeClr val="tx1"/>
            </a:solidFill>
            <a:miter lim="800000"/>
            <a:headEnd/>
            <a:tailEnd/>
          </a:ln>
          <a:effectLst>
            <a:outerShdw blurRad="63500" dist="29783" dir="1514402" algn="ctr" rotWithShape="0">
              <a:schemeClr val="bg2">
                <a:alpha val="74998"/>
              </a:schemeClr>
            </a:outerShdw>
          </a:effectLst>
        </p:spPr>
        <p:txBody>
          <a:bodyPr wrap="none" anchor="ctr"/>
          <a:lstStyle/>
          <a:p>
            <a:pPr fontAlgn="auto">
              <a:spcBef>
                <a:spcPts val="0"/>
              </a:spcBef>
              <a:spcAft>
                <a:spcPts val="0"/>
              </a:spcAft>
              <a:defRPr/>
            </a:pPr>
            <a:r>
              <a:rPr lang="en-US" sz="1200">
                <a:solidFill>
                  <a:schemeClr val="tx1"/>
                </a:solidFill>
                <a:latin typeface="+mn-lt"/>
                <a:ea typeface="+mn-ea"/>
                <a:cs typeface="+mn-cs"/>
              </a:rPr>
              <a:t>Score Code</a:t>
            </a:r>
          </a:p>
          <a:p>
            <a:pPr fontAlgn="auto">
              <a:spcBef>
                <a:spcPts val="0"/>
              </a:spcBef>
              <a:spcAft>
                <a:spcPts val="0"/>
              </a:spcAft>
              <a:defRPr/>
            </a:pPr>
            <a:r>
              <a:rPr lang="en-US" sz="1200">
                <a:solidFill>
                  <a:schemeClr val="tx1"/>
                </a:solidFill>
                <a:latin typeface="+mn-lt"/>
                <a:ea typeface="+mn-ea"/>
                <a:cs typeface="+mn-cs"/>
              </a:rPr>
              <a:t>Export Node</a:t>
            </a:r>
          </a:p>
        </p:txBody>
      </p:sp>
      <p:grpSp>
        <p:nvGrpSpPr>
          <p:cNvPr id="194594" name="Group 34"/>
          <p:cNvGrpSpPr>
            <a:grpSpLocks/>
          </p:cNvGrpSpPr>
          <p:nvPr/>
        </p:nvGrpSpPr>
        <p:grpSpPr bwMode="auto">
          <a:xfrm>
            <a:off x="6105525" y="5103813"/>
            <a:ext cx="1360488" cy="1176337"/>
            <a:chOff x="3661" y="3072"/>
            <a:chExt cx="857" cy="741"/>
          </a:xfrm>
        </p:grpSpPr>
        <p:sp>
          <p:nvSpPr>
            <p:cNvPr id="81944" name="Text Box 35"/>
            <p:cNvSpPr txBox="1">
              <a:spLocks noChangeArrowheads="1"/>
            </p:cNvSpPr>
            <p:nvPr/>
          </p:nvSpPr>
          <p:spPr bwMode="auto">
            <a:xfrm>
              <a:off x="3661" y="3640"/>
              <a:ext cx="732" cy="173"/>
            </a:xfrm>
            <a:prstGeom prst="rect">
              <a:avLst/>
            </a:prstGeom>
            <a:noFill/>
            <a:ln w="9525">
              <a:noFill/>
              <a:miter lim="800000"/>
              <a:headEnd/>
              <a:tailEnd/>
            </a:ln>
          </p:spPr>
          <p:txBody>
            <a:bodyPr>
              <a:spAutoFit/>
            </a:bodyPr>
            <a:lstStyle/>
            <a:p>
              <a:pPr>
                <a:spcBef>
                  <a:spcPct val="50000"/>
                </a:spcBef>
              </a:pPr>
              <a:r>
                <a:rPr lang="en-US" sz="1200">
                  <a:solidFill>
                    <a:schemeClr val="tx1"/>
                  </a:solidFill>
                  <a:latin typeface="MetaNormalLF-Roman" pitchFamily="34" charset="0"/>
                </a:rPr>
                <a:t>Install Script</a:t>
              </a:r>
            </a:p>
          </p:txBody>
        </p:sp>
        <p:grpSp>
          <p:nvGrpSpPr>
            <p:cNvPr id="81945" name="Group 36"/>
            <p:cNvGrpSpPr>
              <a:grpSpLocks/>
            </p:cNvGrpSpPr>
            <p:nvPr/>
          </p:nvGrpSpPr>
          <p:grpSpPr bwMode="auto">
            <a:xfrm>
              <a:off x="3732" y="3072"/>
              <a:ext cx="786" cy="576"/>
              <a:chOff x="3732" y="3072"/>
              <a:chExt cx="786" cy="576"/>
            </a:xfrm>
          </p:grpSpPr>
          <p:pic>
            <p:nvPicPr>
              <p:cNvPr id="81946" name="Picture 37" descr="script"/>
              <p:cNvPicPr>
                <a:picLocks noChangeAspect="1" noChangeArrowheads="1"/>
              </p:cNvPicPr>
              <p:nvPr/>
            </p:nvPicPr>
            <p:blipFill>
              <a:blip r:embed="rId10"/>
              <a:srcRect/>
              <a:stretch>
                <a:fillRect/>
              </a:stretch>
            </p:blipFill>
            <p:spPr bwMode="auto">
              <a:xfrm>
                <a:off x="3732" y="3072"/>
                <a:ext cx="576" cy="576"/>
              </a:xfrm>
              <a:prstGeom prst="rect">
                <a:avLst/>
              </a:prstGeom>
              <a:noFill/>
              <a:ln w="9525">
                <a:noFill/>
                <a:miter lim="800000"/>
                <a:headEnd/>
                <a:tailEnd/>
              </a:ln>
            </p:spPr>
          </p:pic>
          <p:pic>
            <p:nvPicPr>
              <p:cNvPr id="81947" name="Picture 38" descr="blue_arrow"/>
              <p:cNvPicPr>
                <a:picLocks noChangeAspect="1" noChangeArrowheads="1"/>
              </p:cNvPicPr>
              <p:nvPr/>
            </p:nvPicPr>
            <p:blipFill>
              <a:blip r:embed="rId6"/>
              <a:srcRect/>
              <a:stretch>
                <a:fillRect/>
              </a:stretch>
            </p:blipFill>
            <p:spPr bwMode="auto">
              <a:xfrm rot="5400000">
                <a:off x="4288" y="3275"/>
                <a:ext cx="230" cy="230"/>
              </a:xfrm>
              <a:prstGeom prst="rect">
                <a:avLst/>
              </a:prstGeom>
              <a:noFill/>
              <a:ln w="9525">
                <a:noFill/>
                <a:miter lim="800000"/>
                <a:headEnd/>
                <a:tailEnd/>
              </a:ln>
            </p:spPr>
          </p:pic>
        </p:grpSp>
      </p:grpSp>
      <p:grpSp>
        <p:nvGrpSpPr>
          <p:cNvPr id="194599" name="Group 39"/>
          <p:cNvGrpSpPr>
            <a:grpSpLocks/>
          </p:cNvGrpSpPr>
          <p:nvPr/>
        </p:nvGrpSpPr>
        <p:grpSpPr bwMode="auto">
          <a:xfrm>
            <a:off x="420688" y="5260975"/>
            <a:ext cx="2622550" cy="865188"/>
            <a:chOff x="80" y="3171"/>
            <a:chExt cx="1652" cy="545"/>
          </a:xfrm>
        </p:grpSpPr>
        <p:pic>
          <p:nvPicPr>
            <p:cNvPr id="81941" name="Picture 40" descr="ProcessIcon"/>
            <p:cNvPicPr>
              <a:picLocks noChangeAspect="1" noChangeArrowheads="1"/>
            </p:cNvPicPr>
            <p:nvPr/>
          </p:nvPicPr>
          <p:blipFill>
            <a:blip r:embed="rId3"/>
            <a:srcRect/>
            <a:stretch>
              <a:fillRect/>
            </a:stretch>
          </p:blipFill>
          <p:spPr bwMode="auto">
            <a:xfrm>
              <a:off x="1473" y="3171"/>
              <a:ext cx="259" cy="259"/>
            </a:xfrm>
            <a:prstGeom prst="rect">
              <a:avLst/>
            </a:prstGeom>
            <a:noFill/>
            <a:ln w="9525">
              <a:noFill/>
              <a:miter lim="800000"/>
              <a:headEnd/>
              <a:tailEnd/>
            </a:ln>
          </p:spPr>
        </p:pic>
        <p:pic>
          <p:nvPicPr>
            <p:cNvPr id="81942" name="Picture 41" descr="imagesCA38FT3C"/>
            <p:cNvPicPr>
              <a:picLocks noChangeAspect="1" noChangeArrowheads="1"/>
            </p:cNvPicPr>
            <p:nvPr/>
          </p:nvPicPr>
          <p:blipFill>
            <a:blip r:embed="rId5"/>
            <a:srcRect/>
            <a:stretch>
              <a:fillRect/>
            </a:stretch>
          </p:blipFill>
          <p:spPr bwMode="auto">
            <a:xfrm>
              <a:off x="878" y="3284"/>
              <a:ext cx="432" cy="432"/>
            </a:xfrm>
            <a:prstGeom prst="rect">
              <a:avLst/>
            </a:prstGeom>
            <a:noFill/>
            <a:ln w="9525">
              <a:noFill/>
              <a:miter lim="800000"/>
              <a:headEnd/>
              <a:tailEnd/>
            </a:ln>
          </p:spPr>
        </p:pic>
        <p:sp>
          <p:nvSpPr>
            <p:cNvPr id="81943" name="Text Box 42"/>
            <p:cNvSpPr txBox="1">
              <a:spLocks noChangeArrowheads="1"/>
            </p:cNvSpPr>
            <p:nvPr/>
          </p:nvSpPr>
          <p:spPr bwMode="auto">
            <a:xfrm>
              <a:off x="80" y="3487"/>
              <a:ext cx="852" cy="173"/>
            </a:xfrm>
            <a:prstGeom prst="rect">
              <a:avLst/>
            </a:prstGeom>
            <a:noFill/>
            <a:ln w="9525">
              <a:noFill/>
              <a:miter lim="800000"/>
              <a:headEnd/>
              <a:tailEnd/>
            </a:ln>
          </p:spPr>
          <p:txBody>
            <a:bodyPr>
              <a:spAutoFit/>
            </a:bodyPr>
            <a:lstStyle/>
            <a:p>
              <a:pPr>
                <a:spcBef>
                  <a:spcPct val="50000"/>
                </a:spcBef>
              </a:pPr>
              <a:r>
                <a:rPr lang="en-US" sz="1200">
                  <a:solidFill>
                    <a:schemeClr val="tx1"/>
                  </a:solidFill>
                  <a:latin typeface="MetaNormalLF-Roman" pitchFamily="34" charset="0"/>
                </a:rPr>
                <a:t>Format Catalog</a:t>
              </a:r>
            </a:p>
          </p:txBody>
        </p:sp>
      </p:grpSp>
      <p:grpSp>
        <p:nvGrpSpPr>
          <p:cNvPr id="194603" name="Group 43"/>
          <p:cNvGrpSpPr>
            <a:grpSpLocks/>
          </p:cNvGrpSpPr>
          <p:nvPr/>
        </p:nvGrpSpPr>
        <p:grpSpPr bwMode="auto">
          <a:xfrm>
            <a:off x="7539038" y="1249363"/>
            <a:ext cx="1543050" cy="1335087"/>
            <a:chOff x="4564" y="644"/>
            <a:chExt cx="972" cy="841"/>
          </a:xfrm>
        </p:grpSpPr>
        <p:sp>
          <p:nvSpPr>
            <p:cNvPr id="81938" name="Text Box 44"/>
            <p:cNvSpPr txBox="1">
              <a:spLocks noChangeArrowheads="1"/>
            </p:cNvSpPr>
            <p:nvPr/>
          </p:nvSpPr>
          <p:spPr bwMode="auto">
            <a:xfrm>
              <a:off x="4564" y="1060"/>
              <a:ext cx="972" cy="173"/>
            </a:xfrm>
            <a:prstGeom prst="rect">
              <a:avLst/>
            </a:prstGeom>
            <a:noFill/>
            <a:ln w="9525">
              <a:noFill/>
              <a:miter lim="800000"/>
              <a:headEnd/>
              <a:tailEnd/>
            </a:ln>
          </p:spPr>
          <p:txBody>
            <a:bodyPr>
              <a:spAutoFit/>
            </a:bodyPr>
            <a:lstStyle/>
            <a:p>
              <a:pPr>
                <a:spcBef>
                  <a:spcPct val="50000"/>
                </a:spcBef>
              </a:pPr>
              <a:r>
                <a:rPr lang="en-US" sz="1200">
                  <a:solidFill>
                    <a:schemeClr val="tx1"/>
                  </a:solidFill>
                  <a:latin typeface="MetaNormalLF-Roman" pitchFamily="34" charset="0"/>
                </a:rPr>
                <a:t>Client Application</a:t>
              </a:r>
            </a:p>
          </p:txBody>
        </p:sp>
        <p:pic>
          <p:nvPicPr>
            <p:cNvPr id="81939" name="Picture 45" descr="small green arrow"/>
            <p:cNvPicPr>
              <a:picLocks noChangeAspect="1" noChangeArrowheads="1"/>
            </p:cNvPicPr>
            <p:nvPr/>
          </p:nvPicPr>
          <p:blipFill>
            <a:blip r:embed="rId11"/>
            <a:srcRect/>
            <a:stretch>
              <a:fillRect/>
            </a:stretch>
          </p:blipFill>
          <p:spPr bwMode="auto">
            <a:xfrm>
              <a:off x="4908" y="1251"/>
              <a:ext cx="240" cy="234"/>
            </a:xfrm>
            <a:prstGeom prst="rect">
              <a:avLst/>
            </a:prstGeom>
            <a:noFill/>
            <a:ln w="9525">
              <a:noFill/>
              <a:miter lim="800000"/>
              <a:headEnd/>
              <a:tailEnd/>
            </a:ln>
          </p:spPr>
        </p:pic>
        <p:pic>
          <p:nvPicPr>
            <p:cNvPr id="81940" name="Picture 46" descr="workstation"/>
            <p:cNvPicPr>
              <a:picLocks noChangeAspect="1" noChangeArrowheads="1"/>
            </p:cNvPicPr>
            <p:nvPr/>
          </p:nvPicPr>
          <p:blipFill>
            <a:blip r:embed="rId4"/>
            <a:srcRect/>
            <a:stretch>
              <a:fillRect/>
            </a:stretch>
          </p:blipFill>
          <p:spPr bwMode="auto">
            <a:xfrm>
              <a:off x="4718" y="644"/>
              <a:ext cx="468" cy="468"/>
            </a:xfrm>
            <a:prstGeom prst="rect">
              <a:avLst/>
            </a:prstGeom>
            <a:noFill/>
            <a:ln w="9525">
              <a:noFill/>
              <a:miter lim="800000"/>
              <a:headEnd/>
              <a:tailEnd/>
            </a:ln>
          </p:spPr>
        </p:pic>
      </p:grpSp>
      <p:sp>
        <p:nvSpPr>
          <p:cNvPr id="194607" name="Rectangle 47"/>
          <p:cNvSpPr>
            <a:spLocks noChangeArrowheads="1"/>
          </p:cNvSpPr>
          <p:nvPr/>
        </p:nvSpPr>
        <p:spPr bwMode="auto">
          <a:xfrm>
            <a:off x="3990975" y="2771775"/>
            <a:ext cx="1323975" cy="571500"/>
          </a:xfrm>
          <a:prstGeom prst="rect">
            <a:avLst/>
          </a:prstGeom>
          <a:gradFill rotWithShape="1">
            <a:gsLst>
              <a:gs pos="0">
                <a:schemeClr val="bg1"/>
              </a:gs>
              <a:gs pos="100000">
                <a:schemeClr val="bg1">
                  <a:gamma/>
                  <a:shade val="0"/>
                  <a:invGamma/>
                </a:schemeClr>
              </a:gs>
            </a:gsLst>
            <a:lin ang="5400000" scaled="1"/>
          </a:gradFill>
          <a:ln w="9525">
            <a:solidFill>
              <a:schemeClr val="tx1"/>
            </a:solidFill>
            <a:miter lim="800000"/>
            <a:headEnd/>
            <a:tailEnd/>
          </a:ln>
          <a:effectLst>
            <a:outerShdw blurRad="63500" dist="29783" dir="1514402" algn="ctr" rotWithShape="0">
              <a:schemeClr val="bg2">
                <a:alpha val="74998"/>
              </a:schemeClr>
            </a:outerShdw>
          </a:effectLst>
        </p:spPr>
        <p:txBody>
          <a:bodyPr wrap="none" anchor="ctr"/>
          <a:lstStyle/>
          <a:p>
            <a:pPr fontAlgn="auto">
              <a:spcBef>
                <a:spcPts val="0"/>
              </a:spcBef>
              <a:spcAft>
                <a:spcPts val="0"/>
              </a:spcAft>
              <a:defRPr/>
            </a:pPr>
            <a:r>
              <a:rPr lang="en-US" sz="1200">
                <a:solidFill>
                  <a:schemeClr val="tx1"/>
                </a:solidFill>
                <a:latin typeface="+mn-lt"/>
                <a:ea typeface="+mn-ea"/>
                <a:cs typeface="+mn-cs"/>
              </a:rPr>
              <a:t>Model Publishing</a:t>
            </a:r>
          </a:p>
          <a:p>
            <a:pPr fontAlgn="auto">
              <a:spcBef>
                <a:spcPts val="0"/>
              </a:spcBef>
              <a:spcAft>
                <a:spcPts val="0"/>
              </a:spcAft>
              <a:defRPr/>
            </a:pPr>
            <a:r>
              <a:rPr lang="en-US" sz="1200">
                <a:solidFill>
                  <a:schemeClr val="tx1"/>
                </a:solidFill>
                <a:latin typeface="+mn-lt"/>
                <a:ea typeface="+mn-ea"/>
                <a:cs typeface="+mn-cs"/>
              </a:rPr>
              <a:t>Macro</a:t>
            </a:r>
          </a:p>
        </p:txBody>
      </p:sp>
      <p:sp>
        <p:nvSpPr>
          <p:cNvPr id="194608" name="Rectangle 48"/>
          <p:cNvSpPr>
            <a:spLocks noChangeArrowheads="1"/>
          </p:cNvSpPr>
          <p:nvPr/>
        </p:nvSpPr>
        <p:spPr bwMode="auto">
          <a:xfrm>
            <a:off x="3992563" y="3487738"/>
            <a:ext cx="1323975" cy="571500"/>
          </a:xfrm>
          <a:prstGeom prst="rect">
            <a:avLst/>
          </a:prstGeom>
          <a:gradFill rotWithShape="1">
            <a:gsLst>
              <a:gs pos="0">
                <a:schemeClr val="bg1"/>
              </a:gs>
              <a:gs pos="100000">
                <a:schemeClr val="bg1">
                  <a:gamma/>
                  <a:shade val="46275"/>
                  <a:invGamma/>
                </a:schemeClr>
              </a:gs>
            </a:gsLst>
            <a:lin ang="5400000" scaled="1"/>
          </a:gradFill>
          <a:ln w="9525">
            <a:solidFill>
              <a:schemeClr val="tx1"/>
            </a:solidFill>
            <a:miter lim="800000"/>
            <a:headEnd/>
            <a:tailEnd/>
          </a:ln>
          <a:effectLst>
            <a:outerShdw blurRad="63500" dist="29783" dir="1514402" algn="ctr" rotWithShape="0">
              <a:schemeClr val="bg2">
                <a:alpha val="74998"/>
              </a:schemeClr>
            </a:outerShdw>
          </a:effectLst>
        </p:spPr>
        <p:txBody>
          <a:bodyPr wrap="none" anchor="ctr"/>
          <a:lstStyle/>
          <a:p>
            <a:pPr fontAlgn="auto">
              <a:spcBef>
                <a:spcPts val="0"/>
              </a:spcBef>
              <a:spcAft>
                <a:spcPts val="0"/>
              </a:spcAft>
              <a:defRPr/>
            </a:pPr>
            <a:r>
              <a:rPr lang="en-US" sz="1200">
                <a:solidFill>
                  <a:schemeClr val="tx1"/>
                </a:solidFill>
                <a:latin typeface="+mn-lt"/>
                <a:ea typeface="+mn-ea"/>
                <a:cs typeface="+mn-cs"/>
              </a:rPr>
              <a:t>SAS/ACCESS</a:t>
            </a:r>
          </a:p>
          <a:p>
            <a:pPr fontAlgn="auto">
              <a:spcBef>
                <a:spcPts val="0"/>
              </a:spcBef>
              <a:spcAft>
                <a:spcPts val="0"/>
              </a:spcAft>
              <a:defRPr/>
            </a:pPr>
            <a:r>
              <a:rPr lang="en-US" sz="1200">
                <a:solidFill>
                  <a:schemeClr val="tx1"/>
                </a:solidFill>
                <a:latin typeface="+mn-lt"/>
                <a:ea typeface="+mn-ea"/>
                <a:cs typeface="+mn-cs"/>
              </a:rPr>
              <a:t>Interface</a:t>
            </a:r>
          </a:p>
        </p:txBody>
      </p:sp>
      <p:pic>
        <p:nvPicPr>
          <p:cNvPr id="194609" name="Picture 49" descr="blue_arrow"/>
          <p:cNvPicPr>
            <a:picLocks noChangeAspect="1" noChangeArrowheads="1"/>
          </p:cNvPicPr>
          <p:nvPr/>
        </p:nvPicPr>
        <p:blipFill>
          <a:blip r:embed="rId8"/>
          <a:srcRect/>
          <a:stretch>
            <a:fillRect/>
          </a:stretch>
        </p:blipFill>
        <p:spPr bwMode="auto">
          <a:xfrm>
            <a:off x="5614988" y="3378200"/>
            <a:ext cx="365125" cy="365125"/>
          </a:xfrm>
          <a:prstGeom prst="rect">
            <a:avLst/>
          </a:prstGeom>
          <a:noFill/>
          <a:ln w="9525">
            <a:noFill/>
            <a:miter lim="800000"/>
            <a:headEnd/>
            <a:tailEnd/>
          </a:ln>
        </p:spPr>
      </p:pic>
    </p:spTree>
  </p:cSld>
  <p:clrMapOvr>
    <a:masterClrMapping/>
  </p:clrMapOvr>
  <p:transition xmlns:p14="http://schemas.microsoft.com/office/powerpoint/2010/main" advTm="8059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94594"/>
                                        </p:tgtEl>
                                        <p:attrNameLst>
                                          <p:attrName>style.visibility</p:attrName>
                                        </p:attrNameLst>
                                      </p:cBhvr>
                                      <p:to>
                                        <p:strVal val="visible"/>
                                      </p:to>
                                    </p:set>
                                    <p:animEffect transition="in" filter="fade">
                                      <p:cBhvr>
                                        <p:cTn id="7" dur="1000"/>
                                        <p:tgtEl>
                                          <p:spTgt spid="194594"/>
                                        </p:tgtEl>
                                      </p:cBhvr>
                                    </p:animEffect>
                                  </p:childTnLst>
                                </p:cTn>
                              </p:par>
                            </p:childTnLst>
                          </p:cTn>
                        </p:par>
                        <p:par>
                          <p:cTn id="8" fill="hold">
                            <p:stCondLst>
                              <p:cond delay="1500"/>
                            </p:stCondLst>
                            <p:childTnLst>
                              <p:par>
                                <p:cTn id="9" presetID="10" presetClass="entr" presetSubtype="0" fill="hold" nodeType="afterEffect">
                                  <p:stCondLst>
                                    <p:cond delay="500"/>
                                  </p:stCondLst>
                                  <p:childTnLst>
                                    <p:set>
                                      <p:cBhvr>
                                        <p:cTn id="10" dur="1" fill="hold">
                                          <p:stCondLst>
                                            <p:cond delay="0"/>
                                          </p:stCondLst>
                                        </p:cTn>
                                        <p:tgtEl>
                                          <p:spTgt spid="194588"/>
                                        </p:tgtEl>
                                        <p:attrNameLst>
                                          <p:attrName>style.visibility</p:attrName>
                                        </p:attrNameLst>
                                      </p:cBhvr>
                                      <p:to>
                                        <p:strVal val="visible"/>
                                      </p:to>
                                    </p:set>
                                    <p:animEffect transition="in" filter="fade">
                                      <p:cBhvr>
                                        <p:cTn id="11" dur="1000"/>
                                        <p:tgtEl>
                                          <p:spTgt spid="194588"/>
                                        </p:tgtEl>
                                      </p:cBhvr>
                                    </p:animEffect>
                                  </p:childTnLst>
                                </p:cTn>
                              </p:par>
                            </p:childTnLst>
                          </p:cTn>
                        </p:par>
                        <p:par>
                          <p:cTn id="12" fill="hold">
                            <p:stCondLst>
                              <p:cond delay="3000"/>
                            </p:stCondLst>
                            <p:childTnLst>
                              <p:par>
                                <p:cTn id="13" presetID="10" presetClass="entr" presetSubtype="0" fill="hold" grpId="0" nodeType="afterEffect">
                                  <p:stCondLst>
                                    <p:cond delay="500"/>
                                  </p:stCondLst>
                                  <p:childTnLst>
                                    <p:set>
                                      <p:cBhvr>
                                        <p:cTn id="14" dur="1" fill="hold">
                                          <p:stCondLst>
                                            <p:cond delay="0"/>
                                          </p:stCondLst>
                                        </p:cTn>
                                        <p:tgtEl>
                                          <p:spTgt spid="194592"/>
                                        </p:tgtEl>
                                        <p:attrNameLst>
                                          <p:attrName>style.visibility</p:attrName>
                                        </p:attrNameLst>
                                      </p:cBhvr>
                                      <p:to>
                                        <p:strVal val="visible"/>
                                      </p:to>
                                    </p:set>
                                    <p:animEffect transition="in" filter="fade">
                                      <p:cBhvr>
                                        <p:cTn id="15" dur="1000"/>
                                        <p:tgtEl>
                                          <p:spTgt spid="194592"/>
                                        </p:tgtEl>
                                      </p:cBhvr>
                                    </p:animEffect>
                                  </p:childTnLst>
                                </p:cTn>
                              </p:par>
                            </p:childTnLst>
                          </p:cTn>
                        </p:par>
                        <p:par>
                          <p:cTn id="16" fill="hold">
                            <p:stCondLst>
                              <p:cond delay="4500"/>
                            </p:stCondLst>
                            <p:childTnLst>
                              <p:par>
                                <p:cTn id="17" presetID="10" presetClass="entr" presetSubtype="0" fill="hold" grpId="0" nodeType="afterEffect">
                                  <p:stCondLst>
                                    <p:cond delay="500"/>
                                  </p:stCondLst>
                                  <p:childTnLst>
                                    <p:set>
                                      <p:cBhvr>
                                        <p:cTn id="18" dur="1" fill="hold">
                                          <p:stCondLst>
                                            <p:cond delay="0"/>
                                          </p:stCondLst>
                                        </p:cTn>
                                        <p:tgtEl>
                                          <p:spTgt spid="194593"/>
                                        </p:tgtEl>
                                        <p:attrNameLst>
                                          <p:attrName>style.visibility</p:attrName>
                                        </p:attrNameLst>
                                      </p:cBhvr>
                                      <p:to>
                                        <p:strVal val="visible"/>
                                      </p:to>
                                    </p:set>
                                    <p:animEffect transition="in" filter="fade">
                                      <p:cBhvr>
                                        <p:cTn id="19" dur="1000"/>
                                        <p:tgtEl>
                                          <p:spTgt spid="194593"/>
                                        </p:tgtEl>
                                      </p:cBhvr>
                                    </p:animEffect>
                                  </p:childTnLst>
                                </p:cTn>
                              </p:par>
                            </p:childTnLst>
                          </p:cTn>
                        </p:par>
                        <p:par>
                          <p:cTn id="20" fill="hold">
                            <p:stCondLst>
                              <p:cond delay="6000"/>
                            </p:stCondLst>
                            <p:childTnLst>
                              <p:par>
                                <p:cTn id="21" presetID="10" presetClass="entr" presetSubtype="0" fill="hold" nodeType="afterEffect">
                                  <p:stCondLst>
                                    <p:cond delay="0"/>
                                  </p:stCondLst>
                                  <p:childTnLst>
                                    <p:set>
                                      <p:cBhvr>
                                        <p:cTn id="22" dur="1" fill="hold">
                                          <p:stCondLst>
                                            <p:cond delay="0"/>
                                          </p:stCondLst>
                                        </p:cTn>
                                        <p:tgtEl>
                                          <p:spTgt spid="194571"/>
                                        </p:tgtEl>
                                        <p:attrNameLst>
                                          <p:attrName>style.visibility</p:attrName>
                                        </p:attrNameLst>
                                      </p:cBhvr>
                                      <p:to>
                                        <p:strVal val="visible"/>
                                      </p:to>
                                    </p:set>
                                    <p:animEffect transition="in" filter="fade">
                                      <p:cBhvr>
                                        <p:cTn id="23" dur="1000"/>
                                        <p:tgtEl>
                                          <p:spTgt spid="194571"/>
                                        </p:tgtEl>
                                      </p:cBhvr>
                                    </p:animEffect>
                                  </p:childTnLst>
                                </p:cTn>
                              </p:par>
                            </p:childTnLst>
                          </p:cTn>
                        </p:par>
                        <p:par>
                          <p:cTn id="24" fill="hold">
                            <p:stCondLst>
                              <p:cond delay="7000"/>
                            </p:stCondLst>
                            <p:childTnLst>
                              <p:par>
                                <p:cTn id="25" presetID="10" presetClass="entr" presetSubtype="0" fill="hold" nodeType="afterEffect">
                                  <p:stCondLst>
                                    <p:cond delay="0"/>
                                  </p:stCondLst>
                                  <p:childTnLst>
                                    <p:set>
                                      <p:cBhvr>
                                        <p:cTn id="26" dur="1" fill="hold">
                                          <p:stCondLst>
                                            <p:cond delay="0"/>
                                          </p:stCondLst>
                                        </p:cTn>
                                        <p:tgtEl>
                                          <p:spTgt spid="194575"/>
                                        </p:tgtEl>
                                        <p:attrNameLst>
                                          <p:attrName>style.visibility</p:attrName>
                                        </p:attrNameLst>
                                      </p:cBhvr>
                                      <p:to>
                                        <p:strVal val="visible"/>
                                      </p:to>
                                    </p:set>
                                    <p:animEffect transition="in" filter="fade">
                                      <p:cBhvr>
                                        <p:cTn id="27" dur="1000"/>
                                        <p:tgtEl>
                                          <p:spTgt spid="194575"/>
                                        </p:tgtEl>
                                      </p:cBhvr>
                                    </p:animEffect>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194599"/>
                                        </p:tgtEl>
                                        <p:attrNameLst>
                                          <p:attrName>style.visibility</p:attrName>
                                        </p:attrNameLst>
                                      </p:cBhvr>
                                      <p:to>
                                        <p:strVal val="visible"/>
                                      </p:to>
                                    </p:set>
                                    <p:animEffect transition="in" filter="fade">
                                      <p:cBhvr>
                                        <p:cTn id="31" dur="1000"/>
                                        <p:tgtEl>
                                          <p:spTgt spid="194599"/>
                                        </p:tgtEl>
                                      </p:cBhvr>
                                    </p:animEffect>
                                  </p:childTnLst>
                                </p:cTn>
                              </p:par>
                            </p:childTnLst>
                          </p:cTn>
                        </p:par>
                        <p:par>
                          <p:cTn id="32" fill="hold">
                            <p:stCondLst>
                              <p:cond delay="9000"/>
                            </p:stCondLst>
                            <p:childTnLst>
                              <p:par>
                                <p:cTn id="33" presetID="10" presetClass="entr" presetSubtype="0" fill="hold" nodeType="afterEffect">
                                  <p:stCondLst>
                                    <p:cond delay="0"/>
                                  </p:stCondLst>
                                  <p:childTnLst>
                                    <p:set>
                                      <p:cBhvr>
                                        <p:cTn id="34" dur="1" fill="hold">
                                          <p:stCondLst>
                                            <p:cond delay="0"/>
                                          </p:stCondLst>
                                        </p:cTn>
                                        <p:tgtEl>
                                          <p:spTgt spid="194564"/>
                                        </p:tgtEl>
                                        <p:attrNameLst>
                                          <p:attrName>style.visibility</p:attrName>
                                        </p:attrNameLst>
                                      </p:cBhvr>
                                      <p:to>
                                        <p:strVal val="visible"/>
                                      </p:to>
                                    </p:set>
                                    <p:animEffect transition="in" filter="fade">
                                      <p:cBhvr>
                                        <p:cTn id="35" dur="2000"/>
                                        <p:tgtEl>
                                          <p:spTgt spid="194564"/>
                                        </p:tgtEl>
                                      </p:cBhvr>
                                    </p:animEffect>
                                  </p:childTnLst>
                                </p:cTn>
                              </p:par>
                            </p:childTnLst>
                          </p:cTn>
                        </p:par>
                        <p:par>
                          <p:cTn id="36" fill="hold">
                            <p:stCondLst>
                              <p:cond delay="11000"/>
                            </p:stCondLst>
                            <p:childTnLst>
                              <p:par>
                                <p:cTn id="37" presetID="10" presetClass="entr" presetSubtype="0" fill="hold" grpId="0" nodeType="afterEffect">
                                  <p:stCondLst>
                                    <p:cond delay="0"/>
                                  </p:stCondLst>
                                  <p:childTnLst>
                                    <p:set>
                                      <p:cBhvr>
                                        <p:cTn id="38" dur="1" fill="hold">
                                          <p:stCondLst>
                                            <p:cond delay="0"/>
                                          </p:stCondLst>
                                        </p:cTn>
                                        <p:tgtEl>
                                          <p:spTgt spid="194607"/>
                                        </p:tgtEl>
                                        <p:attrNameLst>
                                          <p:attrName>style.visibility</p:attrName>
                                        </p:attrNameLst>
                                      </p:cBhvr>
                                      <p:to>
                                        <p:strVal val="visible"/>
                                      </p:to>
                                    </p:set>
                                    <p:animEffect transition="in" filter="fade">
                                      <p:cBhvr>
                                        <p:cTn id="39" dur="2000"/>
                                        <p:tgtEl>
                                          <p:spTgt spid="194607"/>
                                        </p:tgtEl>
                                      </p:cBhvr>
                                    </p:animEffect>
                                  </p:childTnLst>
                                </p:cTn>
                              </p:par>
                            </p:childTnLst>
                          </p:cTn>
                        </p:par>
                        <p:par>
                          <p:cTn id="40" fill="hold">
                            <p:stCondLst>
                              <p:cond delay="13000"/>
                            </p:stCondLst>
                            <p:childTnLst>
                              <p:par>
                                <p:cTn id="41" presetID="10" presetClass="entr" presetSubtype="0" fill="hold" grpId="0" nodeType="afterEffect">
                                  <p:stCondLst>
                                    <p:cond delay="0"/>
                                  </p:stCondLst>
                                  <p:childTnLst>
                                    <p:set>
                                      <p:cBhvr>
                                        <p:cTn id="42" dur="1" fill="hold">
                                          <p:stCondLst>
                                            <p:cond delay="0"/>
                                          </p:stCondLst>
                                        </p:cTn>
                                        <p:tgtEl>
                                          <p:spTgt spid="194608"/>
                                        </p:tgtEl>
                                        <p:attrNameLst>
                                          <p:attrName>style.visibility</p:attrName>
                                        </p:attrNameLst>
                                      </p:cBhvr>
                                      <p:to>
                                        <p:strVal val="visible"/>
                                      </p:to>
                                    </p:set>
                                    <p:animEffect transition="in" filter="fade">
                                      <p:cBhvr>
                                        <p:cTn id="43" dur="2000"/>
                                        <p:tgtEl>
                                          <p:spTgt spid="194608"/>
                                        </p:tgtEl>
                                      </p:cBhvr>
                                    </p:animEffect>
                                  </p:childTnLst>
                                </p:cTn>
                              </p:par>
                            </p:childTnLst>
                          </p:cTn>
                        </p:par>
                        <p:par>
                          <p:cTn id="44" fill="hold">
                            <p:stCondLst>
                              <p:cond delay="15000"/>
                            </p:stCondLst>
                            <p:childTnLst>
                              <p:par>
                                <p:cTn id="45" presetID="13" presetClass="entr" presetSubtype="16" fill="hold" nodeType="afterEffect">
                                  <p:stCondLst>
                                    <p:cond delay="0"/>
                                  </p:stCondLst>
                                  <p:childTnLst>
                                    <p:set>
                                      <p:cBhvr>
                                        <p:cTn id="46" dur="1" fill="hold">
                                          <p:stCondLst>
                                            <p:cond delay="0"/>
                                          </p:stCondLst>
                                        </p:cTn>
                                        <p:tgtEl>
                                          <p:spTgt spid="194609"/>
                                        </p:tgtEl>
                                        <p:attrNameLst>
                                          <p:attrName>style.visibility</p:attrName>
                                        </p:attrNameLst>
                                      </p:cBhvr>
                                      <p:to>
                                        <p:strVal val="visible"/>
                                      </p:to>
                                    </p:set>
                                    <p:animEffect transition="in" filter="plus(in)">
                                      <p:cBhvr>
                                        <p:cTn id="47" dur="1000"/>
                                        <p:tgtEl>
                                          <p:spTgt spid="194609"/>
                                        </p:tgtEl>
                                      </p:cBhvr>
                                    </p:animEffect>
                                  </p:childTnLst>
                                </p:cTn>
                              </p:par>
                            </p:childTnLst>
                          </p:cTn>
                        </p:par>
                        <p:par>
                          <p:cTn id="48" fill="hold">
                            <p:stCondLst>
                              <p:cond delay="16000"/>
                            </p:stCondLst>
                            <p:childTnLst>
                              <p:par>
                                <p:cTn id="49" presetID="9" presetClass="entr" presetSubtype="0" fill="hold" nodeType="afterEffect">
                                  <p:stCondLst>
                                    <p:cond delay="0"/>
                                  </p:stCondLst>
                                  <p:childTnLst>
                                    <p:set>
                                      <p:cBhvr>
                                        <p:cTn id="50" dur="1" fill="hold">
                                          <p:stCondLst>
                                            <p:cond delay="0"/>
                                          </p:stCondLst>
                                        </p:cTn>
                                        <p:tgtEl>
                                          <p:spTgt spid="194609"/>
                                        </p:tgtEl>
                                        <p:attrNameLst>
                                          <p:attrName>style.visibility</p:attrName>
                                        </p:attrNameLst>
                                      </p:cBhvr>
                                      <p:to>
                                        <p:strVal val="visible"/>
                                      </p:to>
                                    </p:set>
                                    <p:animEffect transition="in" filter="dissolve">
                                      <p:cBhvr>
                                        <p:cTn id="51" dur="500"/>
                                        <p:tgtEl>
                                          <p:spTgt spid="194609"/>
                                        </p:tgtEl>
                                      </p:cBhvr>
                                    </p:animEffect>
                                  </p:childTnLst>
                                </p:cTn>
                              </p:par>
                            </p:childTnLst>
                          </p:cTn>
                        </p:par>
                        <p:par>
                          <p:cTn id="52" fill="hold">
                            <p:stCondLst>
                              <p:cond delay="16500"/>
                            </p:stCondLst>
                            <p:childTnLst>
                              <p:par>
                                <p:cTn id="53" presetID="9" presetClass="entr" presetSubtype="0" fill="hold" nodeType="afterEffect">
                                  <p:stCondLst>
                                    <p:cond delay="0"/>
                                  </p:stCondLst>
                                  <p:childTnLst>
                                    <p:set>
                                      <p:cBhvr>
                                        <p:cTn id="54" dur="1" fill="hold">
                                          <p:stCondLst>
                                            <p:cond delay="0"/>
                                          </p:stCondLst>
                                        </p:cTn>
                                        <p:tgtEl>
                                          <p:spTgt spid="194587"/>
                                        </p:tgtEl>
                                        <p:attrNameLst>
                                          <p:attrName>style.visibility</p:attrName>
                                        </p:attrNameLst>
                                      </p:cBhvr>
                                      <p:to>
                                        <p:strVal val="visible"/>
                                      </p:to>
                                    </p:set>
                                    <p:animEffect transition="in" filter="dissolve">
                                      <p:cBhvr>
                                        <p:cTn id="55" dur="500"/>
                                        <p:tgtEl>
                                          <p:spTgt spid="194587"/>
                                        </p:tgtEl>
                                      </p:cBhvr>
                                    </p:animEffect>
                                  </p:childTnLst>
                                </p:cTn>
                              </p:par>
                            </p:childTnLst>
                          </p:cTn>
                        </p:par>
                        <p:par>
                          <p:cTn id="56" fill="hold">
                            <p:stCondLst>
                              <p:cond delay="17000"/>
                            </p:stCondLst>
                            <p:childTnLst>
                              <p:par>
                                <p:cTn id="57" presetID="10" presetClass="entr" presetSubtype="0" fill="hold" nodeType="afterEffect">
                                  <p:stCondLst>
                                    <p:cond delay="0"/>
                                  </p:stCondLst>
                                  <p:childTnLst>
                                    <p:set>
                                      <p:cBhvr>
                                        <p:cTn id="58" dur="1" fill="hold">
                                          <p:stCondLst>
                                            <p:cond delay="0"/>
                                          </p:stCondLst>
                                        </p:cTn>
                                        <p:tgtEl>
                                          <p:spTgt spid="194580"/>
                                        </p:tgtEl>
                                        <p:attrNameLst>
                                          <p:attrName>style.visibility</p:attrName>
                                        </p:attrNameLst>
                                      </p:cBhvr>
                                      <p:to>
                                        <p:strVal val="visible"/>
                                      </p:to>
                                    </p:set>
                                    <p:animEffect transition="in" filter="fade">
                                      <p:cBhvr>
                                        <p:cTn id="59" dur="2000"/>
                                        <p:tgtEl>
                                          <p:spTgt spid="194580"/>
                                        </p:tgtEl>
                                      </p:cBhvr>
                                    </p:animEffect>
                                  </p:childTnLst>
                                </p:cTn>
                              </p:par>
                            </p:childTnLst>
                          </p:cTn>
                        </p:par>
                        <p:par>
                          <p:cTn id="60" fill="hold">
                            <p:stCondLst>
                              <p:cond delay="19000"/>
                            </p:stCondLst>
                            <p:childTnLst>
                              <p:par>
                                <p:cTn id="61" presetID="10" presetClass="entr" presetSubtype="0" fill="hold" nodeType="afterEffect">
                                  <p:stCondLst>
                                    <p:cond delay="0"/>
                                  </p:stCondLst>
                                  <p:childTnLst>
                                    <p:set>
                                      <p:cBhvr>
                                        <p:cTn id="62" dur="1" fill="hold">
                                          <p:stCondLst>
                                            <p:cond delay="0"/>
                                          </p:stCondLst>
                                        </p:cTn>
                                        <p:tgtEl>
                                          <p:spTgt spid="194603"/>
                                        </p:tgtEl>
                                        <p:attrNameLst>
                                          <p:attrName>style.visibility</p:attrName>
                                        </p:attrNameLst>
                                      </p:cBhvr>
                                      <p:to>
                                        <p:strVal val="visible"/>
                                      </p:to>
                                    </p:set>
                                    <p:animEffect transition="in" filter="fade">
                                      <p:cBhvr>
                                        <p:cTn id="63" dur="1000"/>
                                        <p:tgtEl>
                                          <p:spTgt spid="194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2" grpId="0" animBg="1"/>
      <p:bldP spid="194593" grpId="0" animBg="1"/>
      <p:bldP spid="194607" grpId="0" animBg="1"/>
      <p:bldP spid="1946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8" name="Rectangle 2"/>
          <p:cNvSpPr>
            <a:spLocks noGrp="1" noChangeArrowheads="1"/>
          </p:cNvSpPr>
          <p:nvPr>
            <p:ph type="title" idx="4294967295"/>
          </p:nvPr>
        </p:nvSpPr>
        <p:spPr/>
        <p:txBody>
          <a:bodyPr/>
          <a:lstStyle/>
          <a:p>
            <a:pPr eaLnBrk="1" hangingPunct="1"/>
            <a:r>
              <a:rPr lang="en-US" smtClean="0"/>
              <a:t>Time to insight</a:t>
            </a:r>
          </a:p>
        </p:txBody>
      </p:sp>
      <p:graphicFrame>
        <p:nvGraphicFramePr>
          <p:cNvPr id="38936" name="Object 24"/>
          <p:cNvGraphicFramePr>
            <a:graphicFrameLocks noChangeAspect="1"/>
          </p:cNvGraphicFramePr>
          <p:nvPr/>
        </p:nvGraphicFramePr>
        <p:xfrm>
          <a:off x="3282950" y="0"/>
          <a:ext cx="5356225" cy="3654425"/>
        </p:xfrm>
        <a:graphic>
          <a:graphicData uri="http://schemas.openxmlformats.org/presentationml/2006/ole">
            <mc:AlternateContent xmlns:mc="http://schemas.openxmlformats.org/markup-compatibility/2006">
              <mc:Choice xmlns:v="urn:schemas-microsoft-com:vml" Requires="v">
                <p:oleObj spid="_x0000_s38939" name="Chart" r:id="rId4" imgW="6743700" imgH="4600728" progId="Excel.Chart.8">
                  <p:embed/>
                </p:oleObj>
              </mc:Choice>
              <mc:Fallback>
                <p:oleObj name="Chart" r:id="rId4" imgW="6743700" imgH="4600728" progId="Excel.Chart.8">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950" y="0"/>
                        <a:ext cx="5356225"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8937" name="Object 25"/>
          <p:cNvGraphicFramePr>
            <a:graphicFrameLocks noChangeAspect="1"/>
          </p:cNvGraphicFramePr>
          <p:nvPr/>
        </p:nvGraphicFramePr>
        <p:xfrm>
          <a:off x="3795713" y="3060700"/>
          <a:ext cx="4332287" cy="2833688"/>
        </p:xfrm>
        <a:graphic>
          <a:graphicData uri="http://schemas.openxmlformats.org/presentationml/2006/ole">
            <mc:AlternateContent xmlns:mc="http://schemas.openxmlformats.org/markup-compatibility/2006">
              <mc:Choice xmlns:v="urn:schemas-microsoft-com:vml" Requires="v">
                <p:oleObj spid="_x0000_s38940" name="Chart" r:id="rId6" imgW="6524701" imgH="4266996" progId="Excel.Chart.8">
                  <p:embed/>
                </p:oleObj>
              </mc:Choice>
              <mc:Fallback>
                <p:oleObj name="Chart" r:id="rId6" imgW="6524701" imgH="4266996" progId="Excel.Chart.8">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5713" y="3060700"/>
                        <a:ext cx="4332287" cy="283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38939" name="Picture 26" descr="just_in_time"/>
          <p:cNvPicPr>
            <a:picLocks noChangeAspect="1" noChangeArrowheads="1"/>
          </p:cNvPicPr>
          <p:nvPr/>
        </p:nvPicPr>
        <p:blipFill>
          <a:blip r:embed="rId8"/>
          <a:srcRect/>
          <a:stretch>
            <a:fillRect/>
          </a:stretch>
        </p:blipFill>
        <p:spPr bwMode="auto">
          <a:xfrm>
            <a:off x="4876800" y="1384300"/>
            <a:ext cx="762000" cy="762000"/>
          </a:xfrm>
          <a:prstGeom prst="rect">
            <a:avLst/>
          </a:prstGeom>
          <a:noFill/>
          <a:ln w="9525">
            <a:noFill/>
            <a:miter lim="800000"/>
            <a:headEnd/>
            <a:tailEnd/>
          </a:ln>
        </p:spPr>
      </p:pic>
      <p:pic>
        <p:nvPicPr>
          <p:cNvPr id="38940" name="Picture 27" descr="just_in_time"/>
          <p:cNvPicPr>
            <a:picLocks noChangeAspect="1" noChangeArrowheads="1"/>
          </p:cNvPicPr>
          <p:nvPr/>
        </p:nvPicPr>
        <p:blipFill>
          <a:blip r:embed="rId8"/>
          <a:srcRect/>
          <a:stretch>
            <a:fillRect/>
          </a:stretch>
        </p:blipFill>
        <p:spPr bwMode="auto">
          <a:xfrm>
            <a:off x="4876800" y="4165600"/>
            <a:ext cx="762000" cy="762000"/>
          </a:xfrm>
          <a:prstGeom prst="rect">
            <a:avLst/>
          </a:prstGeom>
          <a:noFill/>
          <a:ln w="9525">
            <a:noFill/>
            <a:miter lim="800000"/>
            <a:headEnd/>
            <a:tailEnd/>
          </a:ln>
        </p:spPr>
      </p:pic>
      <p:sp>
        <p:nvSpPr>
          <p:cNvPr id="38941" name="AutoShape 10"/>
          <p:cNvSpPr>
            <a:spLocks/>
          </p:cNvSpPr>
          <p:nvPr/>
        </p:nvSpPr>
        <p:spPr bwMode="auto">
          <a:xfrm rot="10800000">
            <a:off x="914400" y="3365500"/>
            <a:ext cx="1892300" cy="431800"/>
          </a:xfrm>
          <a:prstGeom prst="callout2">
            <a:avLst>
              <a:gd name="adj1" fmla="val 73528"/>
              <a:gd name="adj2" fmla="val -4028"/>
              <a:gd name="adj3" fmla="val 73528"/>
              <a:gd name="adj4" fmla="val -37333"/>
              <a:gd name="adj5" fmla="val -41181"/>
              <a:gd name="adj6" fmla="val -71731"/>
            </a:avLst>
          </a:prstGeom>
          <a:solidFill>
            <a:schemeClr val="bg1"/>
          </a:solidFill>
          <a:ln w="9525">
            <a:solidFill>
              <a:schemeClr val="tx1"/>
            </a:solidFill>
            <a:miter lim="800000"/>
            <a:headEnd type="oval" w="med" len="med"/>
            <a:tailEnd type="stealth" w="med" len="med"/>
          </a:ln>
        </p:spPr>
        <p:txBody>
          <a:bodyPr rot="10800000"/>
          <a:lstStyle/>
          <a:p>
            <a:pPr algn="ctr"/>
            <a:r>
              <a:rPr lang="en-US" sz="1600" b="1">
                <a:solidFill>
                  <a:schemeClr val="tx1"/>
                </a:solidFill>
              </a:rPr>
              <a:t>Insight gained</a:t>
            </a:r>
          </a:p>
        </p:txBody>
      </p:sp>
      <p:sp>
        <p:nvSpPr>
          <p:cNvPr id="38942" name="AutoShape 11"/>
          <p:cNvSpPr>
            <a:spLocks/>
          </p:cNvSpPr>
          <p:nvPr/>
        </p:nvSpPr>
        <p:spPr bwMode="auto">
          <a:xfrm rot="10800000">
            <a:off x="1004888" y="4572000"/>
            <a:ext cx="1373187" cy="381000"/>
          </a:xfrm>
          <a:prstGeom prst="callout2">
            <a:avLst>
              <a:gd name="adj1" fmla="val 69995"/>
              <a:gd name="adj2" fmla="val -5551"/>
              <a:gd name="adj3" fmla="val 69995"/>
              <a:gd name="adj4" fmla="val -61157"/>
              <a:gd name="adj5" fmla="val 6662"/>
              <a:gd name="adj6" fmla="val -116880"/>
            </a:avLst>
          </a:prstGeom>
          <a:solidFill>
            <a:schemeClr val="bg1"/>
          </a:solidFill>
          <a:ln w="9525">
            <a:solidFill>
              <a:schemeClr val="tx1"/>
            </a:solidFill>
            <a:miter lim="800000"/>
            <a:headEnd type="oval" w="med" len="med"/>
            <a:tailEnd type="stealth" w="med" len="med"/>
          </a:ln>
        </p:spPr>
        <p:txBody>
          <a:bodyPr rot="10800000"/>
          <a:lstStyle/>
          <a:p>
            <a:pPr algn="ctr"/>
            <a:r>
              <a:rPr lang="en-US" sz="1600" b="1"/>
              <a:t>Timely data</a:t>
            </a:r>
          </a:p>
        </p:txBody>
      </p:sp>
      <p:sp>
        <p:nvSpPr>
          <p:cNvPr id="38943" name="Text Box 34"/>
          <p:cNvSpPr txBox="1">
            <a:spLocks noChangeArrowheads="1"/>
          </p:cNvSpPr>
          <p:nvPr/>
        </p:nvSpPr>
        <p:spPr bwMode="auto">
          <a:xfrm>
            <a:off x="7239000" y="1181100"/>
            <a:ext cx="1181100" cy="304800"/>
          </a:xfrm>
          <a:prstGeom prst="rect">
            <a:avLst/>
          </a:prstGeom>
          <a:noFill/>
          <a:ln w="9525">
            <a:noFill/>
            <a:miter lim="800000"/>
            <a:headEnd/>
            <a:tailEnd/>
          </a:ln>
        </p:spPr>
        <p:txBody>
          <a:bodyPr>
            <a:spAutoFit/>
          </a:bodyPr>
          <a:lstStyle/>
          <a:p>
            <a:pPr>
              <a:spcBef>
                <a:spcPct val="50000"/>
              </a:spcBef>
            </a:pPr>
            <a:r>
              <a:rPr lang="en-US" b="1"/>
              <a:t>BEFORE</a:t>
            </a:r>
          </a:p>
        </p:txBody>
      </p:sp>
      <p:sp>
        <p:nvSpPr>
          <p:cNvPr id="38944" name="Text Box 35"/>
          <p:cNvSpPr txBox="1">
            <a:spLocks noChangeArrowheads="1"/>
          </p:cNvSpPr>
          <p:nvPr/>
        </p:nvSpPr>
        <p:spPr bwMode="auto">
          <a:xfrm>
            <a:off x="7239000" y="4013200"/>
            <a:ext cx="1181100" cy="304800"/>
          </a:xfrm>
          <a:prstGeom prst="rect">
            <a:avLst/>
          </a:prstGeom>
          <a:noFill/>
          <a:ln w="9525">
            <a:noFill/>
            <a:miter lim="800000"/>
            <a:headEnd/>
            <a:tailEnd/>
          </a:ln>
        </p:spPr>
        <p:txBody>
          <a:bodyPr>
            <a:spAutoFit/>
          </a:bodyPr>
          <a:lstStyle/>
          <a:p>
            <a:pPr>
              <a:spcBef>
                <a:spcPct val="50000"/>
              </a:spcBef>
            </a:pPr>
            <a:r>
              <a:rPr lang="en-US" b="1"/>
              <a:t>AFTER</a:t>
            </a:r>
          </a:p>
        </p:txBody>
      </p:sp>
    </p:spTree>
  </p:cSld>
  <p:clrMapOvr>
    <a:masterClrMapping/>
  </p:clrMapOvr>
  <p:transition xmlns:p14="http://schemas.microsoft.com/office/powerpoint/2010/main" advTm="10281"/>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3"/>
          <p:cNvSpPr>
            <a:spLocks noGrp="1"/>
          </p:cNvSpPr>
          <p:nvPr>
            <p:ph type="title" idx="4294967295"/>
          </p:nvPr>
        </p:nvSpPr>
        <p:spPr>
          <a:xfrm>
            <a:off x="411163" y="204788"/>
            <a:ext cx="8205787" cy="1050925"/>
          </a:xfrm>
        </p:spPr>
        <p:txBody>
          <a:bodyPr/>
          <a:lstStyle/>
          <a:p>
            <a:pPr eaLnBrk="1" hangingPunct="1"/>
            <a:r>
              <a:rPr lang="en-US" smtClean="0"/>
              <a:t>Conclusion </a:t>
            </a:r>
          </a:p>
        </p:txBody>
      </p:sp>
      <p:pic>
        <p:nvPicPr>
          <p:cNvPr id="86018" name="Picture 3" descr="QA"/>
          <p:cNvPicPr>
            <a:picLocks noChangeAspect="1" noChangeArrowheads="1"/>
          </p:cNvPicPr>
          <p:nvPr/>
        </p:nvPicPr>
        <p:blipFill>
          <a:blip r:embed="rId3"/>
          <a:srcRect/>
          <a:stretch>
            <a:fillRect/>
          </a:stretch>
        </p:blipFill>
        <p:spPr bwMode="auto">
          <a:xfrm>
            <a:off x="7000875" y="4160838"/>
            <a:ext cx="2143125" cy="2143125"/>
          </a:xfrm>
          <a:prstGeom prst="rect">
            <a:avLst/>
          </a:prstGeom>
          <a:noFill/>
          <a:ln w="9525">
            <a:noFill/>
            <a:miter lim="800000"/>
            <a:headEnd/>
            <a:tailEnd/>
          </a:ln>
        </p:spPr>
      </p:pic>
      <p:sp>
        <p:nvSpPr>
          <p:cNvPr id="86019" name="Text Box 4"/>
          <p:cNvSpPr txBox="1">
            <a:spLocks noChangeArrowheads="1"/>
          </p:cNvSpPr>
          <p:nvPr/>
        </p:nvSpPr>
        <p:spPr bwMode="auto">
          <a:xfrm>
            <a:off x="1270000" y="1879600"/>
            <a:ext cx="6654800" cy="1920875"/>
          </a:xfrm>
          <a:prstGeom prst="rect">
            <a:avLst/>
          </a:prstGeom>
          <a:noFill/>
          <a:ln w="9525">
            <a:noFill/>
            <a:miter lim="800000"/>
            <a:headEnd/>
            <a:tailEnd/>
          </a:ln>
        </p:spPr>
        <p:txBody>
          <a:bodyPr>
            <a:spAutoFit/>
          </a:bodyPr>
          <a:lstStyle/>
          <a:p>
            <a:pPr>
              <a:spcBef>
                <a:spcPct val="50000"/>
              </a:spcBef>
            </a:pPr>
            <a:r>
              <a:rPr lang="en-US" sz="2000" b="1"/>
              <a:t>SAS and Greenplum enable customers to </a:t>
            </a:r>
            <a:r>
              <a:rPr lang="en-US" sz="2000" b="1">
                <a:solidFill>
                  <a:schemeClr val="tx1"/>
                </a:solidFill>
              </a:rPr>
              <a:t>gain timely insight and value from their data by providing fast loading and in-database processing capabilities.</a:t>
            </a:r>
          </a:p>
          <a:p>
            <a:pPr>
              <a:spcBef>
                <a:spcPct val="50000"/>
              </a:spcBef>
            </a:pPr>
            <a:endParaRPr lang="en-US" sz="2000" b="1">
              <a:solidFill>
                <a:schemeClr val="tx1"/>
              </a:solidFill>
            </a:endParaRPr>
          </a:p>
          <a:p>
            <a:pPr>
              <a:spcBef>
                <a:spcPct val="50000"/>
              </a:spcBef>
            </a:pPr>
            <a:r>
              <a:rPr lang="en-US" sz="2000" b="1">
                <a:solidFill>
                  <a:schemeClr val="tx1"/>
                </a:solidFill>
              </a:rPr>
              <a:t>Timely data is insight gained</a:t>
            </a:r>
            <a:endParaRPr lang="en-US" sz="2000" b="1"/>
          </a:p>
        </p:txBody>
      </p:sp>
    </p:spTree>
  </p:cSld>
  <p:clrMapOvr>
    <a:masterClrMapping/>
  </p:clrMapOvr>
  <p:transition xmlns:p14="http://schemas.microsoft.com/office/powerpoint/2010/main" advTm="69907"/>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3"/>
          <p:cNvSpPr txBox="1">
            <a:spLocks noChangeArrowheads="1"/>
          </p:cNvSpPr>
          <p:nvPr/>
        </p:nvSpPr>
        <p:spPr bwMode="auto">
          <a:xfrm>
            <a:off x="3708400" y="4229100"/>
            <a:ext cx="5181600" cy="2100263"/>
          </a:xfrm>
          <a:prstGeom prst="rect">
            <a:avLst/>
          </a:prstGeom>
          <a:noFill/>
          <a:ln w="9525">
            <a:noFill/>
            <a:miter lim="800000"/>
            <a:headEnd/>
            <a:tailEnd/>
          </a:ln>
        </p:spPr>
        <p:txBody>
          <a:bodyPr>
            <a:spAutoFit/>
          </a:bodyPr>
          <a:lstStyle/>
          <a:p>
            <a:pPr>
              <a:spcBef>
                <a:spcPct val="50000"/>
              </a:spcBef>
            </a:pPr>
            <a:r>
              <a:rPr lang="en-US" sz="2400" b="1" u="sng">
                <a:solidFill>
                  <a:schemeClr val="bg1"/>
                </a:solidFill>
              </a:rPr>
              <a:t>CONTACT INFORMATION</a:t>
            </a:r>
          </a:p>
          <a:p>
            <a:pPr>
              <a:spcBef>
                <a:spcPct val="50000"/>
              </a:spcBef>
            </a:pPr>
            <a:r>
              <a:rPr lang="en-US" sz="2400"/>
              <a:t>Alex Infanzon</a:t>
            </a:r>
          </a:p>
          <a:p>
            <a:pPr>
              <a:spcBef>
                <a:spcPct val="50000"/>
              </a:spcBef>
            </a:pPr>
            <a:r>
              <a:rPr lang="en-US" sz="2400"/>
              <a:t>EMC Greenplum</a:t>
            </a:r>
          </a:p>
          <a:p>
            <a:pPr>
              <a:spcBef>
                <a:spcPct val="50000"/>
              </a:spcBef>
            </a:pPr>
            <a:r>
              <a:rPr lang="en-US" sz="2400"/>
              <a:t>Alejandro.infanzonmunoz@emc.com</a:t>
            </a:r>
          </a:p>
        </p:txBody>
      </p:sp>
    </p:spTree>
  </p:cSld>
  <p:clrMapOvr>
    <a:masterClrMapping/>
  </p:clrMapOvr>
  <p:transition xmlns:p14="http://schemas.microsoft.com/office/powerpoint/2010/main" advTm="781"/>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descr="Trends"/>
          <p:cNvPicPr>
            <a:picLocks noChangeAspect="1" noChangeArrowheads="1"/>
          </p:cNvPicPr>
          <p:nvPr/>
        </p:nvPicPr>
        <p:blipFill>
          <a:blip r:embed="rId3"/>
          <a:srcRect/>
          <a:stretch>
            <a:fillRect/>
          </a:stretch>
        </p:blipFill>
        <p:spPr bwMode="auto">
          <a:xfrm>
            <a:off x="5976938" y="2800350"/>
            <a:ext cx="2419350" cy="3314700"/>
          </a:xfrm>
          <a:prstGeom prst="rect">
            <a:avLst/>
          </a:prstGeom>
          <a:noFill/>
          <a:ln w="9525">
            <a:noFill/>
            <a:miter lim="800000"/>
            <a:headEnd/>
            <a:tailEnd/>
          </a:ln>
        </p:spPr>
      </p:pic>
      <p:sp>
        <p:nvSpPr>
          <p:cNvPr id="16386" name="Rectangle 2"/>
          <p:cNvSpPr>
            <a:spLocks noGrp="1" noChangeArrowheads="1"/>
          </p:cNvSpPr>
          <p:nvPr>
            <p:ph type="title"/>
          </p:nvPr>
        </p:nvSpPr>
        <p:spPr>
          <a:xfrm>
            <a:off x="633413" y="177800"/>
            <a:ext cx="8205787" cy="1050925"/>
          </a:xfrm>
        </p:spPr>
        <p:txBody>
          <a:bodyPr/>
          <a:lstStyle/>
          <a:p>
            <a:pPr eaLnBrk="1" hangingPunct="1"/>
            <a:r>
              <a:rPr lang="en-US" smtClean="0"/>
              <a:t>Industry Trends</a:t>
            </a:r>
          </a:p>
        </p:txBody>
      </p:sp>
      <p:sp>
        <p:nvSpPr>
          <p:cNvPr id="16387" name="Rectangle 3"/>
          <p:cNvSpPr>
            <a:spLocks noGrp="1" noChangeArrowheads="1"/>
          </p:cNvSpPr>
          <p:nvPr>
            <p:ph type="body" idx="1"/>
          </p:nvPr>
        </p:nvSpPr>
        <p:spPr>
          <a:xfrm>
            <a:off x="638175" y="1247775"/>
            <a:ext cx="8201025" cy="2054225"/>
          </a:xfrm>
        </p:spPr>
        <p:txBody>
          <a:bodyPr/>
          <a:lstStyle/>
          <a:p>
            <a:pPr eaLnBrk="1" hangingPunct="1"/>
            <a:r>
              <a:rPr lang="en-US" smtClean="0"/>
              <a:t>We've Pushed Past the Capacity</a:t>
            </a:r>
          </a:p>
          <a:p>
            <a:pPr eaLnBrk="1" hangingPunct="1"/>
            <a:r>
              <a:rPr lang="en-US" smtClean="0"/>
              <a:t>Handling a Huge Bag of Mixed Information</a:t>
            </a:r>
          </a:p>
          <a:p>
            <a:pPr eaLnBrk="1" hangingPunct="1"/>
            <a:r>
              <a:rPr lang="en-US" smtClean="0"/>
              <a:t>Providing Extended Features</a:t>
            </a:r>
          </a:p>
          <a:p>
            <a:pPr eaLnBrk="1" hangingPunct="1"/>
            <a:r>
              <a:rPr lang="en-US" sz="2800" b="1" smtClean="0"/>
              <a:t>Timeliness of data is Required</a:t>
            </a:r>
            <a:endParaRPr lang="en-US" smtClean="0"/>
          </a:p>
        </p:txBody>
      </p:sp>
    </p:spTree>
  </p:cSld>
  <p:clrMapOvr>
    <a:masterClrMapping/>
  </p:clrMapOvr>
  <p:transition xmlns:p14="http://schemas.microsoft.com/office/powerpoint/2010/main" advTm="12610"/>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2"/>
          <p:cNvSpPr>
            <a:spLocks noGrp="1" noChangeArrowheads="1"/>
          </p:cNvSpPr>
          <p:nvPr>
            <p:ph type="title" idx="4294967295"/>
          </p:nvPr>
        </p:nvSpPr>
        <p:spPr/>
        <p:txBody>
          <a:bodyPr/>
          <a:lstStyle/>
          <a:p>
            <a:pPr eaLnBrk="1" hangingPunct="1"/>
            <a:r>
              <a:rPr lang="en-US" smtClean="0"/>
              <a:t>Time to insight</a:t>
            </a:r>
          </a:p>
        </p:txBody>
      </p:sp>
      <p:graphicFrame>
        <p:nvGraphicFramePr>
          <p:cNvPr id="44038" name="Object 6"/>
          <p:cNvGraphicFramePr>
            <a:graphicFrameLocks noChangeAspect="1"/>
          </p:cNvGraphicFramePr>
          <p:nvPr/>
        </p:nvGraphicFramePr>
        <p:xfrm>
          <a:off x="2190750" y="1166813"/>
          <a:ext cx="6743700" cy="4600575"/>
        </p:xfrm>
        <a:graphic>
          <a:graphicData uri="http://schemas.openxmlformats.org/presentationml/2006/ole">
            <mc:AlternateContent xmlns:mc="http://schemas.openxmlformats.org/markup-compatibility/2006">
              <mc:Choice xmlns:v="urn:schemas-microsoft-com:vml" Requires="v">
                <p:oleObj spid="_x0000_s44040" name="Chart" r:id="rId4" imgW="6743700" imgH="4600728" progId="Excel.Chart.8">
                  <p:embed/>
                </p:oleObj>
              </mc:Choice>
              <mc:Fallback>
                <p:oleObj name="Chart" r:id="rId4" imgW="6743700" imgH="4600728" progId="Excel.Char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750" y="1166813"/>
                        <a:ext cx="674370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4040" name="Picture 7" descr="just_in_time"/>
          <p:cNvPicPr>
            <a:picLocks noChangeAspect="1" noChangeArrowheads="1"/>
          </p:cNvPicPr>
          <p:nvPr/>
        </p:nvPicPr>
        <p:blipFill>
          <a:blip r:embed="rId6"/>
          <a:srcRect/>
          <a:stretch>
            <a:fillRect/>
          </a:stretch>
        </p:blipFill>
        <p:spPr bwMode="auto">
          <a:xfrm>
            <a:off x="4165600" y="2895600"/>
            <a:ext cx="1004888" cy="1004888"/>
          </a:xfrm>
          <a:prstGeom prst="rect">
            <a:avLst/>
          </a:prstGeom>
          <a:noFill/>
          <a:ln w="9525">
            <a:noFill/>
            <a:miter lim="800000"/>
            <a:headEnd/>
            <a:tailEnd/>
          </a:ln>
        </p:spPr>
      </p:pic>
      <p:sp>
        <p:nvSpPr>
          <p:cNvPr id="44041" name="AutoShape 11"/>
          <p:cNvSpPr>
            <a:spLocks/>
          </p:cNvSpPr>
          <p:nvPr/>
        </p:nvSpPr>
        <p:spPr bwMode="auto">
          <a:xfrm rot="10800000">
            <a:off x="519113" y="4114800"/>
            <a:ext cx="1892300" cy="279400"/>
          </a:xfrm>
          <a:prstGeom prst="callout2">
            <a:avLst>
              <a:gd name="adj1" fmla="val 59088"/>
              <a:gd name="adj2" fmla="val -4028"/>
              <a:gd name="adj3" fmla="val 59088"/>
              <a:gd name="adj4" fmla="val -34903"/>
              <a:gd name="adj5" fmla="val -5"/>
              <a:gd name="adj6" fmla="val -67116"/>
            </a:avLst>
          </a:prstGeom>
          <a:solidFill>
            <a:schemeClr val="bg1"/>
          </a:solidFill>
          <a:ln w="9525">
            <a:solidFill>
              <a:schemeClr val="tx1"/>
            </a:solidFill>
            <a:miter lim="800000"/>
            <a:headEnd type="oval" w="med" len="med"/>
            <a:tailEnd type="stealth" w="med" len="med"/>
          </a:ln>
        </p:spPr>
        <p:txBody>
          <a:bodyPr rot="10800000"/>
          <a:lstStyle/>
          <a:p>
            <a:pPr algn="ctr"/>
            <a:r>
              <a:rPr lang="en-US" sz="1600" b="1"/>
              <a:t>Data delayed</a:t>
            </a:r>
          </a:p>
        </p:txBody>
      </p:sp>
      <p:sp>
        <p:nvSpPr>
          <p:cNvPr id="44042" name="AutoShape 11"/>
          <p:cNvSpPr>
            <a:spLocks/>
          </p:cNvSpPr>
          <p:nvPr/>
        </p:nvSpPr>
        <p:spPr bwMode="auto">
          <a:xfrm rot="10800000">
            <a:off x="354013" y="2197100"/>
            <a:ext cx="1892300" cy="279400"/>
          </a:xfrm>
          <a:prstGeom prst="callout2">
            <a:avLst>
              <a:gd name="adj1" fmla="val 59088"/>
              <a:gd name="adj2" fmla="val -4028"/>
              <a:gd name="adj3" fmla="val 59088"/>
              <a:gd name="adj4" fmla="val -34903"/>
              <a:gd name="adj5" fmla="val -5"/>
              <a:gd name="adj6" fmla="val -67116"/>
            </a:avLst>
          </a:prstGeom>
          <a:solidFill>
            <a:schemeClr val="bg1"/>
          </a:solidFill>
          <a:ln w="9525">
            <a:solidFill>
              <a:schemeClr val="tx1"/>
            </a:solidFill>
            <a:miter lim="800000"/>
            <a:headEnd type="oval" w="med" len="med"/>
            <a:tailEnd type="stealth" w="med" len="med"/>
          </a:ln>
        </p:spPr>
        <p:txBody>
          <a:bodyPr rot="10800000"/>
          <a:lstStyle/>
          <a:p>
            <a:pPr algn="ctr"/>
            <a:r>
              <a:rPr lang="en-US" sz="1600" b="1"/>
              <a:t>Insight lost</a:t>
            </a:r>
          </a:p>
        </p:txBody>
      </p:sp>
    </p:spTree>
  </p:cSld>
  <p:clrMapOvr>
    <a:masterClrMapping/>
  </p:clrMapOvr>
  <p:transition xmlns:p14="http://schemas.microsoft.com/office/powerpoint/2010/main" advTm="151187"/>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3"/>
          <p:cNvSpPr>
            <a:spLocks noGrp="1"/>
          </p:cNvSpPr>
          <p:nvPr>
            <p:ph type="title"/>
          </p:nvPr>
        </p:nvSpPr>
        <p:spPr>
          <a:xfrm>
            <a:off x="411163" y="204788"/>
            <a:ext cx="8205787" cy="1050925"/>
          </a:xfrm>
        </p:spPr>
        <p:txBody>
          <a:bodyPr/>
          <a:lstStyle/>
          <a:p>
            <a:pPr eaLnBrk="1" hangingPunct="1"/>
            <a:r>
              <a:rPr lang="en-US" smtClean="0"/>
              <a:t>Greenplum’s Scatter-Gather Technique</a:t>
            </a:r>
          </a:p>
        </p:txBody>
      </p:sp>
      <p:sp>
        <p:nvSpPr>
          <p:cNvPr id="46082" name="Content Placeholder 4"/>
          <p:cNvSpPr>
            <a:spLocks noGrp="1"/>
          </p:cNvSpPr>
          <p:nvPr>
            <p:ph idx="1"/>
          </p:nvPr>
        </p:nvSpPr>
        <p:spPr>
          <a:xfrm>
            <a:off x="415925" y="1252538"/>
            <a:ext cx="8201025" cy="425450"/>
          </a:xfrm>
        </p:spPr>
        <p:txBody>
          <a:bodyPr/>
          <a:lstStyle/>
          <a:p>
            <a:pPr eaLnBrk="1" hangingPunct="1"/>
            <a:endParaRPr lang="en-US" smtClean="0"/>
          </a:p>
        </p:txBody>
      </p:sp>
      <p:pic>
        <p:nvPicPr>
          <p:cNvPr id="46083" name="Picture 5" descr="ParallelComputing_Gather_Reduce_Operation"/>
          <p:cNvPicPr>
            <a:picLocks noChangeAspect="1" noChangeArrowheads="1"/>
          </p:cNvPicPr>
          <p:nvPr/>
        </p:nvPicPr>
        <p:blipFill>
          <a:blip r:embed="rId3"/>
          <a:srcRect/>
          <a:stretch>
            <a:fillRect/>
          </a:stretch>
        </p:blipFill>
        <p:spPr bwMode="auto">
          <a:xfrm>
            <a:off x="2992438" y="2289175"/>
            <a:ext cx="2882900" cy="3022600"/>
          </a:xfrm>
          <a:prstGeom prst="rect">
            <a:avLst/>
          </a:prstGeom>
          <a:noFill/>
          <a:ln w="9525">
            <a:noFill/>
            <a:miter lim="800000"/>
            <a:headEnd/>
            <a:tailEnd/>
          </a:ln>
        </p:spPr>
      </p:pic>
    </p:spTree>
  </p:cSld>
  <p:clrMapOvr>
    <a:masterClrMapping/>
  </p:clrMapOvr>
  <p:transition xmlns:p14="http://schemas.microsoft.com/office/powerpoint/2010/main" advTm="89391"/>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633413" y="177800"/>
            <a:ext cx="8205787" cy="1050925"/>
          </a:xfrm>
        </p:spPr>
        <p:txBody>
          <a:bodyPr/>
          <a:lstStyle/>
          <a:p>
            <a:pPr eaLnBrk="1" hangingPunct="1"/>
            <a:r>
              <a:rPr lang="en-US" smtClean="0"/>
              <a:t>Greenplum MPP Architecture</a:t>
            </a:r>
          </a:p>
        </p:txBody>
      </p:sp>
      <p:sp>
        <p:nvSpPr>
          <p:cNvPr id="3" name="Rounded Rectangle 2"/>
          <p:cNvSpPr/>
          <p:nvPr/>
        </p:nvSpPr>
        <p:spPr bwMode="auto">
          <a:xfrm>
            <a:off x="1501775" y="4727575"/>
            <a:ext cx="5980113" cy="1014413"/>
          </a:xfrm>
          <a:prstGeom prst="roundRect">
            <a:avLst/>
          </a:prstGeom>
          <a:gradFill flip="none" rotWithShape="1">
            <a:lin ang="0" scaled="1"/>
            <a:tileRect/>
          </a:gradFill>
          <a:ln>
            <a:no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en-US" sz="1200" dirty="0">
              <a:ea typeface="Arial"/>
              <a:cs typeface="Arial"/>
            </a:endParaRPr>
          </a:p>
        </p:txBody>
      </p:sp>
      <p:sp>
        <p:nvSpPr>
          <p:cNvPr id="7" name="Rounded Rectangle 6"/>
          <p:cNvSpPr/>
          <p:nvPr/>
        </p:nvSpPr>
        <p:spPr bwMode="auto">
          <a:xfrm>
            <a:off x="1501775" y="2714625"/>
            <a:ext cx="5980113" cy="511175"/>
          </a:xfrm>
          <a:prstGeom prst="round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0" scaled="1"/>
            <a:tileRect/>
          </a:gradFill>
          <a:ln>
            <a:noFill/>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en-US" sz="1200" dirty="0">
              <a:ea typeface="Arial"/>
              <a:cs typeface="Arial"/>
            </a:endParaRPr>
          </a:p>
        </p:txBody>
      </p:sp>
      <p:sp>
        <p:nvSpPr>
          <p:cNvPr id="8" name="Rounded Rectangle 7"/>
          <p:cNvSpPr/>
          <p:nvPr/>
        </p:nvSpPr>
        <p:spPr bwMode="auto">
          <a:xfrm>
            <a:off x="1501775" y="1414463"/>
            <a:ext cx="5980113" cy="1217612"/>
          </a:xfrm>
          <a:prstGeom prst="roundRect">
            <a:avLst/>
          </a:prstGeom>
          <a:gradFill flip="none" rotWithShape="1">
            <a:lin ang="0" scaled="1"/>
            <a:tileRect/>
          </a:gradFill>
          <a:ln>
            <a:no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en-US" sz="1200" dirty="0">
              <a:ea typeface="Arial"/>
              <a:cs typeface="Arial"/>
            </a:endParaRPr>
          </a:p>
        </p:txBody>
      </p:sp>
      <p:sp>
        <p:nvSpPr>
          <p:cNvPr id="9" name="Rounded Rectangle 8"/>
          <p:cNvSpPr/>
          <p:nvPr/>
        </p:nvSpPr>
        <p:spPr bwMode="auto">
          <a:xfrm>
            <a:off x="1501775" y="3303588"/>
            <a:ext cx="5980113" cy="1339850"/>
          </a:xfrm>
          <a:prstGeom prst="roundRect">
            <a:avLst/>
          </a:prstGeom>
          <a:gradFill flip="none" rotWithShape="1">
            <a:lin ang="0" scaled="1"/>
            <a:tileRect/>
          </a:gradFill>
          <a:ln>
            <a:no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en-US" sz="1200" dirty="0">
              <a:ea typeface="Arial"/>
              <a:cs typeface="Arial"/>
            </a:endParaRPr>
          </a:p>
        </p:txBody>
      </p:sp>
      <p:sp>
        <p:nvSpPr>
          <p:cNvPr id="48134" name="TextBox 184"/>
          <p:cNvSpPr txBox="1">
            <a:spLocks noChangeArrowheads="1"/>
          </p:cNvSpPr>
          <p:nvPr/>
        </p:nvSpPr>
        <p:spPr bwMode="auto">
          <a:xfrm>
            <a:off x="1574800" y="2676525"/>
            <a:ext cx="944563" cy="396875"/>
          </a:xfrm>
          <a:prstGeom prst="rect">
            <a:avLst/>
          </a:prstGeom>
          <a:noFill/>
          <a:ln w="9525">
            <a:noFill/>
            <a:miter lim="800000"/>
            <a:headEnd/>
            <a:tailEnd/>
          </a:ln>
        </p:spPr>
        <p:txBody>
          <a:bodyPr wrap="none">
            <a:spAutoFit/>
          </a:bodyPr>
          <a:lstStyle/>
          <a:p>
            <a:pPr algn="ctr"/>
            <a:r>
              <a:rPr lang="en-US" sz="1000" b="1"/>
              <a:t>Network</a:t>
            </a:r>
          </a:p>
          <a:p>
            <a:pPr algn="ctr"/>
            <a:r>
              <a:rPr lang="en-US" sz="1000" b="1"/>
              <a:t>Interconnect</a:t>
            </a:r>
          </a:p>
        </p:txBody>
      </p:sp>
      <p:grpSp>
        <p:nvGrpSpPr>
          <p:cNvPr id="48135" name="Group 340"/>
          <p:cNvGrpSpPr>
            <a:grpSpLocks/>
          </p:cNvGrpSpPr>
          <p:nvPr/>
        </p:nvGrpSpPr>
        <p:grpSpPr bwMode="auto">
          <a:xfrm>
            <a:off x="2386013" y="3097213"/>
            <a:ext cx="5156200" cy="1476375"/>
            <a:chOff x="2308265" y="4091540"/>
            <a:chExt cx="6454735" cy="1331912"/>
          </a:xfrm>
        </p:grpSpPr>
        <p:sp>
          <p:nvSpPr>
            <p:cNvPr id="48171" name="TextBox 11"/>
            <p:cNvSpPr txBox="1">
              <a:spLocks noChangeArrowheads="1"/>
            </p:cNvSpPr>
            <p:nvPr/>
          </p:nvSpPr>
          <p:spPr bwMode="auto">
            <a:xfrm>
              <a:off x="2308265" y="4491114"/>
              <a:ext cx="588239" cy="303618"/>
            </a:xfrm>
            <a:prstGeom prst="rect">
              <a:avLst/>
            </a:prstGeom>
            <a:noFill/>
            <a:ln w="9525">
              <a:noFill/>
              <a:miter lim="800000"/>
              <a:headEnd/>
              <a:tailEnd/>
            </a:ln>
          </p:spPr>
          <p:txBody>
            <a:bodyPr>
              <a:spAutoFit/>
            </a:bodyPr>
            <a:lstStyle/>
            <a:p>
              <a:r>
                <a:rPr lang="en-US" sz="1600"/>
                <a:t>...</a:t>
              </a:r>
            </a:p>
          </p:txBody>
        </p:sp>
        <p:grpSp>
          <p:nvGrpSpPr>
            <p:cNvPr id="48172" name="Group 327"/>
            <p:cNvGrpSpPr>
              <a:grpSpLocks/>
            </p:cNvGrpSpPr>
            <p:nvPr/>
          </p:nvGrpSpPr>
          <p:grpSpPr bwMode="auto">
            <a:xfrm>
              <a:off x="2753139" y="4091540"/>
              <a:ext cx="6009861" cy="1331912"/>
              <a:chOff x="2753139" y="4091540"/>
              <a:chExt cx="6009861" cy="1331912"/>
            </a:xfrm>
          </p:grpSpPr>
          <p:cxnSp>
            <p:nvCxnSpPr>
              <p:cNvPr id="14" name="Straight Connector 13"/>
              <p:cNvCxnSpPr/>
              <p:nvPr/>
            </p:nvCxnSpPr>
            <p:spPr>
              <a:xfrm rot="5400000">
                <a:off x="2892693" y="4216576"/>
                <a:ext cx="252061" cy="1988"/>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74" name="Group 127"/>
              <p:cNvGrpSpPr>
                <a:grpSpLocks/>
              </p:cNvGrpSpPr>
              <p:nvPr/>
            </p:nvGrpSpPr>
            <p:grpSpPr bwMode="auto">
              <a:xfrm>
                <a:off x="2753139" y="4310822"/>
                <a:ext cx="530087" cy="1112630"/>
                <a:chOff x="2133600" y="4254501"/>
                <a:chExt cx="530087" cy="1112630"/>
              </a:xfrm>
            </p:grpSpPr>
            <p:sp>
              <p:nvSpPr>
                <p:cNvPr id="89" name="Rounded Rectangle 88"/>
                <p:cNvSpPr/>
                <p:nvPr/>
              </p:nvSpPr>
              <p:spPr bwMode="auto">
                <a:xfrm>
                  <a:off x="2133880" y="4254340"/>
                  <a:ext cx="530608"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249" name="Group 126"/>
                <p:cNvGrpSpPr>
                  <a:grpSpLocks/>
                </p:cNvGrpSpPr>
                <p:nvPr/>
              </p:nvGrpSpPr>
              <p:grpSpPr bwMode="auto">
                <a:xfrm>
                  <a:off x="2161671" y="4299176"/>
                  <a:ext cx="431746" cy="1018467"/>
                  <a:chOff x="2119367" y="4269980"/>
                  <a:chExt cx="431746" cy="1018467"/>
                </a:xfrm>
              </p:grpSpPr>
              <p:sp>
                <p:nvSpPr>
                  <p:cNvPr id="91" name="Rectangle 90"/>
                  <p:cNvSpPr/>
                  <p:nvPr/>
                </p:nvSpPr>
                <p:spPr bwMode="auto">
                  <a:xfrm>
                    <a:off x="2165105" y="4564566"/>
                    <a:ext cx="407396"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251"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252" name="Picture 92"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253" name="Picture 93"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cxnSp>
            <p:nvCxnSpPr>
              <p:cNvPr id="16" name="Straight Connector 15"/>
              <p:cNvCxnSpPr/>
              <p:nvPr/>
            </p:nvCxnSpPr>
            <p:spPr>
              <a:xfrm rot="5400000">
                <a:off x="3442180" y="4217570"/>
                <a:ext cx="252061" cy="0"/>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76" name="Group 131"/>
              <p:cNvGrpSpPr>
                <a:grpSpLocks/>
              </p:cNvGrpSpPr>
              <p:nvPr/>
            </p:nvGrpSpPr>
            <p:grpSpPr bwMode="auto">
              <a:xfrm>
                <a:off x="3302736" y="4310822"/>
                <a:ext cx="530087" cy="1112630"/>
                <a:chOff x="2133600" y="4254501"/>
                <a:chExt cx="530087" cy="1112630"/>
              </a:xfrm>
            </p:grpSpPr>
            <p:sp>
              <p:nvSpPr>
                <p:cNvPr id="83" name="Rounded Rectangle 82"/>
                <p:cNvSpPr/>
                <p:nvPr/>
              </p:nvSpPr>
              <p:spPr bwMode="auto">
                <a:xfrm>
                  <a:off x="2172522" y="4254340"/>
                  <a:ext cx="490862"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243" name="Group 133"/>
                <p:cNvGrpSpPr>
                  <a:grpSpLocks/>
                </p:cNvGrpSpPr>
                <p:nvPr/>
              </p:nvGrpSpPr>
              <p:grpSpPr bwMode="auto">
                <a:xfrm>
                  <a:off x="2161671" y="4299176"/>
                  <a:ext cx="431746" cy="1018467"/>
                  <a:chOff x="2119367" y="4269980"/>
                  <a:chExt cx="431746" cy="1018467"/>
                </a:xfrm>
              </p:grpSpPr>
              <p:sp>
                <p:nvSpPr>
                  <p:cNvPr id="85" name="Rectangle 84"/>
                  <p:cNvSpPr/>
                  <p:nvPr/>
                </p:nvSpPr>
                <p:spPr bwMode="auto">
                  <a:xfrm>
                    <a:off x="2164001" y="4564566"/>
                    <a:ext cx="369637"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245"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246" name="Picture 86"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247" name="Picture 87"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cxnSp>
            <p:nvCxnSpPr>
              <p:cNvPr id="18" name="Straight Connector 17"/>
              <p:cNvCxnSpPr/>
              <p:nvPr/>
            </p:nvCxnSpPr>
            <p:spPr>
              <a:xfrm rot="5400000">
                <a:off x="3991667" y="4216577"/>
                <a:ext cx="252061" cy="1987"/>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78" name="Group 140"/>
              <p:cNvGrpSpPr>
                <a:grpSpLocks/>
              </p:cNvGrpSpPr>
              <p:nvPr/>
            </p:nvGrpSpPr>
            <p:grpSpPr bwMode="auto">
              <a:xfrm>
                <a:off x="3852333" y="4310822"/>
                <a:ext cx="530087" cy="1112630"/>
                <a:chOff x="2133600" y="4254501"/>
                <a:chExt cx="530087" cy="1112630"/>
              </a:xfrm>
            </p:grpSpPr>
            <p:sp>
              <p:nvSpPr>
                <p:cNvPr id="77" name="Rounded Rectangle 76"/>
                <p:cNvSpPr/>
                <p:nvPr/>
              </p:nvSpPr>
              <p:spPr bwMode="auto">
                <a:xfrm>
                  <a:off x="2133660" y="4254340"/>
                  <a:ext cx="530609"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237" name="Group 142"/>
                <p:cNvGrpSpPr>
                  <a:grpSpLocks/>
                </p:cNvGrpSpPr>
                <p:nvPr/>
              </p:nvGrpSpPr>
              <p:grpSpPr bwMode="auto">
                <a:xfrm>
                  <a:off x="2161671" y="4299176"/>
                  <a:ext cx="431746" cy="1018467"/>
                  <a:chOff x="2119367" y="4269980"/>
                  <a:chExt cx="431746" cy="1018467"/>
                </a:xfrm>
              </p:grpSpPr>
              <p:sp>
                <p:nvSpPr>
                  <p:cNvPr id="79" name="Rectangle 78"/>
                  <p:cNvSpPr/>
                  <p:nvPr/>
                </p:nvSpPr>
                <p:spPr bwMode="auto">
                  <a:xfrm>
                    <a:off x="2164886" y="4564566"/>
                    <a:ext cx="407395"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239"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240" name="Picture 80"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241" name="Picture 81"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cxnSp>
            <p:nvCxnSpPr>
              <p:cNvPr id="20" name="Straight Connector 19"/>
              <p:cNvCxnSpPr/>
              <p:nvPr/>
            </p:nvCxnSpPr>
            <p:spPr>
              <a:xfrm rot="5400000">
                <a:off x="4541154" y="4217570"/>
                <a:ext cx="252061" cy="0"/>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80" name="Group 149"/>
              <p:cNvGrpSpPr>
                <a:grpSpLocks/>
              </p:cNvGrpSpPr>
              <p:nvPr/>
            </p:nvGrpSpPr>
            <p:grpSpPr bwMode="auto">
              <a:xfrm>
                <a:off x="4401930" y="4310822"/>
                <a:ext cx="530087" cy="1112630"/>
                <a:chOff x="2133600" y="4254501"/>
                <a:chExt cx="530087" cy="1112630"/>
              </a:xfrm>
            </p:grpSpPr>
            <p:sp>
              <p:nvSpPr>
                <p:cNvPr id="71" name="Rounded Rectangle 70"/>
                <p:cNvSpPr/>
                <p:nvPr/>
              </p:nvSpPr>
              <p:spPr bwMode="auto">
                <a:xfrm>
                  <a:off x="2134544" y="4254340"/>
                  <a:ext cx="528621"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231" name="Group 151"/>
                <p:cNvGrpSpPr>
                  <a:grpSpLocks/>
                </p:cNvGrpSpPr>
                <p:nvPr/>
              </p:nvGrpSpPr>
              <p:grpSpPr bwMode="auto">
                <a:xfrm>
                  <a:off x="2161671" y="4299176"/>
                  <a:ext cx="431746" cy="1018467"/>
                  <a:chOff x="2119367" y="4269980"/>
                  <a:chExt cx="431746" cy="1018467"/>
                </a:xfrm>
              </p:grpSpPr>
              <p:sp>
                <p:nvSpPr>
                  <p:cNvPr id="73" name="Rectangle 72"/>
                  <p:cNvSpPr/>
                  <p:nvPr/>
                </p:nvSpPr>
                <p:spPr bwMode="auto">
                  <a:xfrm>
                    <a:off x="2163782" y="4564566"/>
                    <a:ext cx="369637"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233"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234" name="Picture 74"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235" name="Picture 75"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cxnSp>
            <p:nvCxnSpPr>
              <p:cNvPr id="22" name="Straight Connector 21"/>
              <p:cNvCxnSpPr/>
              <p:nvPr/>
            </p:nvCxnSpPr>
            <p:spPr>
              <a:xfrm rot="5400000">
                <a:off x="5090641" y="4216576"/>
                <a:ext cx="252061" cy="1988"/>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82" name="Group 158"/>
              <p:cNvGrpSpPr>
                <a:grpSpLocks/>
              </p:cNvGrpSpPr>
              <p:nvPr/>
            </p:nvGrpSpPr>
            <p:grpSpPr bwMode="auto">
              <a:xfrm>
                <a:off x="4951527" y="4310822"/>
                <a:ext cx="530087" cy="1112630"/>
                <a:chOff x="2133600" y="4254501"/>
                <a:chExt cx="530087" cy="1112630"/>
              </a:xfrm>
            </p:grpSpPr>
            <p:sp>
              <p:nvSpPr>
                <p:cNvPr id="65" name="Rounded Rectangle 64"/>
                <p:cNvSpPr/>
                <p:nvPr/>
              </p:nvSpPr>
              <p:spPr bwMode="auto">
                <a:xfrm>
                  <a:off x="2133441" y="4254340"/>
                  <a:ext cx="530608"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225" name="Group 160"/>
                <p:cNvGrpSpPr>
                  <a:grpSpLocks/>
                </p:cNvGrpSpPr>
                <p:nvPr/>
              </p:nvGrpSpPr>
              <p:grpSpPr bwMode="auto">
                <a:xfrm>
                  <a:off x="2161671" y="4299176"/>
                  <a:ext cx="431746" cy="1018467"/>
                  <a:chOff x="2119367" y="4269980"/>
                  <a:chExt cx="431746" cy="1018467"/>
                </a:xfrm>
              </p:grpSpPr>
              <p:sp>
                <p:nvSpPr>
                  <p:cNvPr id="67" name="Rectangle 66"/>
                  <p:cNvSpPr/>
                  <p:nvPr/>
                </p:nvSpPr>
                <p:spPr bwMode="auto">
                  <a:xfrm>
                    <a:off x="2164666" y="4564566"/>
                    <a:ext cx="407396"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227"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228" name="Picture 68"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229" name="Picture 69"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cxnSp>
            <p:nvCxnSpPr>
              <p:cNvPr id="24" name="Straight Connector 23"/>
              <p:cNvCxnSpPr/>
              <p:nvPr/>
            </p:nvCxnSpPr>
            <p:spPr>
              <a:xfrm rot="5400000">
                <a:off x="5640129" y="4217570"/>
                <a:ext cx="252061" cy="0"/>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84" name="Group 167"/>
              <p:cNvGrpSpPr>
                <a:grpSpLocks/>
              </p:cNvGrpSpPr>
              <p:nvPr/>
            </p:nvGrpSpPr>
            <p:grpSpPr bwMode="auto">
              <a:xfrm>
                <a:off x="5501124" y="4310822"/>
                <a:ext cx="530087" cy="1112630"/>
                <a:chOff x="2133600" y="4254501"/>
                <a:chExt cx="530087" cy="1112630"/>
              </a:xfrm>
            </p:grpSpPr>
            <p:sp>
              <p:nvSpPr>
                <p:cNvPr id="59" name="Rounded Rectangle 58"/>
                <p:cNvSpPr/>
                <p:nvPr/>
              </p:nvSpPr>
              <p:spPr bwMode="auto">
                <a:xfrm>
                  <a:off x="2134324" y="4254340"/>
                  <a:ext cx="528621"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219" name="Group 169"/>
                <p:cNvGrpSpPr>
                  <a:grpSpLocks/>
                </p:cNvGrpSpPr>
                <p:nvPr/>
              </p:nvGrpSpPr>
              <p:grpSpPr bwMode="auto">
                <a:xfrm>
                  <a:off x="2161671" y="4299176"/>
                  <a:ext cx="431746" cy="1018467"/>
                  <a:chOff x="2119367" y="4269980"/>
                  <a:chExt cx="431746" cy="1018467"/>
                </a:xfrm>
              </p:grpSpPr>
              <p:sp>
                <p:nvSpPr>
                  <p:cNvPr id="61" name="Rectangle 60"/>
                  <p:cNvSpPr/>
                  <p:nvPr/>
                </p:nvSpPr>
                <p:spPr bwMode="auto">
                  <a:xfrm>
                    <a:off x="2163562" y="4564566"/>
                    <a:ext cx="369637"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221"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222" name="Picture 62"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223" name="Picture 63"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cxnSp>
            <p:nvCxnSpPr>
              <p:cNvPr id="26" name="Straight Connector 25"/>
              <p:cNvCxnSpPr/>
              <p:nvPr/>
            </p:nvCxnSpPr>
            <p:spPr>
              <a:xfrm rot="5400000">
                <a:off x="6189616" y="4216577"/>
                <a:ext cx="252061" cy="1987"/>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86" name="Group 176"/>
              <p:cNvGrpSpPr>
                <a:grpSpLocks/>
              </p:cNvGrpSpPr>
              <p:nvPr/>
            </p:nvGrpSpPr>
            <p:grpSpPr bwMode="auto">
              <a:xfrm>
                <a:off x="6050721" y="4310822"/>
                <a:ext cx="530087" cy="1112630"/>
                <a:chOff x="2133600" y="4254501"/>
                <a:chExt cx="530087" cy="1112630"/>
              </a:xfrm>
            </p:grpSpPr>
            <p:sp>
              <p:nvSpPr>
                <p:cNvPr id="53" name="Rounded Rectangle 52"/>
                <p:cNvSpPr/>
                <p:nvPr/>
              </p:nvSpPr>
              <p:spPr bwMode="auto">
                <a:xfrm>
                  <a:off x="2133221" y="4254340"/>
                  <a:ext cx="530609"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213" name="Group 178"/>
                <p:cNvGrpSpPr>
                  <a:grpSpLocks/>
                </p:cNvGrpSpPr>
                <p:nvPr/>
              </p:nvGrpSpPr>
              <p:grpSpPr bwMode="auto">
                <a:xfrm>
                  <a:off x="2161671" y="4299176"/>
                  <a:ext cx="431746" cy="1018467"/>
                  <a:chOff x="2119367" y="4269980"/>
                  <a:chExt cx="431746" cy="1018467"/>
                </a:xfrm>
              </p:grpSpPr>
              <p:sp>
                <p:nvSpPr>
                  <p:cNvPr id="55" name="Rectangle 54"/>
                  <p:cNvSpPr/>
                  <p:nvPr/>
                </p:nvSpPr>
                <p:spPr bwMode="auto">
                  <a:xfrm>
                    <a:off x="2164447" y="4564566"/>
                    <a:ext cx="369637"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215"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216" name="Picture 56"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217" name="Picture 57"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cxnSp>
            <p:nvCxnSpPr>
              <p:cNvPr id="28" name="Straight Connector 27"/>
              <p:cNvCxnSpPr/>
              <p:nvPr/>
            </p:nvCxnSpPr>
            <p:spPr>
              <a:xfrm rot="5400000">
                <a:off x="6740096" y="4216576"/>
                <a:ext cx="252061" cy="1988"/>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88" name="Group 185"/>
              <p:cNvGrpSpPr>
                <a:grpSpLocks/>
              </p:cNvGrpSpPr>
              <p:nvPr/>
            </p:nvGrpSpPr>
            <p:grpSpPr bwMode="auto">
              <a:xfrm>
                <a:off x="6600318" y="4310822"/>
                <a:ext cx="530087" cy="1112630"/>
                <a:chOff x="2133600" y="4254501"/>
                <a:chExt cx="530087" cy="1112630"/>
              </a:xfrm>
            </p:grpSpPr>
            <p:sp>
              <p:nvSpPr>
                <p:cNvPr id="47" name="Rounded Rectangle 46"/>
                <p:cNvSpPr/>
                <p:nvPr/>
              </p:nvSpPr>
              <p:spPr bwMode="auto">
                <a:xfrm>
                  <a:off x="2134104" y="4254340"/>
                  <a:ext cx="568367"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207" name="Group 187"/>
                <p:cNvGrpSpPr>
                  <a:grpSpLocks/>
                </p:cNvGrpSpPr>
                <p:nvPr/>
              </p:nvGrpSpPr>
              <p:grpSpPr bwMode="auto">
                <a:xfrm>
                  <a:off x="2161671" y="4299176"/>
                  <a:ext cx="431746" cy="1018467"/>
                  <a:chOff x="2119367" y="4269980"/>
                  <a:chExt cx="431746" cy="1018467"/>
                </a:xfrm>
              </p:grpSpPr>
              <p:sp>
                <p:nvSpPr>
                  <p:cNvPr id="49" name="Rectangle 48"/>
                  <p:cNvSpPr/>
                  <p:nvPr/>
                </p:nvSpPr>
                <p:spPr bwMode="auto">
                  <a:xfrm>
                    <a:off x="2165330" y="4564566"/>
                    <a:ext cx="407396"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209"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210" name="Picture 50"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211" name="Picture 51"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cxnSp>
            <p:nvCxnSpPr>
              <p:cNvPr id="30" name="Straight Connector 29"/>
              <p:cNvCxnSpPr/>
              <p:nvPr/>
            </p:nvCxnSpPr>
            <p:spPr>
              <a:xfrm rot="5400000">
                <a:off x="7288590" y="4216576"/>
                <a:ext cx="252061" cy="1988"/>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90" name="Group 194"/>
              <p:cNvGrpSpPr>
                <a:grpSpLocks/>
              </p:cNvGrpSpPr>
              <p:nvPr/>
            </p:nvGrpSpPr>
            <p:grpSpPr bwMode="auto">
              <a:xfrm>
                <a:off x="7149915" y="4310822"/>
                <a:ext cx="530087" cy="1112630"/>
                <a:chOff x="2133600" y="4254501"/>
                <a:chExt cx="530087" cy="1112630"/>
              </a:xfrm>
            </p:grpSpPr>
            <p:sp>
              <p:nvSpPr>
                <p:cNvPr id="41" name="Rounded Rectangle 40"/>
                <p:cNvSpPr/>
                <p:nvPr/>
              </p:nvSpPr>
              <p:spPr bwMode="auto">
                <a:xfrm>
                  <a:off x="2133002" y="4254340"/>
                  <a:ext cx="530608"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201" name="Group 196"/>
                <p:cNvGrpSpPr>
                  <a:grpSpLocks/>
                </p:cNvGrpSpPr>
                <p:nvPr/>
              </p:nvGrpSpPr>
              <p:grpSpPr bwMode="auto">
                <a:xfrm>
                  <a:off x="2161671" y="4299176"/>
                  <a:ext cx="431746" cy="1018467"/>
                  <a:chOff x="2119367" y="4269980"/>
                  <a:chExt cx="431746" cy="1018467"/>
                </a:xfrm>
              </p:grpSpPr>
              <p:sp>
                <p:nvSpPr>
                  <p:cNvPr id="43" name="Rectangle 42"/>
                  <p:cNvSpPr/>
                  <p:nvPr/>
                </p:nvSpPr>
                <p:spPr bwMode="auto">
                  <a:xfrm>
                    <a:off x="2164227" y="4564566"/>
                    <a:ext cx="369637"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203"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204" name="Picture 44"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205" name="Picture 45"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cxnSp>
            <p:nvCxnSpPr>
              <p:cNvPr id="32" name="Straight Connector 31"/>
              <p:cNvCxnSpPr/>
              <p:nvPr/>
            </p:nvCxnSpPr>
            <p:spPr>
              <a:xfrm rot="5400000">
                <a:off x="7839071" y="4216577"/>
                <a:ext cx="252061" cy="1987"/>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92" name="Group 214"/>
              <p:cNvGrpSpPr>
                <a:grpSpLocks/>
              </p:cNvGrpSpPr>
              <p:nvPr/>
            </p:nvGrpSpPr>
            <p:grpSpPr bwMode="auto">
              <a:xfrm>
                <a:off x="7699513" y="4310822"/>
                <a:ext cx="530087" cy="1112630"/>
                <a:chOff x="2133600" y="4254501"/>
                <a:chExt cx="530087" cy="1112630"/>
              </a:xfrm>
            </p:grpSpPr>
            <p:sp>
              <p:nvSpPr>
                <p:cNvPr id="35" name="Rounded Rectangle 34"/>
                <p:cNvSpPr/>
                <p:nvPr/>
              </p:nvSpPr>
              <p:spPr bwMode="auto">
                <a:xfrm>
                  <a:off x="2133883" y="4254340"/>
                  <a:ext cx="530609" cy="1112791"/>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grpSp>
              <p:nvGrpSpPr>
                <p:cNvPr id="48195" name="Group 216"/>
                <p:cNvGrpSpPr>
                  <a:grpSpLocks/>
                </p:cNvGrpSpPr>
                <p:nvPr/>
              </p:nvGrpSpPr>
              <p:grpSpPr bwMode="auto">
                <a:xfrm>
                  <a:off x="2161671" y="4299176"/>
                  <a:ext cx="431746" cy="1018467"/>
                  <a:chOff x="2119367" y="4269980"/>
                  <a:chExt cx="431746" cy="1018467"/>
                </a:xfrm>
              </p:grpSpPr>
              <p:sp>
                <p:nvSpPr>
                  <p:cNvPr id="37" name="Rectangle 36"/>
                  <p:cNvSpPr/>
                  <p:nvPr/>
                </p:nvSpPr>
                <p:spPr bwMode="auto">
                  <a:xfrm>
                    <a:off x="2165109" y="4564566"/>
                    <a:ext cx="407395" cy="388116"/>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197" name="Picture 5"/>
                  <p:cNvPicPr>
                    <a:picLocks noChangeAspect="1" noChangeArrowheads="1"/>
                  </p:cNvPicPr>
                  <p:nvPr/>
                </p:nvPicPr>
                <p:blipFill>
                  <a:blip r:embed="rId3"/>
                  <a:srcRect/>
                  <a:stretch>
                    <a:fillRect/>
                  </a:stretch>
                </p:blipFill>
                <p:spPr bwMode="auto">
                  <a:xfrm>
                    <a:off x="2159024" y="4605218"/>
                    <a:ext cx="379929" cy="308214"/>
                  </a:xfrm>
                  <a:prstGeom prst="rect">
                    <a:avLst/>
                  </a:prstGeom>
                  <a:noFill/>
                  <a:ln w="9525">
                    <a:noFill/>
                    <a:miter lim="800000"/>
                    <a:headEnd/>
                    <a:tailEnd/>
                  </a:ln>
                </p:spPr>
              </p:pic>
              <p:pic>
                <p:nvPicPr>
                  <p:cNvPr id="48198" name="Picture 38" descr="server_icon.png"/>
                  <p:cNvPicPr>
                    <a:picLocks noChangeAspect="1"/>
                  </p:cNvPicPr>
                  <p:nvPr/>
                </p:nvPicPr>
                <p:blipFill>
                  <a:blip r:embed="rId4"/>
                  <a:srcRect/>
                  <a:stretch>
                    <a:fillRect/>
                  </a:stretch>
                </p:blipFill>
                <p:spPr bwMode="auto">
                  <a:xfrm>
                    <a:off x="2119367" y="4269980"/>
                    <a:ext cx="431746" cy="317460"/>
                  </a:xfrm>
                  <a:prstGeom prst="rect">
                    <a:avLst/>
                  </a:prstGeom>
                  <a:noFill/>
                  <a:ln w="9525">
                    <a:noFill/>
                    <a:miter lim="800000"/>
                    <a:headEnd/>
                    <a:tailEnd/>
                  </a:ln>
                </p:spPr>
              </p:pic>
              <p:pic>
                <p:nvPicPr>
                  <p:cNvPr id="48199" name="Picture 39" descr="storage_icon.png"/>
                  <p:cNvPicPr>
                    <a:picLocks noChangeAspect="1"/>
                  </p:cNvPicPr>
                  <p:nvPr/>
                </p:nvPicPr>
                <p:blipFill>
                  <a:blip r:embed="rId5"/>
                  <a:srcRect/>
                  <a:stretch>
                    <a:fillRect/>
                  </a:stretch>
                </p:blipFill>
                <p:spPr bwMode="auto">
                  <a:xfrm>
                    <a:off x="2182864" y="4943061"/>
                    <a:ext cx="304752" cy="345386"/>
                  </a:xfrm>
                  <a:prstGeom prst="rect">
                    <a:avLst/>
                  </a:prstGeom>
                  <a:noFill/>
                  <a:ln w="9525">
                    <a:noFill/>
                    <a:miter lim="800000"/>
                    <a:headEnd/>
                    <a:tailEnd/>
                  </a:ln>
                </p:spPr>
              </p:pic>
            </p:grpSp>
          </p:grpSp>
          <p:sp>
            <p:nvSpPr>
              <p:cNvPr id="48193" name="TextBox 33"/>
              <p:cNvSpPr txBox="1">
                <a:spLocks noChangeArrowheads="1"/>
              </p:cNvSpPr>
              <p:nvPr/>
            </p:nvSpPr>
            <p:spPr bwMode="auto">
              <a:xfrm>
                <a:off x="8174733" y="4491114"/>
                <a:ext cx="588267" cy="303618"/>
              </a:xfrm>
              <a:prstGeom prst="rect">
                <a:avLst/>
              </a:prstGeom>
              <a:noFill/>
              <a:ln w="9525">
                <a:noFill/>
                <a:miter lim="800000"/>
                <a:headEnd/>
                <a:tailEnd/>
              </a:ln>
            </p:spPr>
            <p:txBody>
              <a:bodyPr>
                <a:spAutoFit/>
              </a:bodyPr>
              <a:lstStyle/>
              <a:p>
                <a:r>
                  <a:rPr lang="en-US" sz="1600"/>
                  <a:t>...</a:t>
                </a:r>
              </a:p>
            </p:txBody>
          </p:sp>
        </p:grpSp>
      </p:grpSp>
      <p:cxnSp>
        <p:nvCxnSpPr>
          <p:cNvPr id="95" name="Straight Connector 94"/>
          <p:cNvCxnSpPr/>
          <p:nvPr/>
        </p:nvCxnSpPr>
        <p:spPr>
          <a:xfrm rot="5400000">
            <a:off x="5056187" y="2741613"/>
            <a:ext cx="500063" cy="1588"/>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rot="5400000">
            <a:off x="4298950" y="2741613"/>
            <a:ext cx="500063" cy="1587"/>
          </a:xfrm>
          <a:prstGeom prst="line">
            <a:avLst/>
          </a:prstGeom>
          <a:ln w="50800">
            <a:solidFill>
              <a:srgbClr val="E5B53A"/>
            </a:solidFill>
          </a:ln>
        </p:spPr>
        <p:style>
          <a:lnRef idx="2">
            <a:schemeClr val="dk1"/>
          </a:lnRef>
          <a:fillRef idx="0">
            <a:schemeClr val="dk1"/>
          </a:fillRef>
          <a:effectRef idx="1">
            <a:schemeClr val="dk1"/>
          </a:effectRef>
          <a:fontRef idx="minor">
            <a:schemeClr val="tx1"/>
          </a:fontRef>
        </p:style>
      </p:cxnSp>
      <p:grpSp>
        <p:nvGrpSpPr>
          <p:cNvPr id="48138" name="Group 330"/>
          <p:cNvGrpSpPr>
            <a:grpSpLocks/>
          </p:cNvGrpSpPr>
          <p:nvPr/>
        </p:nvGrpSpPr>
        <p:grpSpPr bwMode="auto">
          <a:xfrm>
            <a:off x="4256088" y="1514475"/>
            <a:ext cx="585787" cy="1023938"/>
            <a:chOff x="4533206" y="2544416"/>
            <a:chExt cx="734533" cy="924063"/>
          </a:xfrm>
        </p:grpSpPr>
        <p:sp>
          <p:nvSpPr>
            <p:cNvPr id="98" name="Rounded Rectangle 97"/>
            <p:cNvSpPr/>
            <p:nvPr/>
          </p:nvSpPr>
          <p:spPr bwMode="auto">
            <a:xfrm>
              <a:off x="4533206" y="2544416"/>
              <a:ext cx="734533" cy="924063"/>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167" name="Picture 98" descr="server_icon.png"/>
            <p:cNvPicPr>
              <a:picLocks noChangeAspect="1"/>
            </p:cNvPicPr>
            <p:nvPr/>
          </p:nvPicPr>
          <p:blipFill>
            <a:blip r:embed="rId4"/>
            <a:srcRect/>
            <a:stretch>
              <a:fillRect/>
            </a:stretch>
          </p:blipFill>
          <p:spPr bwMode="auto">
            <a:xfrm>
              <a:off x="4648971" y="2602505"/>
              <a:ext cx="431746" cy="317460"/>
            </a:xfrm>
            <a:prstGeom prst="rect">
              <a:avLst/>
            </a:prstGeom>
            <a:noFill/>
            <a:ln w="9525">
              <a:noFill/>
              <a:miter lim="800000"/>
              <a:headEnd/>
              <a:tailEnd/>
            </a:ln>
          </p:spPr>
        </p:pic>
        <p:grpSp>
          <p:nvGrpSpPr>
            <p:cNvPr id="48168" name="Group 329"/>
            <p:cNvGrpSpPr>
              <a:grpSpLocks/>
            </p:cNvGrpSpPr>
            <p:nvPr/>
          </p:nvGrpSpPr>
          <p:grpSpPr bwMode="auto">
            <a:xfrm>
              <a:off x="4622455" y="2919965"/>
              <a:ext cx="549965" cy="462537"/>
              <a:chOff x="4648200" y="2717985"/>
              <a:chExt cx="549965" cy="462537"/>
            </a:xfrm>
          </p:grpSpPr>
          <p:sp>
            <p:nvSpPr>
              <p:cNvPr id="101" name="Rectangle 100"/>
              <p:cNvSpPr/>
              <p:nvPr/>
            </p:nvSpPr>
            <p:spPr bwMode="auto">
              <a:xfrm>
                <a:off x="4648527" y="2717792"/>
                <a:ext cx="549407" cy="462748"/>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170" name="Picture 256" descr="view.png"/>
              <p:cNvPicPr>
                <a:picLocks noChangeAspect="1"/>
              </p:cNvPicPr>
              <p:nvPr/>
            </p:nvPicPr>
            <p:blipFill>
              <a:blip r:embed="rId6"/>
              <a:srcRect/>
              <a:stretch>
                <a:fillRect/>
              </a:stretch>
            </p:blipFill>
            <p:spPr bwMode="auto">
              <a:xfrm>
                <a:off x="4674716" y="2750298"/>
                <a:ext cx="496933" cy="397910"/>
              </a:xfrm>
              <a:prstGeom prst="rect">
                <a:avLst/>
              </a:prstGeom>
              <a:noFill/>
              <a:ln w="9525">
                <a:noFill/>
                <a:miter lim="800000"/>
                <a:headEnd/>
                <a:tailEnd/>
              </a:ln>
            </p:spPr>
          </p:pic>
        </p:grpSp>
      </p:grpSp>
      <p:grpSp>
        <p:nvGrpSpPr>
          <p:cNvPr id="48139" name="Group 331"/>
          <p:cNvGrpSpPr>
            <a:grpSpLocks/>
          </p:cNvGrpSpPr>
          <p:nvPr/>
        </p:nvGrpSpPr>
        <p:grpSpPr bwMode="auto">
          <a:xfrm>
            <a:off x="5013325" y="1514475"/>
            <a:ext cx="585788" cy="1023938"/>
            <a:chOff x="4533206" y="2544416"/>
            <a:chExt cx="734533" cy="924063"/>
          </a:xfrm>
        </p:grpSpPr>
        <p:sp>
          <p:nvSpPr>
            <p:cNvPr id="104" name="Rounded Rectangle 103"/>
            <p:cNvSpPr/>
            <p:nvPr/>
          </p:nvSpPr>
          <p:spPr bwMode="auto">
            <a:xfrm>
              <a:off x="4533206" y="2544416"/>
              <a:ext cx="734533" cy="924063"/>
            </a:xfrm>
            <a:prstGeom prst="roundRect">
              <a:avLst/>
            </a:prstGeom>
            <a:solidFill>
              <a:srgbClr val="BFDC9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162" name="Picture 104" descr="server_icon.png"/>
            <p:cNvPicPr>
              <a:picLocks noChangeAspect="1"/>
            </p:cNvPicPr>
            <p:nvPr/>
          </p:nvPicPr>
          <p:blipFill>
            <a:blip r:embed="rId4"/>
            <a:srcRect/>
            <a:stretch>
              <a:fillRect/>
            </a:stretch>
          </p:blipFill>
          <p:spPr bwMode="auto">
            <a:xfrm>
              <a:off x="4648971" y="2602505"/>
              <a:ext cx="431746" cy="317460"/>
            </a:xfrm>
            <a:prstGeom prst="rect">
              <a:avLst/>
            </a:prstGeom>
            <a:noFill/>
            <a:ln w="9525">
              <a:noFill/>
              <a:miter lim="800000"/>
              <a:headEnd/>
              <a:tailEnd/>
            </a:ln>
          </p:spPr>
        </p:pic>
        <p:grpSp>
          <p:nvGrpSpPr>
            <p:cNvPr id="48163" name="Group 334"/>
            <p:cNvGrpSpPr>
              <a:grpSpLocks/>
            </p:cNvGrpSpPr>
            <p:nvPr/>
          </p:nvGrpSpPr>
          <p:grpSpPr bwMode="auto">
            <a:xfrm>
              <a:off x="4622455" y="2919965"/>
              <a:ext cx="549965" cy="462537"/>
              <a:chOff x="4648200" y="2717985"/>
              <a:chExt cx="549965" cy="462537"/>
            </a:xfrm>
          </p:grpSpPr>
          <p:sp>
            <p:nvSpPr>
              <p:cNvPr id="107" name="Rectangle 106"/>
              <p:cNvSpPr/>
              <p:nvPr/>
            </p:nvSpPr>
            <p:spPr bwMode="auto">
              <a:xfrm>
                <a:off x="4648529" y="2717792"/>
                <a:ext cx="549406" cy="462748"/>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dirty="0"/>
              </a:p>
            </p:txBody>
          </p:sp>
          <p:pic>
            <p:nvPicPr>
              <p:cNvPr id="48165" name="Picture 256" descr="view.png"/>
              <p:cNvPicPr>
                <a:picLocks noChangeAspect="1"/>
              </p:cNvPicPr>
              <p:nvPr/>
            </p:nvPicPr>
            <p:blipFill>
              <a:blip r:embed="rId6"/>
              <a:srcRect/>
              <a:stretch>
                <a:fillRect/>
              </a:stretch>
            </p:blipFill>
            <p:spPr bwMode="auto">
              <a:xfrm>
                <a:off x="4674716" y="2750298"/>
                <a:ext cx="496933" cy="397910"/>
              </a:xfrm>
              <a:prstGeom prst="rect">
                <a:avLst/>
              </a:prstGeom>
              <a:noFill/>
              <a:ln w="9525">
                <a:noFill/>
                <a:miter lim="800000"/>
                <a:headEnd/>
                <a:tailEnd/>
              </a:ln>
            </p:spPr>
          </p:pic>
        </p:grpSp>
      </p:grpSp>
      <p:sp>
        <p:nvSpPr>
          <p:cNvPr id="48140" name="TextBox 108"/>
          <p:cNvSpPr txBox="1">
            <a:spLocks noChangeArrowheads="1"/>
          </p:cNvSpPr>
          <p:nvPr/>
        </p:nvSpPr>
        <p:spPr bwMode="auto">
          <a:xfrm>
            <a:off x="5581650" y="1625600"/>
            <a:ext cx="468313" cy="336550"/>
          </a:xfrm>
          <a:prstGeom prst="rect">
            <a:avLst/>
          </a:prstGeom>
          <a:noFill/>
          <a:ln w="9525">
            <a:noFill/>
            <a:miter lim="800000"/>
            <a:headEnd/>
            <a:tailEnd/>
          </a:ln>
        </p:spPr>
        <p:txBody>
          <a:bodyPr>
            <a:spAutoFit/>
          </a:bodyPr>
          <a:lstStyle/>
          <a:p>
            <a:r>
              <a:rPr lang="en-US" sz="1600"/>
              <a:t>...</a:t>
            </a:r>
          </a:p>
        </p:txBody>
      </p:sp>
      <p:sp>
        <p:nvSpPr>
          <p:cNvPr id="48141" name="TextBox 109"/>
          <p:cNvSpPr txBox="1">
            <a:spLocks noChangeArrowheads="1"/>
          </p:cNvSpPr>
          <p:nvPr/>
        </p:nvSpPr>
        <p:spPr bwMode="auto">
          <a:xfrm>
            <a:off x="3876675" y="1625600"/>
            <a:ext cx="469900" cy="336550"/>
          </a:xfrm>
          <a:prstGeom prst="rect">
            <a:avLst/>
          </a:prstGeom>
          <a:noFill/>
          <a:ln w="9525">
            <a:noFill/>
            <a:miter lim="800000"/>
            <a:headEnd/>
            <a:tailEnd/>
          </a:ln>
        </p:spPr>
        <p:txBody>
          <a:bodyPr>
            <a:spAutoFit/>
          </a:bodyPr>
          <a:lstStyle/>
          <a:p>
            <a:r>
              <a:rPr lang="en-US" sz="1600"/>
              <a:t>...</a:t>
            </a:r>
          </a:p>
        </p:txBody>
      </p:sp>
      <p:cxnSp>
        <p:nvCxnSpPr>
          <p:cNvPr id="111" name="Straight Connector 110"/>
          <p:cNvCxnSpPr/>
          <p:nvPr/>
        </p:nvCxnSpPr>
        <p:spPr>
          <a:xfrm flipV="1">
            <a:off x="2831292" y="2992218"/>
            <a:ext cx="4195133" cy="5"/>
          </a:xfrm>
          <a:prstGeom prst="line">
            <a:avLst/>
          </a:prstGeom>
          <a:ln w="203200">
            <a:solidFill>
              <a:srgbClr val="5F7684"/>
            </a:solidFill>
          </a:ln>
          <a:effectLst>
            <a:glow rad="101600">
              <a:srgbClr val="5F7684">
                <a:alpha val="40000"/>
              </a:srgbClr>
            </a:glow>
          </a:effectLst>
        </p:spPr>
        <p:style>
          <a:lnRef idx="2">
            <a:schemeClr val="accent2">
              <a:shade val="50000"/>
            </a:schemeClr>
          </a:lnRef>
          <a:fillRef idx="1">
            <a:schemeClr val="accent2"/>
          </a:fillRef>
          <a:effectRef idx="0">
            <a:schemeClr val="accent2"/>
          </a:effectRef>
          <a:fontRef idx="minor">
            <a:schemeClr val="lt1"/>
          </a:fontRef>
        </p:style>
      </p:cxnSp>
      <p:cxnSp>
        <p:nvCxnSpPr>
          <p:cNvPr id="112" name="Straight Arrow Connector 111"/>
          <p:cNvCxnSpPr/>
          <p:nvPr/>
        </p:nvCxnSpPr>
        <p:spPr>
          <a:xfrm flipV="1">
            <a:off x="2951163" y="2992438"/>
            <a:ext cx="3952875" cy="1587"/>
          </a:xfrm>
          <a:prstGeom prst="straightConnector1">
            <a:avLst/>
          </a:prstGeom>
          <a:ln w="19050" cmpd="sng">
            <a:solidFill>
              <a:schemeClr val="bg1"/>
            </a:solidFill>
            <a:prstDash val="dashDot"/>
            <a:headEnd type="arrow"/>
            <a:tailEnd type="arrow"/>
          </a:ln>
        </p:spPr>
        <p:style>
          <a:lnRef idx="2">
            <a:schemeClr val="accent1"/>
          </a:lnRef>
          <a:fillRef idx="0">
            <a:schemeClr val="accent1"/>
          </a:fillRef>
          <a:effectRef idx="1">
            <a:schemeClr val="accent1"/>
          </a:effectRef>
          <a:fontRef idx="minor">
            <a:schemeClr val="tx1"/>
          </a:fontRef>
        </p:style>
      </p:cxnSp>
      <p:sp>
        <p:nvSpPr>
          <p:cNvPr id="48144" name="TextBox 184"/>
          <p:cNvSpPr txBox="1">
            <a:spLocks noChangeArrowheads="1"/>
          </p:cNvSpPr>
          <p:nvPr/>
        </p:nvSpPr>
        <p:spPr bwMode="auto">
          <a:xfrm>
            <a:off x="1527175" y="1577975"/>
            <a:ext cx="1041400" cy="685800"/>
          </a:xfrm>
          <a:prstGeom prst="rect">
            <a:avLst/>
          </a:prstGeom>
          <a:noFill/>
          <a:ln w="9525">
            <a:noFill/>
            <a:miter lim="800000"/>
            <a:headEnd/>
            <a:tailEnd/>
          </a:ln>
        </p:spPr>
        <p:txBody>
          <a:bodyPr>
            <a:spAutoFit/>
          </a:bodyPr>
          <a:lstStyle/>
          <a:p>
            <a:pPr algn="ctr"/>
            <a:r>
              <a:rPr lang="en-US" sz="1000" b="1"/>
              <a:t>Master</a:t>
            </a:r>
            <a:br>
              <a:rPr lang="en-US" sz="1000" b="1"/>
            </a:br>
            <a:r>
              <a:rPr lang="en-US" sz="1000" b="1"/>
              <a:t>Servers</a:t>
            </a:r>
          </a:p>
          <a:p>
            <a:pPr algn="ctr">
              <a:spcBef>
                <a:spcPts val="600"/>
              </a:spcBef>
            </a:pPr>
            <a:r>
              <a:rPr lang="en-US" sz="700"/>
              <a:t>Query planning &amp; dispatch </a:t>
            </a:r>
          </a:p>
        </p:txBody>
      </p:sp>
      <p:sp>
        <p:nvSpPr>
          <p:cNvPr id="48145" name="TextBox 184"/>
          <p:cNvSpPr txBox="1">
            <a:spLocks noChangeArrowheads="1"/>
          </p:cNvSpPr>
          <p:nvPr/>
        </p:nvSpPr>
        <p:spPr bwMode="auto">
          <a:xfrm>
            <a:off x="1527175" y="3438525"/>
            <a:ext cx="1041400" cy="685800"/>
          </a:xfrm>
          <a:prstGeom prst="rect">
            <a:avLst/>
          </a:prstGeom>
          <a:noFill/>
          <a:ln w="9525">
            <a:noFill/>
            <a:miter lim="800000"/>
            <a:headEnd/>
            <a:tailEnd/>
          </a:ln>
        </p:spPr>
        <p:txBody>
          <a:bodyPr>
            <a:spAutoFit/>
          </a:bodyPr>
          <a:lstStyle/>
          <a:p>
            <a:pPr algn="ctr"/>
            <a:r>
              <a:rPr lang="en-US" sz="1000" b="1"/>
              <a:t>Segment</a:t>
            </a:r>
            <a:br>
              <a:rPr lang="en-US" sz="1000" b="1"/>
            </a:br>
            <a:r>
              <a:rPr lang="en-US" sz="1000" b="1"/>
              <a:t>Servers</a:t>
            </a:r>
          </a:p>
          <a:p>
            <a:pPr algn="ctr">
              <a:spcBef>
                <a:spcPts val="600"/>
              </a:spcBef>
            </a:pPr>
            <a:r>
              <a:rPr lang="en-US" sz="700"/>
              <a:t>Query processing &amp; data storage</a:t>
            </a:r>
          </a:p>
        </p:txBody>
      </p:sp>
      <p:sp>
        <p:nvSpPr>
          <p:cNvPr id="48146" name="TextBox 184"/>
          <p:cNvSpPr txBox="1">
            <a:spLocks noChangeArrowheads="1"/>
          </p:cNvSpPr>
          <p:nvPr/>
        </p:nvSpPr>
        <p:spPr bwMode="auto">
          <a:xfrm>
            <a:off x="1527175" y="4767263"/>
            <a:ext cx="1041400" cy="685800"/>
          </a:xfrm>
          <a:prstGeom prst="rect">
            <a:avLst/>
          </a:prstGeom>
          <a:noFill/>
          <a:ln w="9525">
            <a:noFill/>
            <a:miter lim="800000"/>
            <a:headEnd/>
            <a:tailEnd/>
          </a:ln>
        </p:spPr>
        <p:txBody>
          <a:bodyPr>
            <a:spAutoFit/>
          </a:bodyPr>
          <a:lstStyle/>
          <a:p>
            <a:pPr algn="ctr"/>
            <a:r>
              <a:rPr lang="en-US" sz="1000" b="1"/>
              <a:t>External</a:t>
            </a:r>
            <a:br>
              <a:rPr lang="en-US" sz="1000" b="1"/>
            </a:br>
            <a:r>
              <a:rPr lang="en-US" sz="1000" b="1"/>
              <a:t>Sources</a:t>
            </a:r>
          </a:p>
          <a:p>
            <a:pPr algn="ctr">
              <a:spcBef>
                <a:spcPts val="600"/>
              </a:spcBef>
            </a:pPr>
            <a:r>
              <a:rPr lang="en-US" sz="700"/>
              <a:t>Loading, streaming, etc.</a:t>
            </a:r>
          </a:p>
        </p:txBody>
      </p:sp>
      <p:sp>
        <p:nvSpPr>
          <p:cNvPr id="120" name="Down Arrow 119"/>
          <p:cNvSpPr>
            <a:spLocks noChangeArrowheads="1"/>
          </p:cNvSpPr>
          <p:nvPr/>
        </p:nvSpPr>
        <p:spPr bwMode="auto">
          <a:xfrm rot="10800000">
            <a:off x="4783138" y="5122863"/>
            <a:ext cx="333375" cy="465137"/>
          </a:xfrm>
          <a:prstGeom prst="downArrow">
            <a:avLst>
              <a:gd name="adj1" fmla="val 50000"/>
              <a:gd name="adj2" fmla="val 69187"/>
            </a:avLst>
          </a:prstGeom>
          <a:gradFill rotWithShape="1">
            <a:gsLst>
              <a:gs pos="0">
                <a:srgbClr val="FFB179"/>
              </a:gs>
              <a:gs pos="35001">
                <a:srgbClr val="FFC7A2"/>
              </a:gs>
              <a:gs pos="100000">
                <a:srgbClr val="FFE7D8"/>
              </a:gs>
            </a:gsLst>
            <a:lin ang="16200000" scaled="1"/>
          </a:gradFill>
          <a:ln w="9525" algn="ctr">
            <a:solidFill>
              <a:srgbClr val="FF8511"/>
            </a:solidFill>
            <a:miter lim="800000"/>
            <a:headEnd/>
            <a:tailEnd type="triangle" w="med" len="med"/>
          </a:ln>
          <a:effectLst>
            <a:outerShdw dist="20000" dir="5400000" rotWithShape="0">
              <a:srgbClr val="000000">
                <a:alpha val="37999"/>
              </a:srgbClr>
            </a:outerShdw>
          </a:effectLst>
        </p:spPr>
        <p:txBody>
          <a:bodyPr rot="10800000" wrap="none" anchor="ctr"/>
          <a:lstStyle/>
          <a:p>
            <a:pPr algn="ctr">
              <a:defRPr/>
            </a:pPr>
            <a:endParaRPr lang="en-US" sz="1200" dirty="0">
              <a:solidFill>
                <a:schemeClr val="dk1"/>
              </a:solidFill>
              <a:latin typeface="Arial"/>
              <a:ea typeface="Arial"/>
              <a:cs typeface="Arial"/>
            </a:endParaRPr>
          </a:p>
        </p:txBody>
      </p:sp>
      <p:sp>
        <p:nvSpPr>
          <p:cNvPr id="121" name="Down Arrow 120"/>
          <p:cNvSpPr>
            <a:spLocks noChangeArrowheads="1"/>
          </p:cNvSpPr>
          <p:nvPr/>
        </p:nvSpPr>
        <p:spPr bwMode="auto">
          <a:xfrm rot="10800000">
            <a:off x="5267325" y="5122863"/>
            <a:ext cx="331788" cy="465137"/>
          </a:xfrm>
          <a:prstGeom prst="downArrow">
            <a:avLst>
              <a:gd name="adj1" fmla="val 50000"/>
              <a:gd name="adj2" fmla="val 69518"/>
            </a:avLst>
          </a:prstGeom>
          <a:gradFill rotWithShape="1">
            <a:gsLst>
              <a:gs pos="0">
                <a:srgbClr val="FFB179"/>
              </a:gs>
              <a:gs pos="35001">
                <a:srgbClr val="FFC7A2"/>
              </a:gs>
              <a:gs pos="100000">
                <a:srgbClr val="FFE7D8"/>
              </a:gs>
            </a:gsLst>
            <a:lin ang="16200000" scaled="1"/>
          </a:gradFill>
          <a:ln w="9525" algn="ctr">
            <a:solidFill>
              <a:srgbClr val="FF8511"/>
            </a:solidFill>
            <a:miter lim="800000"/>
            <a:headEnd/>
            <a:tailEnd type="triangle" w="med" len="med"/>
          </a:ln>
          <a:effectLst>
            <a:outerShdw dist="20000" dir="5400000" rotWithShape="0">
              <a:srgbClr val="000000">
                <a:alpha val="37999"/>
              </a:srgbClr>
            </a:outerShdw>
          </a:effectLst>
        </p:spPr>
        <p:txBody>
          <a:bodyPr rot="10800000" wrap="none" anchor="ctr"/>
          <a:lstStyle/>
          <a:p>
            <a:pPr algn="ctr">
              <a:defRPr/>
            </a:pPr>
            <a:endParaRPr lang="en-US" sz="1200" dirty="0">
              <a:solidFill>
                <a:schemeClr val="dk1"/>
              </a:solidFill>
              <a:latin typeface="Arial"/>
              <a:ea typeface="Arial"/>
              <a:cs typeface="Arial"/>
            </a:endParaRPr>
          </a:p>
        </p:txBody>
      </p:sp>
      <p:sp>
        <p:nvSpPr>
          <p:cNvPr id="122" name="Down Arrow 121"/>
          <p:cNvSpPr>
            <a:spLocks noChangeArrowheads="1"/>
          </p:cNvSpPr>
          <p:nvPr/>
        </p:nvSpPr>
        <p:spPr bwMode="auto">
          <a:xfrm rot="10800000">
            <a:off x="4270375" y="5122863"/>
            <a:ext cx="331788" cy="465137"/>
          </a:xfrm>
          <a:prstGeom prst="downArrow">
            <a:avLst>
              <a:gd name="adj1" fmla="val 50000"/>
              <a:gd name="adj2" fmla="val 69518"/>
            </a:avLst>
          </a:prstGeom>
          <a:gradFill rotWithShape="1">
            <a:gsLst>
              <a:gs pos="0">
                <a:srgbClr val="FFB179"/>
              </a:gs>
              <a:gs pos="35001">
                <a:srgbClr val="FFC7A2"/>
              </a:gs>
              <a:gs pos="100000">
                <a:srgbClr val="FFE7D8"/>
              </a:gs>
            </a:gsLst>
            <a:lin ang="16200000" scaled="1"/>
          </a:gradFill>
          <a:ln w="9525" algn="ctr">
            <a:solidFill>
              <a:srgbClr val="FF8511"/>
            </a:solidFill>
            <a:miter lim="800000"/>
            <a:headEnd/>
            <a:tailEnd type="triangle" w="med" len="med"/>
          </a:ln>
          <a:effectLst>
            <a:outerShdw dist="20000" dir="5400000" rotWithShape="0">
              <a:srgbClr val="000000">
                <a:alpha val="37999"/>
              </a:srgbClr>
            </a:outerShdw>
          </a:effectLst>
        </p:spPr>
        <p:txBody>
          <a:bodyPr rot="10800000" wrap="none" anchor="ctr"/>
          <a:lstStyle/>
          <a:p>
            <a:pPr algn="ctr">
              <a:defRPr/>
            </a:pPr>
            <a:endParaRPr lang="en-US" sz="1200" dirty="0">
              <a:solidFill>
                <a:schemeClr val="dk1"/>
              </a:solidFill>
              <a:latin typeface="Arial"/>
              <a:ea typeface="Arial"/>
              <a:cs typeface="Arial"/>
            </a:endParaRPr>
          </a:p>
        </p:txBody>
      </p:sp>
      <p:cxnSp>
        <p:nvCxnSpPr>
          <p:cNvPr id="123" name="Straight Arrow Connector 122"/>
          <p:cNvCxnSpPr/>
          <p:nvPr/>
        </p:nvCxnSpPr>
        <p:spPr>
          <a:xfrm rot="10800000">
            <a:off x="2952750" y="4549775"/>
            <a:ext cx="1316038" cy="571500"/>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24" name="Straight Arrow Connector 123"/>
          <p:cNvCxnSpPr/>
          <p:nvPr/>
        </p:nvCxnSpPr>
        <p:spPr>
          <a:xfrm rot="10800000">
            <a:off x="3392488" y="4549775"/>
            <a:ext cx="1033462" cy="571500"/>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25" name="Straight Arrow Connector 124"/>
          <p:cNvCxnSpPr/>
          <p:nvPr/>
        </p:nvCxnSpPr>
        <p:spPr>
          <a:xfrm rot="10800000">
            <a:off x="3830638" y="4549775"/>
            <a:ext cx="771525" cy="571500"/>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26" name="Straight Arrow Connector 125"/>
          <p:cNvCxnSpPr/>
          <p:nvPr/>
        </p:nvCxnSpPr>
        <p:spPr>
          <a:xfrm rot="10800000">
            <a:off x="4270375" y="4549775"/>
            <a:ext cx="474663" cy="571500"/>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27" name="Straight Arrow Connector 126"/>
          <p:cNvCxnSpPr/>
          <p:nvPr/>
        </p:nvCxnSpPr>
        <p:spPr>
          <a:xfrm rot="16200000" flipV="1">
            <a:off x="4501357" y="4758531"/>
            <a:ext cx="571500" cy="153987"/>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28" name="Straight Arrow Connector 127"/>
          <p:cNvCxnSpPr/>
          <p:nvPr/>
        </p:nvCxnSpPr>
        <p:spPr>
          <a:xfrm rot="5400000" flipH="1" flipV="1">
            <a:off x="4795044" y="4768056"/>
            <a:ext cx="571500" cy="134938"/>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29" name="Straight Arrow Connector 128"/>
          <p:cNvCxnSpPr/>
          <p:nvPr/>
        </p:nvCxnSpPr>
        <p:spPr>
          <a:xfrm flipV="1">
            <a:off x="5116513" y="4549775"/>
            <a:ext cx="471487" cy="571500"/>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30" name="Straight Arrow Connector 129"/>
          <p:cNvCxnSpPr/>
          <p:nvPr/>
        </p:nvCxnSpPr>
        <p:spPr>
          <a:xfrm flipV="1">
            <a:off x="5253038" y="4549775"/>
            <a:ext cx="773112" cy="571500"/>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31" name="Straight Arrow Connector 130"/>
          <p:cNvCxnSpPr/>
          <p:nvPr/>
        </p:nvCxnSpPr>
        <p:spPr>
          <a:xfrm flipV="1">
            <a:off x="5375275" y="4549775"/>
            <a:ext cx="1090613" cy="571500"/>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32" name="Straight Arrow Connector 131"/>
          <p:cNvCxnSpPr/>
          <p:nvPr/>
        </p:nvCxnSpPr>
        <p:spPr>
          <a:xfrm flipV="1">
            <a:off x="5581650" y="4549775"/>
            <a:ext cx="1322388" cy="571500"/>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33" name="Straight Connector 132"/>
          <p:cNvCxnSpPr/>
          <p:nvPr/>
        </p:nvCxnSpPr>
        <p:spPr>
          <a:xfrm>
            <a:off x="4256088" y="5119688"/>
            <a:ext cx="1325562" cy="1587"/>
          </a:xfrm>
          <a:prstGeom prst="line">
            <a:avLst/>
          </a:prstGeom>
        </p:spPr>
        <p:style>
          <a:lnRef idx="2">
            <a:schemeClr val="accent6"/>
          </a:lnRef>
          <a:fillRef idx="0">
            <a:schemeClr val="accent6"/>
          </a:fillRef>
          <a:effectRef idx="1">
            <a:schemeClr val="accent6"/>
          </a:effectRef>
          <a:fontRef idx="minor">
            <a:schemeClr val="tx1"/>
          </a:fontRef>
        </p:style>
      </p:cxnSp>
    </p:spTree>
  </p:cSld>
  <p:clrMapOvr>
    <a:masterClrMapping/>
  </p:clrMapOvr>
  <p:transition xmlns:p14="http://schemas.microsoft.com/office/powerpoint/2010/main" advTm="143937"/>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33413" y="177800"/>
            <a:ext cx="8205787" cy="1050925"/>
          </a:xfrm>
        </p:spPr>
        <p:txBody>
          <a:bodyPr/>
          <a:lstStyle/>
          <a:p>
            <a:r>
              <a:rPr lang="en-US" smtClean="0"/>
              <a:t>Greenplum’s Scatter-Gather Technique</a:t>
            </a:r>
          </a:p>
        </p:txBody>
      </p:sp>
      <p:pic>
        <p:nvPicPr>
          <p:cNvPr id="50178" name="Picture 4" descr="parallel_load_3"/>
          <p:cNvPicPr>
            <a:picLocks noChangeAspect="1" noChangeArrowheads="1"/>
          </p:cNvPicPr>
          <p:nvPr/>
        </p:nvPicPr>
        <p:blipFill>
          <a:blip r:embed="rId4"/>
          <a:srcRect/>
          <a:stretch>
            <a:fillRect/>
          </a:stretch>
        </p:blipFill>
        <p:spPr bwMode="auto">
          <a:xfrm>
            <a:off x="1430338" y="1155700"/>
            <a:ext cx="6362700" cy="1830388"/>
          </a:xfrm>
          <a:prstGeom prst="rect">
            <a:avLst/>
          </a:prstGeom>
          <a:noFill/>
          <a:ln w="9525">
            <a:noFill/>
            <a:miter lim="800000"/>
            <a:headEnd/>
            <a:tailEnd/>
          </a:ln>
        </p:spPr>
      </p:pic>
      <p:pic>
        <p:nvPicPr>
          <p:cNvPr id="26629" name="Picture 7" descr="Screen shot 2010-09-10 at 12.48.21 PM.png"/>
          <p:cNvPicPr>
            <a:picLocks noChangeAspect="1" noChangeArrowheads="1"/>
          </p:cNvPicPr>
          <p:nvPr/>
        </p:nvPicPr>
        <p:blipFill>
          <a:blip r:embed="rId5"/>
          <a:srcRect/>
          <a:stretch>
            <a:fillRect/>
          </a:stretch>
        </p:blipFill>
        <p:spPr bwMode="auto">
          <a:xfrm>
            <a:off x="1284288" y="977900"/>
            <a:ext cx="6773862" cy="4938713"/>
          </a:xfrm>
          <a:prstGeom prst="rect">
            <a:avLst/>
          </a:prstGeom>
          <a:noFill/>
          <a:ln w="9525">
            <a:noFill/>
            <a:miter lim="800000"/>
            <a:headEnd/>
            <a:tailEnd/>
          </a:ln>
        </p:spPr>
      </p:pic>
      <p:sp>
        <p:nvSpPr>
          <p:cNvPr id="50180" name="Rectangle 5"/>
          <p:cNvSpPr>
            <a:spLocks noChangeArrowheads="1"/>
          </p:cNvSpPr>
          <p:nvPr/>
        </p:nvSpPr>
        <p:spPr bwMode="auto">
          <a:xfrm>
            <a:off x="1003300" y="5435600"/>
            <a:ext cx="7099300" cy="596900"/>
          </a:xfrm>
          <a:prstGeom prst="rect">
            <a:avLst/>
          </a:prstGeom>
          <a:solidFill>
            <a:srgbClr val="FFFFFF"/>
          </a:solidFill>
          <a:ln w="9525">
            <a:noFill/>
            <a:miter lim="800000"/>
            <a:headEnd/>
            <a:tailEnd/>
          </a:ln>
        </p:spPr>
        <p:txBody>
          <a:bodyPr wrap="none" anchor="ctr"/>
          <a:lstStyle/>
          <a:p>
            <a:endParaRPr lang="en-US"/>
          </a:p>
        </p:txBody>
      </p:sp>
    </p:spTree>
    <p:custDataLst>
      <p:tags r:id="rId1"/>
    </p:custDataLst>
  </p:cSld>
  <p:clrMapOvr>
    <a:masterClrMapping/>
  </p:clrMapOvr>
  <p:transition xmlns:p14="http://schemas.microsoft.com/office/powerpoint/2010/main"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fade">
                                      <p:cBhvr>
                                        <p:cTn id="7" dur="20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633413" y="177800"/>
            <a:ext cx="8205787" cy="1050925"/>
          </a:xfrm>
        </p:spPr>
        <p:txBody>
          <a:bodyPr/>
          <a:lstStyle/>
          <a:p>
            <a:r>
              <a:rPr lang="en-US" smtClean="0"/>
              <a:t>Multiple Network Interface Cards </a:t>
            </a:r>
          </a:p>
        </p:txBody>
      </p:sp>
      <p:pic>
        <p:nvPicPr>
          <p:cNvPr id="52226" name="Picture 5"/>
          <p:cNvPicPr>
            <a:picLocks noChangeAspect="1" noChangeArrowheads="1"/>
          </p:cNvPicPr>
          <p:nvPr/>
        </p:nvPicPr>
        <p:blipFill>
          <a:blip r:embed="rId3"/>
          <a:srcRect/>
          <a:stretch>
            <a:fillRect/>
          </a:stretch>
        </p:blipFill>
        <p:spPr bwMode="auto">
          <a:xfrm>
            <a:off x="519113" y="2128838"/>
            <a:ext cx="6892925" cy="3956050"/>
          </a:xfrm>
          <a:prstGeom prst="rect">
            <a:avLst/>
          </a:prstGeom>
          <a:noFill/>
          <a:ln w="9525">
            <a:noFill/>
            <a:miter lim="800000"/>
            <a:headEnd/>
            <a:tailEnd/>
          </a:ln>
        </p:spPr>
      </p:pic>
      <p:sp>
        <p:nvSpPr>
          <p:cNvPr id="52227" name="Text Box 4"/>
          <p:cNvSpPr txBox="1">
            <a:spLocks noChangeArrowheads="1"/>
          </p:cNvSpPr>
          <p:nvPr/>
        </p:nvSpPr>
        <p:spPr bwMode="auto">
          <a:xfrm>
            <a:off x="3975100" y="863600"/>
            <a:ext cx="5080000" cy="2112963"/>
          </a:xfrm>
          <a:prstGeom prst="rect">
            <a:avLst/>
          </a:prstGeom>
          <a:noFill/>
          <a:ln w="9525">
            <a:noFill/>
            <a:miter lim="800000"/>
            <a:headEnd/>
            <a:tailEnd/>
          </a:ln>
        </p:spPr>
        <p:txBody>
          <a:bodyPr>
            <a:spAutoFit/>
          </a:bodyPr>
          <a:lstStyle/>
          <a:p>
            <a:r>
              <a:rPr lang="en-US">
                <a:solidFill>
                  <a:schemeClr val="tx1"/>
                </a:solidFill>
              </a:rPr>
              <a:t>CREATE EXTERNAL TABLE ext_expenses ( name text, 					date date, 					amount float4, 				category text, 				desc text )</a:t>
            </a:r>
          </a:p>
          <a:p>
            <a:r>
              <a:rPr lang="en-US">
                <a:solidFill>
                  <a:schemeClr val="tx1"/>
                </a:solidFill>
              </a:rPr>
              <a:t>	LOCATION ('gpfdist://etlhost-1:8081/*',</a:t>
            </a:r>
          </a:p>
          <a:p>
            <a:r>
              <a:rPr lang="en-US">
                <a:solidFill>
                  <a:schemeClr val="tx1"/>
                </a:solidFill>
              </a:rPr>
              <a:t>		  'gpfdist://etlhost-2:8081/*')</a:t>
            </a:r>
          </a:p>
          <a:p>
            <a:r>
              <a:rPr lang="en-US">
                <a:solidFill>
                  <a:schemeClr val="tx1"/>
                </a:solidFill>
              </a:rPr>
              <a:t>	FORMAT 'TEXT' (DELIMITER ',');</a:t>
            </a:r>
          </a:p>
          <a:p>
            <a:pPr>
              <a:spcBef>
                <a:spcPct val="50000"/>
              </a:spcBef>
            </a:pPr>
            <a:endParaRPr lang="en-US"/>
          </a:p>
        </p:txBody>
      </p:sp>
      <p:sp>
        <p:nvSpPr>
          <p:cNvPr id="52228" name="Text Box 5"/>
          <p:cNvSpPr txBox="1">
            <a:spLocks noChangeArrowheads="1"/>
          </p:cNvSpPr>
          <p:nvPr/>
        </p:nvSpPr>
        <p:spPr bwMode="auto">
          <a:xfrm>
            <a:off x="4673600" y="4000500"/>
            <a:ext cx="622300" cy="304800"/>
          </a:xfrm>
          <a:prstGeom prst="rect">
            <a:avLst/>
          </a:prstGeom>
          <a:noFill/>
          <a:ln w="9525">
            <a:noFill/>
            <a:miter lim="800000"/>
            <a:headEnd/>
            <a:tailEnd/>
          </a:ln>
        </p:spPr>
        <p:txBody>
          <a:bodyPr>
            <a:spAutoFit/>
          </a:bodyPr>
          <a:lstStyle/>
          <a:p>
            <a:pPr>
              <a:spcBef>
                <a:spcPct val="50000"/>
              </a:spcBef>
            </a:pPr>
            <a:r>
              <a:rPr lang="en-US" b="1"/>
              <a:t>8081</a:t>
            </a:r>
          </a:p>
        </p:txBody>
      </p:sp>
    </p:spTree>
  </p:cSld>
  <p:clrMapOvr>
    <a:masterClrMapping/>
  </p:clrMapOvr>
  <p:transition xmlns:p14="http://schemas.microsoft.com/office/powerpoint/2010/main" advTm="40422"/>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33413" y="177800"/>
            <a:ext cx="8205787" cy="1050925"/>
          </a:xfrm>
        </p:spPr>
        <p:txBody>
          <a:bodyPr/>
          <a:lstStyle/>
          <a:p>
            <a:r>
              <a:rPr lang="en-US" smtClean="0"/>
              <a:t>Multiple gpfdist Instances </a:t>
            </a:r>
          </a:p>
        </p:txBody>
      </p:sp>
      <p:pic>
        <p:nvPicPr>
          <p:cNvPr id="54274" name="Picture 6" descr="parallel_load_2"/>
          <p:cNvPicPr>
            <a:picLocks noChangeAspect="1" noChangeArrowheads="1"/>
          </p:cNvPicPr>
          <p:nvPr/>
        </p:nvPicPr>
        <p:blipFill>
          <a:blip r:embed="rId3"/>
          <a:srcRect/>
          <a:stretch>
            <a:fillRect/>
          </a:stretch>
        </p:blipFill>
        <p:spPr bwMode="auto">
          <a:xfrm>
            <a:off x="519113" y="1549400"/>
            <a:ext cx="7542212" cy="4570413"/>
          </a:xfrm>
          <a:prstGeom prst="rect">
            <a:avLst/>
          </a:prstGeom>
          <a:noFill/>
          <a:ln w="9525">
            <a:noFill/>
            <a:miter lim="800000"/>
            <a:headEnd/>
            <a:tailEnd/>
          </a:ln>
        </p:spPr>
      </p:pic>
      <p:sp>
        <p:nvSpPr>
          <p:cNvPr id="54275" name="Text Box 4"/>
          <p:cNvSpPr txBox="1">
            <a:spLocks noChangeArrowheads="1"/>
          </p:cNvSpPr>
          <p:nvPr/>
        </p:nvSpPr>
        <p:spPr bwMode="auto">
          <a:xfrm>
            <a:off x="3530600" y="762000"/>
            <a:ext cx="5435600" cy="2112963"/>
          </a:xfrm>
          <a:prstGeom prst="rect">
            <a:avLst/>
          </a:prstGeom>
          <a:noFill/>
          <a:ln w="9525">
            <a:noFill/>
            <a:miter lim="800000"/>
            <a:headEnd/>
            <a:tailEnd/>
          </a:ln>
        </p:spPr>
        <p:txBody>
          <a:bodyPr>
            <a:spAutoFit/>
          </a:bodyPr>
          <a:lstStyle/>
          <a:p>
            <a:r>
              <a:rPr lang="en-US">
                <a:solidFill>
                  <a:schemeClr val="tx1"/>
                </a:solidFill>
              </a:rPr>
              <a:t>CREATE EXTERNAL TABLE ext_expenses ( name text, 					date date, 					amount float4, 				category text, 				desc text )</a:t>
            </a:r>
          </a:p>
          <a:p>
            <a:r>
              <a:rPr lang="en-US">
                <a:solidFill>
                  <a:schemeClr val="tx1"/>
                </a:solidFill>
              </a:rPr>
              <a:t>		LOCATION ('gpfdist://etlhost-1:8081/*',</a:t>
            </a:r>
          </a:p>
          <a:p>
            <a:r>
              <a:rPr lang="en-US">
                <a:solidFill>
                  <a:schemeClr val="tx1"/>
                </a:solidFill>
              </a:rPr>
              <a:t>			   'gpfdist://etlhost-2:8082/*')</a:t>
            </a:r>
          </a:p>
          <a:p>
            <a:r>
              <a:rPr lang="en-US">
                <a:solidFill>
                  <a:schemeClr val="tx1"/>
                </a:solidFill>
              </a:rPr>
              <a:t>		FORMAT 'TEXT' (DELIMITER ',');</a:t>
            </a:r>
          </a:p>
          <a:p>
            <a:pPr>
              <a:spcBef>
                <a:spcPct val="50000"/>
              </a:spcBef>
            </a:pPr>
            <a:endParaRPr lang="en-US"/>
          </a:p>
        </p:txBody>
      </p:sp>
      <p:sp>
        <p:nvSpPr>
          <p:cNvPr id="54276" name="Text Box 5"/>
          <p:cNvSpPr txBox="1">
            <a:spLocks noChangeArrowheads="1"/>
          </p:cNvSpPr>
          <p:nvPr/>
        </p:nvSpPr>
        <p:spPr bwMode="auto">
          <a:xfrm>
            <a:off x="5715000" y="3124200"/>
            <a:ext cx="622300" cy="304800"/>
          </a:xfrm>
          <a:prstGeom prst="rect">
            <a:avLst/>
          </a:prstGeom>
          <a:noFill/>
          <a:ln w="9525">
            <a:noFill/>
            <a:miter lim="800000"/>
            <a:headEnd/>
            <a:tailEnd/>
          </a:ln>
        </p:spPr>
        <p:txBody>
          <a:bodyPr>
            <a:spAutoFit/>
          </a:bodyPr>
          <a:lstStyle/>
          <a:p>
            <a:pPr>
              <a:spcBef>
                <a:spcPct val="50000"/>
              </a:spcBef>
            </a:pPr>
            <a:r>
              <a:rPr lang="en-US" b="1"/>
              <a:t>8081</a:t>
            </a:r>
          </a:p>
        </p:txBody>
      </p:sp>
      <p:sp>
        <p:nvSpPr>
          <p:cNvPr id="54277" name="Text Box 6"/>
          <p:cNvSpPr txBox="1">
            <a:spLocks noChangeArrowheads="1"/>
          </p:cNvSpPr>
          <p:nvPr/>
        </p:nvSpPr>
        <p:spPr bwMode="auto">
          <a:xfrm>
            <a:off x="5702300" y="3733800"/>
            <a:ext cx="622300" cy="304800"/>
          </a:xfrm>
          <a:prstGeom prst="rect">
            <a:avLst/>
          </a:prstGeom>
          <a:noFill/>
          <a:ln w="9525">
            <a:noFill/>
            <a:miter lim="800000"/>
            <a:headEnd/>
            <a:tailEnd/>
          </a:ln>
        </p:spPr>
        <p:txBody>
          <a:bodyPr>
            <a:spAutoFit/>
          </a:bodyPr>
          <a:lstStyle/>
          <a:p>
            <a:pPr>
              <a:spcBef>
                <a:spcPct val="50000"/>
              </a:spcBef>
            </a:pPr>
            <a:r>
              <a:rPr lang="en-US" b="1"/>
              <a:t>8082</a:t>
            </a:r>
          </a:p>
        </p:txBody>
      </p:sp>
    </p:spTree>
  </p:cSld>
  <p:clrMapOvr>
    <a:masterClrMapping/>
  </p:clrMapOvr>
  <p:transition xmlns:p14="http://schemas.microsoft.com/office/powerpoint/2010/main" advTm="61859"/>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6.6"/>
</p:tagLst>
</file>

<file path=ppt/tags/tag2.xml><?xml version="1.0" encoding="utf-8"?>
<p:tagLst xmlns:a="http://schemas.openxmlformats.org/drawingml/2006/main" xmlns:r="http://schemas.openxmlformats.org/officeDocument/2006/relationships" xmlns:p="http://schemas.openxmlformats.org/presentationml/2006/main">
  <p:tag name="TIMING" val="|121.3|0.2|0.1"/>
</p:tagLst>
</file>

<file path=ppt/tags/tag3.xml><?xml version="1.0" encoding="utf-8"?>
<p:tagLst xmlns:a="http://schemas.openxmlformats.org/drawingml/2006/main" xmlns:r="http://schemas.openxmlformats.org/officeDocument/2006/relationships" xmlns:p="http://schemas.openxmlformats.org/presentationml/2006/main">
  <p:tag name="TIMING" val="|0.3|0.3|0.3|0.4|0.6|0.4"/>
</p:tagLst>
</file>

<file path=ppt/tags/tag4.xml><?xml version="1.0" encoding="utf-8"?>
<p:tagLst xmlns:a="http://schemas.openxmlformats.org/drawingml/2006/main" xmlns:r="http://schemas.openxmlformats.org/officeDocument/2006/relationships" xmlns:p="http://schemas.openxmlformats.org/presentationml/2006/main">
  <p:tag name="TIMING" val="|0.6|0.5|0.4|24.7|1|32.9"/>
</p:tagLst>
</file>

<file path=ppt/tags/tag5.xml><?xml version="1.0" encoding="utf-8"?>
<p:tagLst xmlns:a="http://schemas.openxmlformats.org/drawingml/2006/main" xmlns:r="http://schemas.openxmlformats.org/officeDocument/2006/relationships" xmlns:p="http://schemas.openxmlformats.org/presentationml/2006/main">
  <p:tag name="TIMING" val="|31.3|25.3|40.7|45.2|35.6|8.5|22.6|46.7"/>
</p:tagLst>
</file>

<file path=ppt/tags/tag6.xml><?xml version="1.0" encoding="utf-8"?>
<p:tagLst xmlns:a="http://schemas.openxmlformats.org/drawingml/2006/main" xmlns:r="http://schemas.openxmlformats.org/officeDocument/2006/relationships" xmlns:p="http://schemas.openxmlformats.org/presentationml/2006/main">
  <p:tag name="TIMING" val="|16.4|4.1"/>
</p:tagLst>
</file>

<file path=ppt/tags/tag7.xml><?xml version="1.0" encoding="utf-8"?>
<p:tagLst xmlns:a="http://schemas.openxmlformats.org/drawingml/2006/main" xmlns:r="http://schemas.openxmlformats.org/officeDocument/2006/relationships" xmlns:p="http://schemas.openxmlformats.org/presentationml/2006/main">
  <p:tag name="TIMING" val="|36|2.7|4.8|2.2|11.6|37.4"/>
</p:tagLst>
</file>

<file path=ppt/theme/theme1.xml><?xml version="1.0" encoding="utf-8"?>
<a:theme xmlns:a="http://schemas.openxmlformats.org/drawingml/2006/main" name="4x3_Analytics2011_Template">
  <a:themeElements>
    <a:clrScheme name="SAS_2010_Template">
      <a:dk1>
        <a:srgbClr val="000000"/>
      </a:dk1>
      <a:lt1>
        <a:srgbClr val="FFFFFF"/>
      </a:lt1>
      <a:dk2>
        <a:srgbClr val="282828"/>
      </a:dk2>
      <a:lt2>
        <a:srgbClr val="808080"/>
      </a:lt2>
      <a:accent1>
        <a:srgbClr val="007DC3"/>
      </a:accent1>
      <a:accent2>
        <a:srgbClr val="00539B"/>
      </a:accent2>
      <a:accent3>
        <a:srgbClr val="003B76"/>
      </a:accent3>
      <a:accent4>
        <a:srgbClr val="97C0E6"/>
      </a:accent4>
      <a:accent5>
        <a:srgbClr val="B0B7BB"/>
      </a:accent5>
      <a:accent6>
        <a:srgbClr val="FF8817"/>
      </a:accent6>
      <a:hlink>
        <a:srgbClr val="007DC3"/>
      </a:hlink>
      <a:folHlink>
        <a:srgbClr val="BCBCBC"/>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sz="1400" b="0" i="0" u="none" strike="noStrike" cap="none" normalizeH="0" baseline="0" smtClean="0">
            <a:ln>
              <a:noFill/>
            </a:ln>
            <a:solidFill>
              <a:srgbClr val="292929"/>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objectDefaults>
  <a:extraClrSchemeLst>
    <a:extraClrScheme>
      <a:clrScheme name="4x3_Analytics2011_Template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4x3_Analytics2011_Template</Template>
  <TotalTime>4423</TotalTime>
  <Words>3598</Words>
  <Application>Microsoft Macintosh PowerPoint</Application>
  <PresentationFormat>On-screen Show (4:3)</PresentationFormat>
  <Paragraphs>289</Paragraphs>
  <Slides>25</Slides>
  <Notes>24</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4x3_Analytics2011_Template</vt:lpstr>
      <vt:lpstr>Chart</vt:lpstr>
      <vt:lpstr>BULKLOADING USING GREENPLUM’s ANALYTIC ENGINE</vt:lpstr>
      <vt:lpstr>Agenda</vt:lpstr>
      <vt:lpstr>Industry Trends</vt:lpstr>
      <vt:lpstr>Time to insight</vt:lpstr>
      <vt:lpstr>Greenplum’s Scatter-Gather Technique</vt:lpstr>
      <vt:lpstr>Greenplum MPP Architecture</vt:lpstr>
      <vt:lpstr>Greenplum’s Scatter-Gather Technique</vt:lpstr>
      <vt:lpstr>Multiple Network Interface Cards </vt:lpstr>
      <vt:lpstr>Multiple gpfdist Instances </vt:lpstr>
      <vt:lpstr>Connecting to Greenplum</vt:lpstr>
      <vt:lpstr>SAS/Access for Greenplum</vt:lpstr>
      <vt:lpstr>SAS Connectivity to Greenplum</vt:lpstr>
      <vt:lpstr>Loading Data – SAS BULKLOAD</vt:lpstr>
      <vt:lpstr>Loading Data Using SAS tools</vt:lpstr>
      <vt:lpstr>Putting it all together</vt:lpstr>
      <vt:lpstr>Configuring gpfdist</vt:lpstr>
      <vt:lpstr>Start and Test gpfdist</vt:lpstr>
      <vt:lpstr>Test DSN Connection</vt:lpstr>
      <vt:lpstr>Execute Test Program in SAS for Windows</vt:lpstr>
      <vt:lpstr>Time to insight</vt:lpstr>
      <vt:lpstr>in-database Processing</vt:lpstr>
      <vt:lpstr>SAS In-Database Processing</vt:lpstr>
      <vt:lpstr>Time to insight</vt:lpstr>
      <vt:lpstr>Conclusion </vt:lpstr>
      <vt:lpstr>PowerPoint Presentation</vt:lpstr>
    </vt:vector>
  </TitlesOfParts>
  <Company>SAS Institute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IBaR Build Account</dc:creator>
  <cp:lastModifiedBy>Jim McCann</cp:lastModifiedBy>
  <cp:revision>81</cp:revision>
  <dcterms:created xsi:type="dcterms:W3CDTF">2011-08-12T13:37:54Z</dcterms:created>
  <dcterms:modified xsi:type="dcterms:W3CDTF">2012-09-12T14:59:16Z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Standard template for internal-facing presentations.</vt:lpwstr>
  </property>
  <property fmtid="{D5CDD505-2E9C-101B-9397-08002B2CF9AE}" pid="3" name="TemplateType">
    <vt:lpwstr>Standard</vt:lpwstr>
  </property>
  <property fmtid="{D5CDD505-2E9C-101B-9397-08002B2CF9AE}" pid="4" name="Order">
    <vt:r8>600</vt:r8>
  </property>
  <property fmtid="{D5CDD505-2E9C-101B-9397-08002B2CF9AE}" pid="5" name="ContentTypeId">
    <vt:lpwstr>0x010100D07754B365008844B6F0D46EBB76DF44</vt:lpwstr>
  </property>
  <property fmtid="{D5CDD505-2E9C-101B-9397-08002B2CF9AE}" pid="6" name="Status">
    <vt:lpwstr>Final</vt:lpwstr>
  </property>
  <property fmtid="{D5CDD505-2E9C-101B-9397-08002B2CF9AE}" pid="7" name="Description0">
    <vt:lpwstr>Standard template for internal-facing presentations.</vt:lpwstr>
  </property>
  <property fmtid="{D5CDD505-2E9C-101B-9397-08002B2CF9AE}" pid="8" name="Owner">
    <vt:lpwstr/>
  </property>
  <property fmtid="{D5CDD505-2E9C-101B-9397-08002B2CF9AE}" pid="9" name="Template Type">
    <vt:lpwstr>Standard</vt:lpwstr>
  </property>
  <property fmtid="{D5CDD505-2E9C-101B-9397-08002B2CF9AE}" pid="10" name="Office Version">
    <vt:lpwstr>2007</vt:lpwstr>
  </property>
</Properties>
</file>