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1" r:id="rId3"/>
    <p:sldId id="375" r:id="rId4"/>
    <p:sldId id="384" r:id="rId5"/>
    <p:sldId id="373" r:id="rId6"/>
    <p:sldId id="380" r:id="rId7"/>
    <p:sldId id="372" r:id="rId8"/>
    <p:sldId id="382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9A942"/>
    <a:srgbClr val="FFFF00"/>
    <a:srgbClr val="000000"/>
    <a:srgbClr val="73C167"/>
    <a:srgbClr val="4E917A"/>
    <a:srgbClr val="76AE99"/>
    <a:srgbClr val="005C42"/>
    <a:srgbClr val="9DC8BA"/>
    <a:srgbClr val="CC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753" autoAdjust="0"/>
  </p:normalViewPr>
  <p:slideViewPr>
    <p:cSldViewPr>
      <p:cViewPr>
        <p:scale>
          <a:sx n="90" d="100"/>
          <a:sy n="90" d="100"/>
        </p:scale>
        <p:origin x="876" y="-78"/>
      </p:cViewPr>
      <p:guideLst>
        <p:guide orient="horz" pos="3757"/>
        <p:guide orient="horz" pos="128"/>
        <p:guide pos="2880"/>
        <p:guide pos="5529"/>
        <p:guide pos="2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02"/>
      </p:cViewPr>
      <p:guideLst>
        <p:guide orient="horz" pos="115"/>
        <p:guide pos="4410"/>
        <p:guide pos="19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675" y="9323388"/>
            <a:ext cx="323850" cy="225425"/>
          </a:xfrm>
          <a:prstGeom prst="rect">
            <a:avLst/>
          </a:prstGeom>
          <a:noFill/>
        </p:spPr>
        <p:txBody>
          <a:bodyPr wrap="none" lIns="95747" tIns="47873" rIns="95747" bIns="4787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532232-9EB5-4A88-8DC7-F4CF038809FD}" type="slidenum">
              <a:rPr lang="en-US" sz="800">
                <a:latin typeface="MetaNormalLF-Roman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MetaNormalLF-Roman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25" y="182563"/>
            <a:ext cx="6686550" cy="481012"/>
          </a:xfrm>
          <a:prstGeom prst="rect">
            <a:avLst/>
          </a:prstGeom>
          <a:noFill/>
        </p:spPr>
        <p:txBody>
          <a:bodyPr lIns="95747" tIns="47873" rIns="95747" bIns="47873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MetaNormalLF-Roman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MetaNormalLF-Roman" pitchFamily="34" charset="0"/>
                <a:cs typeface="Arial" pitchFamily="34" charset="0"/>
              </a:rPr>
              <a:t>Month Year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720725"/>
            <a:ext cx="2917825" cy="218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4325" y="3121025"/>
            <a:ext cx="6686550" cy="6083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495675" y="9323388"/>
            <a:ext cx="323850" cy="225425"/>
          </a:xfrm>
          <a:prstGeom prst="rect">
            <a:avLst/>
          </a:prstGeom>
          <a:noFill/>
        </p:spPr>
        <p:txBody>
          <a:bodyPr wrap="none" lIns="95747" tIns="47873" rIns="95747" bIns="4787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12B69AA-0553-4F20-BF6D-F0D8C915081B}" type="slidenum">
              <a:rPr lang="en-US" sz="800">
                <a:latin typeface="MetaNormalLF-Roman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MetaNormalLF-Roman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5" y="182563"/>
            <a:ext cx="6686550" cy="481012"/>
          </a:xfrm>
          <a:prstGeom prst="rect">
            <a:avLst/>
          </a:prstGeom>
          <a:noFill/>
        </p:spPr>
        <p:txBody>
          <a:bodyPr lIns="95747" tIns="47873" rIns="95747" bIns="47873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MetaNormalLF-Roman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MetaNormalLF-Roman" pitchFamily="34" charset="0"/>
                <a:cs typeface="Arial" pitchFamily="34" charset="0"/>
              </a:rPr>
              <a:t>Month Year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1200"/>
      </a:spcBef>
      <a:spcAft>
        <a:spcPct val="0"/>
      </a:spcAft>
      <a:buFont typeface="Arial" charset="0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1pPr>
    <a:lvl2pPr marL="400050" indent="-174625" algn="l" rtl="0" eaLnBrk="0" fontAlgn="base" hangingPunct="0">
      <a:spcBef>
        <a:spcPts val="600"/>
      </a:spcBef>
      <a:spcAft>
        <a:spcPct val="0"/>
      </a:spcAft>
      <a:buFont typeface="Arial" charset="0"/>
      <a:buChar char="•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2pPr>
    <a:lvl3pPr marL="627063" indent="-227013" algn="l" rtl="0" eaLnBrk="0" fontAlgn="base" hangingPunct="0">
      <a:spcBef>
        <a:spcPts val="600"/>
      </a:spcBef>
      <a:spcAft>
        <a:spcPct val="0"/>
      </a:spcAft>
      <a:buFont typeface="Arial" charset="0"/>
      <a:buChar char="–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3pPr>
    <a:lvl4pPr marL="801688" indent="-174625" algn="l" rtl="0" eaLnBrk="0" fontAlgn="base" hangingPunct="0">
      <a:spcBef>
        <a:spcPts val="600"/>
      </a:spcBef>
      <a:spcAft>
        <a:spcPct val="0"/>
      </a:spcAft>
      <a:buFont typeface="Wingdings" pitchFamily="2" charset="2"/>
      <a:buChar char="§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4pPr>
    <a:lvl5pPr marL="1027113" indent="-225425" algn="l" rtl="0" eaLnBrk="0" fontAlgn="base" hangingPunct="0">
      <a:spcBef>
        <a:spcPts val="600"/>
      </a:spcBef>
      <a:spcAft>
        <a:spcPct val="0"/>
      </a:spcAft>
      <a:buFont typeface="Arial" charset="0"/>
      <a:buChar char="—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9325" y="727075"/>
            <a:ext cx="2876550" cy="215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3122613"/>
            <a:ext cx="6686550" cy="60515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9325" y="727075"/>
            <a:ext cx="2876550" cy="215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3122613"/>
            <a:ext cx="6686550" cy="60515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9325" y="727075"/>
            <a:ext cx="2876550" cy="215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3122613"/>
            <a:ext cx="6686550" cy="60515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9325" y="727075"/>
            <a:ext cx="2876550" cy="215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3122613"/>
            <a:ext cx="6686550" cy="60515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9325" y="727075"/>
            <a:ext cx="2876550" cy="215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3122613"/>
            <a:ext cx="6686550" cy="60515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1200150"/>
            <a:ext cx="6048376" cy="1485900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3025775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3" y="1355725"/>
            <a:ext cx="8410575" cy="458787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4000">
                <a:solidFill>
                  <a:schemeClr val="tx2"/>
                </a:solidFill>
              </a:defRPr>
            </a:lvl1pPr>
            <a:lvl2pPr marL="457200" indent="0" algn="r">
              <a:spcBef>
                <a:spcPts val="600"/>
              </a:spcBef>
              <a:buClr>
                <a:schemeClr val="tx2"/>
              </a:buClr>
              <a:buNone/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792288" y="5143500"/>
            <a:ext cx="5486400" cy="566738"/>
          </a:xfrm>
          <a:prstGeom prst="rect">
            <a:avLst/>
          </a:prstGeom>
          <a:noFill/>
        </p:spPr>
        <p:txBody>
          <a:bodyPr anchor="t" anchorCtr="0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88" y="612774"/>
            <a:ext cx="5486400" cy="43592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3" y="1200149"/>
            <a:ext cx="6048376" cy="148590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8913" y="3025775"/>
            <a:ext cx="604837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66713" y="1355725"/>
            <a:ext cx="2073275" cy="1323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1828800" y="2392363"/>
            <a:ext cx="5486400" cy="1766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1123951"/>
            <a:ext cx="8410575" cy="40322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1123951"/>
            <a:ext cx="8410575" cy="40322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2" y="1758950"/>
            <a:ext cx="8410575" cy="418306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2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355725"/>
            <a:ext cx="6048375" cy="45878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3" y="1355725"/>
            <a:ext cx="2073275" cy="45878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1123950"/>
            <a:ext cx="8410575" cy="4032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lang="en-US" sz="2400" b="0" kern="1200" smtClean="0">
                <a:solidFill>
                  <a:schemeClr val="bg2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2728913" y="1758950"/>
            <a:ext cx="6048374" cy="41941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3" y="1771650"/>
            <a:ext cx="2073275" cy="41719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66713" y="1355724"/>
            <a:ext cx="4038600" cy="460851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buNone/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8688" y="1355724"/>
            <a:ext cx="4038600" cy="460851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1355725"/>
            <a:ext cx="4040188" cy="3587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758950"/>
            <a:ext cx="4040188" cy="4205288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35513" y="1355725"/>
            <a:ext cx="4041775" cy="3587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35513" y="1758950"/>
            <a:ext cx="4041775" cy="4205288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3" y="1355725"/>
            <a:ext cx="8410575" cy="458787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4000">
                <a:solidFill>
                  <a:schemeClr val="tx2"/>
                </a:solidFill>
              </a:defRPr>
            </a:lvl1pPr>
            <a:lvl2pPr marL="457200" indent="0" algn="r">
              <a:spcBef>
                <a:spcPts val="600"/>
              </a:spcBef>
              <a:buClr>
                <a:schemeClr val="tx2"/>
              </a:buClr>
              <a:buNone/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66713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smtClean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67103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1C0C4A9-43CE-42C6-B5F2-6099541E72A3}" type="slidenum">
              <a:rPr lang="en-US" sz="800">
                <a:solidFill>
                  <a:schemeClr val="bg2"/>
                </a:solidFill>
                <a:latin typeface="MetaNormalLF-Roman" pitchFamily="3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2"/>
              </a:solidFill>
              <a:latin typeface="MetaNormalLF-Roman" pitchFamily="34" charset="0"/>
              <a:cs typeface="+mn-cs"/>
            </a:endParaRPr>
          </a:p>
        </p:txBody>
      </p:sp>
      <p:pic>
        <p:nvPicPr>
          <p:cNvPr id="1028" name="Picture 7" descr="2004 EMC logo white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gray">
          <a:xfrm>
            <a:off x="7967663" y="62769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 bwMode="gray">
          <a:xfrm>
            <a:off x="366713" y="6710363"/>
            <a:ext cx="1831975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rgbClr val="5F5F5F"/>
                </a:solidFill>
                <a:latin typeface="MetaNormalLF-Roman" pitchFamily="34" charset="0"/>
                <a:cs typeface="+mn-cs"/>
              </a:rPr>
              <a:t>EMC CONFIDENTIAL—INTERNAL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3" r:id="rId13"/>
    <p:sldLayoutId id="2147483662" r:id="rId14"/>
    <p:sldLayoutId id="2147483661" r:id="rId15"/>
    <p:sldLayoutId id="2147483676" r:id="rId16"/>
    <p:sldLayoutId id="2147483677" r:id="rId17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Daniel.hancock@emc.com" TargetMode="External"/><Relationship Id="rId13" Type="http://schemas.openxmlformats.org/officeDocument/2006/relationships/hyperlink" Target="mailto:Bart.kersteter@emc.com" TargetMode="External"/><Relationship Id="rId3" Type="http://schemas.openxmlformats.org/officeDocument/2006/relationships/hyperlink" Target="mailto:Daniel.barale@emc.com" TargetMode="External"/><Relationship Id="rId7" Type="http://schemas.openxmlformats.org/officeDocument/2006/relationships/hyperlink" Target="mailto:Timothy.geary@emc.com" TargetMode="External"/><Relationship Id="rId12" Type="http://schemas.openxmlformats.org/officeDocument/2006/relationships/hyperlink" Target="mailto:Diwakar.kasibhotla@emc.com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mailto:Srinivasa.Meka@emc.com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Nathan.garrett@emc.com" TargetMode="External"/><Relationship Id="rId11" Type="http://schemas.openxmlformats.org/officeDocument/2006/relationships/hyperlink" Target="mailto:Gopal.Karhade@emc.com" TargetMode="External"/><Relationship Id="rId5" Type="http://schemas.openxmlformats.org/officeDocument/2006/relationships/hyperlink" Target="mailto:Robert.eckhardt@emc.com" TargetMode="External"/><Relationship Id="rId15" Type="http://schemas.openxmlformats.org/officeDocument/2006/relationships/hyperlink" Target="mailto:Jim.mccann@emc.com" TargetMode="External"/><Relationship Id="rId10" Type="http://schemas.openxmlformats.org/officeDocument/2006/relationships/hyperlink" Target="mailto:John.jahnke@emc.com" TargetMode="External"/><Relationship Id="rId4" Type="http://schemas.openxmlformats.org/officeDocument/2006/relationships/hyperlink" Target="mailto:David.Waddill@emc.com" TargetMode="External"/><Relationship Id="rId9" Type="http://schemas.openxmlformats.org/officeDocument/2006/relationships/hyperlink" Target="mailto:Renee.jacobs@emc.com" TargetMode="External"/><Relationship Id="rId14" Type="http://schemas.openxmlformats.org/officeDocument/2006/relationships/hyperlink" Target="mailto:Linda.liu2@emc.co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John.rixon@emc.com" TargetMode="External"/><Relationship Id="rId13" Type="http://schemas.openxmlformats.org/officeDocument/2006/relationships/hyperlink" Target="mailto:John.sheppard2@emc.com" TargetMode="External"/><Relationship Id="rId3" Type="http://schemas.openxmlformats.org/officeDocument/2006/relationships/hyperlink" Target="mailto:Siewmun.Mui@emc.com" TargetMode="External"/><Relationship Id="rId7" Type="http://schemas.openxmlformats.org/officeDocument/2006/relationships/hyperlink" Target="mailto:Christopher.Ritter@emc.com" TargetMode="External"/><Relationship Id="rId12" Type="http://schemas.openxmlformats.org/officeDocument/2006/relationships/hyperlink" Target="mailto:John.schnitzel@emc.com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mailto:Jason.wiseman@emc.com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Mujtaba.qadri@emc.com" TargetMode="External"/><Relationship Id="rId11" Type="http://schemas.openxmlformats.org/officeDocument/2006/relationships/hyperlink" Target="mailto:Matthew.scaer@emc.com" TargetMode="External"/><Relationship Id="rId5" Type="http://schemas.openxmlformats.org/officeDocument/2006/relationships/hyperlink" Target="mailto:Marshall.presser@emc.com" TargetMode="External"/><Relationship Id="rId15" Type="http://schemas.openxmlformats.org/officeDocument/2006/relationships/hyperlink" Target="mailto:Jason.wisdom@emc.com" TargetMode="External"/><Relationship Id="rId10" Type="http://schemas.openxmlformats.org/officeDocument/2006/relationships/hyperlink" Target="mailto:David.saunders@emc.com" TargetMode="External"/><Relationship Id="rId4" Type="http://schemas.openxmlformats.org/officeDocument/2006/relationships/hyperlink" Target="mailto:David.Waddill@emc.com" TargetMode="External"/><Relationship Id="rId9" Type="http://schemas.openxmlformats.org/officeDocument/2006/relationships/hyperlink" Target="mailto:Austin.rutherford@emc.com" TargetMode="External"/><Relationship Id="rId14" Type="http://schemas.openxmlformats.org/officeDocument/2006/relationships/hyperlink" Target="mailto:Leonard.walstad@em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ctrTitle"/>
          </p:nvPr>
        </p:nvSpPr>
        <p:spPr bwMode="auto">
          <a:xfrm>
            <a:off x="2743200" y="1554480"/>
            <a:ext cx="6048375" cy="1485900"/>
          </a:xfrm>
          <a:noFill/>
          <a:ln>
            <a:miter lim="800000"/>
            <a:headEnd/>
            <a:tailEnd/>
          </a:ln>
        </p:spPr>
        <p:txBody>
          <a:bodyPr vert="horz" wrap="square" numCol="1" anchor="t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Proof of Concept Playbooks</a:t>
            </a:r>
            <a:br>
              <a:rPr lang="en-US" sz="3200" dirty="0" smtClean="0"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en-US" sz="32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Kickoff Meeting</a:t>
            </a:r>
          </a:p>
        </p:txBody>
      </p:sp>
      <p:sp>
        <p:nvSpPr>
          <p:cNvPr id="25604" name="Subtitle 2"/>
          <p:cNvSpPr txBox="1">
            <a:spLocks/>
          </p:cNvSpPr>
          <p:nvPr/>
        </p:nvSpPr>
        <p:spPr bwMode="auto">
          <a:xfrm>
            <a:off x="2722562" y="5014913"/>
            <a:ext cx="6116637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dirty="0" smtClean="0">
                <a:solidFill>
                  <a:schemeClr val="bg2"/>
                </a:solidFill>
              </a:rPr>
              <a:t>Chris Ritter</a:t>
            </a:r>
            <a:endParaRPr lang="en-US" sz="1800" dirty="0" smtClean="0">
              <a:solidFill>
                <a:schemeClr val="bg2"/>
              </a:solidFill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sz="1800" dirty="0" smtClean="0">
                <a:solidFill>
                  <a:schemeClr val="bg2"/>
                </a:solidFill>
              </a:rPr>
              <a:t>David Waddill</a:t>
            </a:r>
            <a:endParaRPr lang="en-US" sz="1800" dirty="0">
              <a:solidFill>
                <a:schemeClr val="bg2"/>
              </a:solidFill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dirty="0" smtClean="0">
                <a:solidFill>
                  <a:schemeClr val="bg2"/>
                </a:solidFill>
              </a:rPr>
              <a:t>October</a:t>
            </a:r>
            <a:r>
              <a:rPr lang="en-US" sz="1800" dirty="0" smtClean="0">
                <a:solidFill>
                  <a:schemeClr val="bg2"/>
                </a:solidFill>
              </a:rPr>
              <a:t> 10, 2012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6" name="Picture 16" descr="GP_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16779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57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1"/>
            <a:ext cx="8305800" cy="1600200"/>
          </a:xfrm>
        </p:spPr>
        <p:txBody>
          <a:bodyPr/>
          <a:lstStyle/>
          <a:p>
            <a:r>
              <a:rPr lang="en-US" sz="1800" dirty="0" smtClean="0"/>
              <a:t>Third party integrations as part of </a:t>
            </a:r>
            <a:r>
              <a:rPr lang="en-US" sz="1800" dirty="0" err="1" smtClean="0"/>
              <a:t>PoCs</a:t>
            </a:r>
            <a:r>
              <a:rPr lang="en-US" sz="1800" dirty="0" smtClean="0"/>
              <a:t> are one of the toughest things </a:t>
            </a:r>
            <a:r>
              <a:rPr lang="en-US" sz="1800" smtClean="0"/>
              <a:t>to execute</a:t>
            </a:r>
            <a:endParaRPr lang="en-US" sz="1800" dirty="0" smtClean="0"/>
          </a:p>
          <a:p>
            <a:r>
              <a:rPr lang="en-US" sz="1800" dirty="0" smtClean="0"/>
              <a:t>How do we actually make the things works</a:t>
            </a:r>
          </a:p>
          <a:p>
            <a:r>
              <a:rPr lang="en-US" sz="1800" dirty="0" smtClean="0"/>
              <a:t>The ability demonstrate tools</a:t>
            </a:r>
          </a:p>
          <a:p>
            <a:r>
              <a:rPr lang="en-US" sz="1800" dirty="0" smtClean="0"/>
              <a:t>How do we improve process</a:t>
            </a:r>
          </a:p>
          <a:p>
            <a:r>
              <a:rPr lang="en-US" sz="1800" dirty="0" smtClean="0"/>
              <a:t>Goal:  Ensure success of </a:t>
            </a:r>
            <a:r>
              <a:rPr lang="en-US" sz="1800" dirty="0" err="1" smtClean="0"/>
              <a:t>PoCs</a:t>
            </a:r>
            <a:r>
              <a:rPr lang="en-US" sz="1800" dirty="0" smtClean="0"/>
              <a:t> with GPDB and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party vendor solutions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600" dirty="0" smtClean="0"/>
          </a:p>
        </p:txBody>
      </p:sp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 pitchFamily="34" charset="0"/>
                <a:ea typeface="+mj-ea"/>
                <a:cs typeface="+mj-cs"/>
              </a:rPr>
              <a:t>Phase 1 Objectives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 pitchFamily="34" charset="0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 pitchFamily="34" charset="0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2C95DD"/>
              </a:solidFill>
              <a:effectLst/>
              <a:uLnTx/>
              <a:uFillTx/>
              <a:latin typeface="MetaNormalLF-Roman" pitchFamily="34" charset="0"/>
              <a:ea typeface="+mj-ea"/>
              <a:cs typeface="+mj-cs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>
          <a:xfrm>
            <a:off x="381000" y="4038600"/>
            <a:ext cx="8229600" cy="16764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Validate the connectivity guide (found in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ESM)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Build POC Best Practice Playbook (design,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installation, </a:t>
            </a:r>
            <a:r>
              <a:rPr lang="en-US" noProof="0" dirty="0" smtClean="0">
                <a:latin typeface="MetaNormalLF-Roman" pitchFamily="34" charset="0"/>
                <a:cs typeface="+mn-cs"/>
              </a:rPr>
              <a:t>configuration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latin typeface="MetaNormalLF-Roman" pitchFamily="34" charset="0"/>
                <a:cs typeface="+mn-cs"/>
              </a:rPr>
              <a:t>Develop skills within the team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escalation process </a:t>
            </a:r>
            <a:r>
              <a:rPr lang="en-US" dirty="0" smtClean="0">
                <a:latin typeface="MetaNormalLF-Roman" pitchFamily="34" charset="0"/>
                <a:cs typeface="+mn-cs"/>
              </a:rPr>
              <a:t>within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PoC team and </a:t>
            </a:r>
            <a:r>
              <a:rPr lang="en-US" dirty="0" smtClean="0">
                <a:latin typeface="MetaNormalLF-Roman" pitchFamily="34" charset="0"/>
                <a:cs typeface="+mn-cs"/>
              </a:rPr>
              <a:t>with Partner Engineering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testing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57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2362200"/>
          </a:xfrm>
        </p:spPr>
        <p:txBody>
          <a:bodyPr/>
          <a:lstStyle/>
          <a:p>
            <a:pPr marL="857250" lvl="1" indent="-342900">
              <a:buFont typeface="+mj-lt"/>
              <a:buAutoNum type="arabicPeriod"/>
            </a:pPr>
            <a:r>
              <a:rPr lang="en-US" sz="1600" dirty="0" smtClean="0">
                <a:cs typeface="Arial" charset="0"/>
              </a:rPr>
              <a:t>SAS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err="1" smtClean="0">
                <a:cs typeface="Arial" charset="0"/>
              </a:rPr>
              <a:t>Cognos</a:t>
            </a:r>
            <a:endParaRPr lang="en-US" sz="1600" dirty="0" smtClean="0">
              <a:cs typeface="Arial" charset="0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err="1" smtClean="0">
                <a:cs typeface="Arial" charset="0"/>
              </a:rPr>
              <a:t>Microstrategy</a:t>
            </a:r>
            <a:endParaRPr lang="en-US" sz="1600" dirty="0" smtClean="0">
              <a:cs typeface="Arial" charset="0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smtClean="0">
                <a:cs typeface="Arial" charset="0"/>
              </a:rPr>
              <a:t>SAP BOBJ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err="1" smtClean="0">
                <a:cs typeface="Arial" charset="0"/>
              </a:rPr>
              <a:t>Informatica</a:t>
            </a:r>
            <a:endParaRPr lang="en-US" sz="1600" dirty="0" smtClean="0">
              <a:cs typeface="Arial" charset="0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err="1" smtClean="0">
                <a:cs typeface="Arial" charset="0"/>
              </a:rPr>
              <a:t>DataStage</a:t>
            </a:r>
            <a:endParaRPr lang="en-US" sz="1600" dirty="0" smtClean="0">
              <a:cs typeface="Arial" charset="0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smtClean="0">
                <a:cs typeface="Arial" charset="0"/>
              </a:rPr>
              <a:t>Alpine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smtClean="0">
                <a:cs typeface="Arial" charset="0"/>
              </a:rPr>
              <a:t>Microsoft (SSAS, SSIS, etc.)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600" dirty="0" smtClean="0">
                <a:cs typeface="Arial" charset="0"/>
              </a:rPr>
              <a:t>OBIEE</a:t>
            </a:r>
          </a:p>
          <a:p>
            <a:endParaRPr lang="en-US" sz="1600" dirty="0" smtClean="0"/>
          </a:p>
        </p:txBody>
      </p:sp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533400" y="3810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Communication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 pitchFamily="34" charset="0"/>
                <a:ea typeface="+mj-ea"/>
                <a:cs typeface="+mj-cs"/>
              </a:rPr>
              <a:t> and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 pitchFamily="34" charset="0"/>
                <a:ea typeface="+mj-ea"/>
                <a:cs typeface="+mj-cs"/>
              </a:rPr>
              <a:t> 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 pitchFamily="34" charset="0"/>
                <a:ea typeface="+mj-ea"/>
                <a:cs typeface="+mj-cs"/>
              </a:rPr>
              <a:t>adence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 pitchFamily="34" charset="0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C95DD"/>
              </a:solidFill>
              <a:effectLst/>
              <a:uLnTx/>
              <a:uFillTx/>
              <a:latin typeface="MetaNormalLF-Roman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495800"/>
            <a:ext cx="79248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0" hangingPunct="0">
              <a:spcBef>
                <a:spcPct val="20000"/>
              </a:spcBef>
              <a:buClr>
                <a:srgbClr val="2C95DD"/>
              </a:buClr>
              <a:buFont typeface="Arial" charset="0"/>
              <a:buChar char="•"/>
              <a:defRPr/>
            </a:pPr>
            <a:r>
              <a:rPr lang="en-US" dirty="0" smtClean="0">
                <a:latin typeface="MetaNormalLF-Roman" pitchFamily="34" charset="0"/>
              </a:rPr>
              <a:t>Team leaders to schedule individual work stream calls (weekly)</a:t>
            </a:r>
          </a:p>
          <a:p>
            <a:pPr marL="228600" lvl="0" indent="-228600" eaLnBrk="0" hangingPunct="0">
              <a:spcBef>
                <a:spcPct val="20000"/>
              </a:spcBef>
              <a:buClr>
                <a:srgbClr val="2C95DD"/>
              </a:buClr>
              <a:buFont typeface="Arial" charset="0"/>
              <a:buChar char="•"/>
              <a:defRPr/>
            </a:pPr>
            <a:r>
              <a:rPr lang="en-US" dirty="0" smtClean="0">
                <a:latin typeface="MetaNormalLF-Roman" pitchFamily="34" charset="0"/>
              </a:rPr>
              <a:t>PMO (John Schnitzel, Chris Ritter) to schedule tracking/progress calls with team leads (Bi-weekly)</a:t>
            </a:r>
          </a:p>
          <a:p>
            <a:pPr marL="228600" lvl="0" indent="-228600" eaLnBrk="0" hangingPunct="0">
              <a:spcBef>
                <a:spcPct val="20000"/>
              </a:spcBef>
              <a:buClr>
                <a:srgbClr val="2C95DD"/>
              </a:buClr>
              <a:buFont typeface="Arial" charset="0"/>
              <a:buChar char="•"/>
              <a:defRPr/>
            </a:pPr>
            <a:r>
              <a:rPr lang="en-US" dirty="0" smtClean="0">
                <a:latin typeface="MetaNormalLF-Roman" pitchFamily="34" charset="0"/>
              </a:rPr>
              <a:t>Entire project team, as necessary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Teams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3962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71600"/>
                <a:gridCol w="19202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Lead/Presales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Presales/PS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Partner Eng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Jim McCann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Matt Scaer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TBD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Gopal Karhade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Cognos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Daniel Hancock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Jason Wisdom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Nathan Garrett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Gopal Karhade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Microstrategy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Mujtaba Qadri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John Sheppard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Jason Wiseman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Srini</a:t>
                      </a:r>
                      <a:r>
                        <a:rPr lang="en-US" sz="1000" dirty="0" smtClean="0"/>
                        <a:t> Meka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SAP BOBJ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Linda Liu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Dave Saunders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TBD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Srini</a:t>
                      </a:r>
                      <a:r>
                        <a:rPr lang="en-US" sz="1000" dirty="0" smtClean="0"/>
                        <a:t> Meka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Krishna Jandhyala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Tim Geary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Marshall Presser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Siew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Mun</a:t>
                      </a:r>
                      <a:r>
                        <a:rPr lang="en-US" sz="1000" dirty="0" smtClean="0"/>
                        <a:t> Mi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DataStage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Bart Kersteter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Leonard Walstad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TBD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Siew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Mun</a:t>
                      </a:r>
                      <a:r>
                        <a:rPr lang="en-US" sz="1000" dirty="0" smtClean="0"/>
                        <a:t> Mi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John Rixon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Mike Nemesh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Robert Eckhardt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Siew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Mun</a:t>
                      </a:r>
                      <a:r>
                        <a:rPr lang="en-US" sz="1000" dirty="0" smtClean="0"/>
                        <a:t> Mi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Microsoft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Dan Barale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Renee</a:t>
                      </a:r>
                      <a:r>
                        <a:rPr lang="en-US" sz="1000" baseline="0" dirty="0" smtClean="0"/>
                        <a:t> Jacobs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TBD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Srini</a:t>
                      </a:r>
                      <a:r>
                        <a:rPr lang="en-US" sz="1000" dirty="0" smtClean="0"/>
                        <a:t> Meka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OBIEE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Dave Biddle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Diwakar</a:t>
                      </a:r>
                      <a:r>
                        <a:rPr lang="en-US" sz="1000" baseline="0" dirty="0" smtClean="0"/>
                        <a:t> Kasibhotla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TBD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Gopal Karhade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57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1800" dirty="0" smtClean="0"/>
              <a:t>Week of 10/8 – Kickoff meetings on 10/10 (1 pm) and 10/12 (2 pm)</a:t>
            </a:r>
          </a:p>
          <a:p>
            <a:r>
              <a:rPr lang="en-US" sz="1800" dirty="0" smtClean="0"/>
              <a:t>Week of 10/15 – Initial team meetings, establish weekly meeting schedule, access test environments, familiarize with the testing environment</a:t>
            </a:r>
          </a:p>
          <a:p>
            <a:r>
              <a:rPr lang="en-US" sz="1800" dirty="0" smtClean="0"/>
              <a:t>Week of 10/22 – Initial testing of application, planning and installation</a:t>
            </a:r>
          </a:p>
          <a:p>
            <a:r>
              <a:rPr lang="en-US" sz="1800" dirty="0" smtClean="0"/>
              <a:t>Week of 10/29 – Complete installation of application, installation and configuration of drivers</a:t>
            </a:r>
          </a:p>
          <a:p>
            <a:r>
              <a:rPr lang="en-US" sz="1800" dirty="0" smtClean="0"/>
              <a:t>Week of 11/5 – Complete driver installation and validation, begin testing of application</a:t>
            </a:r>
          </a:p>
          <a:p>
            <a:r>
              <a:rPr lang="en-US" sz="1800" dirty="0" smtClean="0"/>
              <a:t>Week of 11/12 – Complete testing of application </a:t>
            </a:r>
          </a:p>
          <a:p>
            <a:r>
              <a:rPr lang="en-US" sz="1800" dirty="0" smtClean="0"/>
              <a:t>Week of 11/19 – Catch up week (Thanksgiving)</a:t>
            </a:r>
          </a:p>
          <a:p>
            <a:r>
              <a:rPr lang="en-US" sz="1800" dirty="0" smtClean="0"/>
              <a:t>Week of 11/26 – Best practices and begin performance testing</a:t>
            </a:r>
          </a:p>
          <a:p>
            <a:r>
              <a:rPr lang="en-US" sz="1800" dirty="0" smtClean="0"/>
              <a:t>Week of 12/3 – Continued performance testing and begin phase I paper creation</a:t>
            </a:r>
          </a:p>
          <a:p>
            <a:r>
              <a:rPr lang="en-US" sz="1800" dirty="0" smtClean="0"/>
              <a:t>Week of 12/10 – Finalizing phase I paper</a:t>
            </a:r>
          </a:p>
          <a:p>
            <a:r>
              <a:rPr lang="en-US" sz="1800" dirty="0" smtClean="0"/>
              <a:t>12/14 </a:t>
            </a:r>
            <a:r>
              <a:rPr lang="en-US" sz="1800" smtClean="0"/>
              <a:t>– Phase </a:t>
            </a:r>
            <a:r>
              <a:rPr lang="en-US" sz="1800" dirty="0" smtClean="0"/>
              <a:t>I papers complete, review process initiated</a:t>
            </a: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934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Contact Information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9538" name="Group 82"/>
          <p:cNvGraphicFramePr>
            <a:graphicFrameLocks noGrp="1"/>
          </p:cNvGraphicFramePr>
          <p:nvPr>
            <p:ph idx="1"/>
          </p:nvPr>
        </p:nvGraphicFramePr>
        <p:xfrm>
          <a:off x="304801" y="838200"/>
          <a:ext cx="8534400" cy="5099048"/>
        </p:xfrm>
        <a:graphic>
          <a:graphicData uri="http://schemas.openxmlformats.org/drawingml/2006/table">
            <a:tbl>
              <a:tblPr/>
              <a:tblGrid>
                <a:gridCol w="1056735"/>
                <a:gridCol w="1479430"/>
                <a:gridCol w="1892062"/>
                <a:gridCol w="1820172"/>
                <a:gridCol w="1178946"/>
                <a:gridCol w="110705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Last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First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Tool (s)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Email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Work Phone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Cell Phone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</a:tr>
              <a:tr h="30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Barale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Dan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Microsoft 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3"/>
                        </a:rPr>
                        <a:t>Daniel.barale@emc.com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(415) 832-0074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Biddle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Dave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OBIEE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  <a:hlinkClick r:id="rId4"/>
                        </a:rPr>
                        <a:t>David.biddle@emc.com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(425) 748-3315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Eckhardt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Robert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Alpine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+mn-lt"/>
                          <a:hlinkClick r:id="rId5"/>
                        </a:rPr>
                        <a:t>Robert.eckhardt@emc.com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(816) 509-3013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Garrett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Nathan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Cognos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6"/>
                        </a:rPr>
                        <a:t>Nathan.garrett@emc.com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(770) 309-3348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Geary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Tim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Informatica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7"/>
                        </a:rPr>
                        <a:t>Timothy.geary@emc.com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(727) 423-0707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Hancock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Daniel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Cognos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8"/>
                        </a:rPr>
                        <a:t>Daniel.hancock@emc.com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(815) 312-6603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Jacobs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Renee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Microsoft 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9"/>
                        </a:rPr>
                        <a:t>Renee.jacobs@emc.com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(610) 246-6318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Jahnke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John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Exec Sponsor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0"/>
                        </a:rPr>
                        <a:t>John.jahnke@emc.com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(716) 838-7151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Jandhyala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Krishna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Informatica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  <a:hlinkClick r:id="rId10"/>
                        </a:rPr>
                        <a:t>Krishna.jandhyala@emc.com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(602) 376-6235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Karhade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Gopal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SAS,Cognos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, OBIEE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1"/>
                        </a:rPr>
                        <a:t>Gopal.Karhade@emc.com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(925) 818-7539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Kasibhotla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Diwaker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OBIEE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2"/>
                        </a:rPr>
                        <a:t>Diwakar.kasibhotla@emc.com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(917) 526-0380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Kersteter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Bart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DataStage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3"/>
                        </a:rPr>
                        <a:t>Bart.kersteter@emc.com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(952) 562-7348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(651) 253-0921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Liu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Linda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SAP BOBJ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4"/>
                        </a:rPr>
                        <a:t>Linda.liu2@emc.com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(408) 430-9059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McCann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SAS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5"/>
                        </a:rPr>
                        <a:t>Jim.mccann@emc.com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(443) 253-4649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Meka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Srini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Microstrategy</a:t>
                      </a: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, SAP BOBJ, Microsoft 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6"/>
                        </a:rPr>
                        <a:t>Srinivasa.Meka@emc.com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(508) 782-2914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(703) 508-9204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9" name="Rectangle 2"/>
          <p:cNvSpPr>
            <a:spLocks noChangeArrowheads="1"/>
          </p:cNvSpPr>
          <p:nvPr/>
        </p:nvSpPr>
        <p:spPr bwMode="auto">
          <a:xfrm>
            <a:off x="314325" y="88900"/>
            <a:ext cx="82296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3200" dirty="0">
              <a:solidFill>
                <a:srgbClr val="2C95DD"/>
              </a:solidFill>
              <a:latin typeface="MetaNormalLF-Roman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Contact Information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9538" name="Group 82"/>
          <p:cNvGraphicFramePr>
            <a:graphicFrameLocks noGrp="1"/>
          </p:cNvGraphicFramePr>
          <p:nvPr>
            <p:ph idx="1"/>
          </p:nvPr>
        </p:nvGraphicFramePr>
        <p:xfrm>
          <a:off x="304801" y="838200"/>
          <a:ext cx="8534400" cy="5038088"/>
        </p:xfrm>
        <a:graphic>
          <a:graphicData uri="http://schemas.openxmlformats.org/drawingml/2006/table">
            <a:tbl>
              <a:tblPr/>
              <a:tblGrid>
                <a:gridCol w="1056735"/>
                <a:gridCol w="1479430"/>
                <a:gridCol w="1892062"/>
                <a:gridCol w="1820172"/>
                <a:gridCol w="1178946"/>
                <a:gridCol w="110705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Last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First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Tool (s)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Email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Work Phone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NormalLF-Roman" pitchFamily="34" charset="0"/>
                          <a:cs typeface="Arial" charset="0"/>
                        </a:rPr>
                        <a:t>Cell Phone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ACE4"/>
                    </a:solidFill>
                  </a:tcPr>
                </a:tc>
              </a:tr>
              <a:tr h="30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Mun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Siew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Informatica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DataStage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, Alpine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3"/>
                        </a:rPr>
                        <a:t>Siewmun.Mui@emc.com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(508) 293-6426 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(508) 367-9932 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Nemesh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Mike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Alpine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  <a:hlinkClick r:id="rId4"/>
                        </a:rPr>
                        <a:t>Michael.nemesh@emc.com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(678) 404-6770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Presser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Marshall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Informatica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smtClean="0">
                          <a:latin typeface="+mn-lt"/>
                          <a:hlinkClick r:id="rId5"/>
                        </a:rPr>
                        <a:t>Marshall.presser@emc.com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(703) 970-5044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(240) 401-1750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Qadri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Mujtaba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Microstrategy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6"/>
                        </a:rPr>
                        <a:t>Mujtaba.qadri@emc.com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(647) 625-8542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Ritter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Chris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PMO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  <a:hlinkClick r:id="rId7"/>
                        </a:rPr>
                        <a:t>Christopher.Ritter@emc.com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  <a:hlinkClick r:id="rId4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(508) 202-5922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Rixon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John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Alpine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8"/>
                        </a:rPr>
                        <a:t>John.rixon@emc.com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(978) 793-3158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(978) 793-3158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Rutherford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Austin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Exec Sponsor 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9"/>
                        </a:rPr>
                        <a:t>Austin.rutherford@emc.com</a:t>
                      </a:r>
                      <a:endParaRPr kumimoji="0" 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(612) 386-4197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(612)-386-4197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Saunders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Dave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SAP BOBJ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0"/>
                        </a:rPr>
                        <a:t>David.saunders@emc.com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(206) 390-2189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Scaer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Matt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SAS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1"/>
                        </a:rPr>
                        <a:t>Matthew.scaer@emc.com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(425) 748-3305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(206) 491-0952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Schnitzel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John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PMO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2"/>
                        </a:rPr>
                        <a:t>John.schnitzel@emc.com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(248) 957-5816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(716) 870-8440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Sheppard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John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Microstrategy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3"/>
                        </a:rPr>
                        <a:t>John.sheppard2@emc.com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(248) 957-2351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(248) 215-6303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Waddill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Dave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Exec Sponsor </a:t>
                      </a: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4"/>
                        </a:rPr>
                        <a:t>David.Waddill@emc.com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(508) 249-2271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(978) 302-3551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Walstad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Leonard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DataStage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4"/>
                        </a:rPr>
                        <a:t>Leonard.walstad@emc.com</a:t>
                      </a:r>
                      <a:endParaRPr kumimoji="0" 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(617) 320-4854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Wisdom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Jason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Cognos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5"/>
                        </a:rPr>
                        <a:t>Jason.wisdom@emc.com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(347) 387-6504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Wiseman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Jason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Microstrategy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hlinkClick r:id="rId16"/>
                        </a:rPr>
                        <a:t>Jason.wiseman@emc.com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6961" marR="8696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N/A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C95DD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(512) 983-4771</a:t>
                      </a:r>
                    </a:p>
                  </a:txBody>
                  <a:tcPr marL="86961" marR="869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9" name="Rectangle 2"/>
          <p:cNvSpPr>
            <a:spLocks noChangeArrowheads="1"/>
          </p:cNvSpPr>
          <p:nvPr/>
        </p:nvSpPr>
        <p:spPr bwMode="auto">
          <a:xfrm>
            <a:off x="314325" y="88900"/>
            <a:ext cx="82296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3200" dirty="0">
              <a:solidFill>
                <a:srgbClr val="2C95DD"/>
              </a:solidFill>
              <a:latin typeface="MetaNormalLF-Roman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mmetrix Platform TCE Meeting Template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3993D0"/>
      </a:accent1>
      <a:accent2>
        <a:srgbClr val="49A942"/>
      </a:accent2>
      <a:accent3>
        <a:srgbClr val="73C167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Meta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Symmetrix Platform TCE Meeting Template</Template>
  <TotalTime>4847</TotalTime>
  <Words>788</Words>
  <Application>Microsoft Office PowerPoint</Application>
  <PresentationFormat>On-screen Show (4:3)</PresentationFormat>
  <Paragraphs>295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Symmetrix Platform TCE Meeting Template</vt:lpstr>
      <vt:lpstr>Proof of Concept Playbooks Kickoff Meeting</vt:lpstr>
      <vt:lpstr>Problem Statement </vt:lpstr>
      <vt:lpstr>Technologies for testing  </vt:lpstr>
      <vt:lpstr>Teams</vt:lpstr>
      <vt:lpstr>Schedule </vt:lpstr>
      <vt:lpstr>Slide 6</vt:lpstr>
      <vt:lpstr>Contact Information </vt:lpstr>
      <vt:lpstr>Contact Information 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Status</dc:title>
  <dc:creator>Dave Waddill</dc:creator>
  <cp:lastModifiedBy>EMC</cp:lastModifiedBy>
  <cp:revision>343</cp:revision>
  <dcterms:created xsi:type="dcterms:W3CDTF">2010-06-21T13:19:02Z</dcterms:created>
  <dcterms:modified xsi:type="dcterms:W3CDTF">2012-10-10T00:15:55Z</dcterms:modified>
</cp:coreProperties>
</file>