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99" r:id="rId7"/>
    <p:sldId id="261" r:id="rId8"/>
    <p:sldId id="286" r:id="rId9"/>
    <p:sldId id="287" r:id="rId10"/>
    <p:sldId id="288" r:id="rId11"/>
    <p:sldId id="290" r:id="rId12"/>
    <p:sldId id="262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162" y="1554216"/>
            <a:ext cx="7077456" cy="1243584"/>
          </a:xfrm>
        </p:spPr>
        <p:txBody>
          <a:bodyPr/>
          <a:lstStyle/>
          <a:p>
            <a:r>
              <a:rPr lang="en-US" dirty="0" err="1"/>
              <a:t>iSurvey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7162" y="2797800"/>
            <a:ext cx="6162594" cy="5957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Survey Management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AAEB46-2F55-45F1-90BC-7F934E956592}"/>
              </a:ext>
            </a:extLst>
          </p:cNvPr>
          <p:cNvSpPr txBox="1">
            <a:spLocks/>
          </p:cNvSpPr>
          <p:nvPr/>
        </p:nvSpPr>
        <p:spPr>
          <a:xfrm>
            <a:off x="8252750" y="5139161"/>
            <a:ext cx="6900441" cy="137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John McCann</a:t>
            </a:r>
            <a:br>
              <a:rPr lang="en-US" dirty="0"/>
            </a:br>
            <a:r>
              <a:rPr lang="en-US"/>
              <a:t>ID:20086617</a:t>
            </a:r>
            <a:endParaRPr lang="en-US" dirty="0"/>
          </a:p>
          <a:p>
            <a:r>
              <a:rPr lang="en-US" dirty="0" err="1"/>
              <a:t>Hdip</a:t>
            </a:r>
            <a:r>
              <a:rPr lang="en-US" dirty="0"/>
              <a:t> in Computer Science</a:t>
            </a:r>
          </a:p>
          <a:p>
            <a:r>
              <a:rPr lang="en-US" dirty="0"/>
              <a:t>01/06/2021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FB3EE0E-25FB-4126-87C8-750419B8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750" y="978712"/>
            <a:ext cx="2571146" cy="34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4DBE527-90B1-4C61-996B-F649C4E1698E}"/>
              </a:ext>
            </a:extLst>
          </p:cNvPr>
          <p:cNvSpPr txBox="1">
            <a:spLocks/>
          </p:cNvSpPr>
          <p:nvPr/>
        </p:nvSpPr>
        <p:spPr>
          <a:xfrm>
            <a:off x="149100" y="2803599"/>
            <a:ext cx="6259651" cy="3175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By breaking the product into cycles, the Agile model enabled me to deliver a working product.</a:t>
            </a:r>
          </a:p>
          <a:p>
            <a:r>
              <a:rPr lang="en-US" dirty="0"/>
              <a:t>Initial set up</a:t>
            </a:r>
          </a:p>
          <a:p>
            <a:r>
              <a:rPr lang="en-US" dirty="0"/>
              <a:t>Backend development </a:t>
            </a:r>
          </a:p>
          <a:p>
            <a:r>
              <a:rPr lang="en-US" dirty="0"/>
              <a:t>Mobile development - initial stages emphasis on functionality </a:t>
            </a:r>
          </a:p>
          <a:p>
            <a:r>
              <a:rPr lang="en-US" dirty="0"/>
              <a:t>UI of the mobile application was improved to a more aesthetically pleasing and easy to use app </a:t>
            </a:r>
          </a:p>
          <a:p>
            <a:r>
              <a:rPr lang="en-US" dirty="0"/>
              <a:t>After rigorous testing, application was ready for submission.</a:t>
            </a:r>
            <a:endParaRPr lang="en-IE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E1AF5D11-52B7-494F-A4EF-3673A9B92894}"/>
              </a:ext>
            </a:extLst>
          </p:cNvPr>
          <p:cNvSpPr txBox="1">
            <a:spLocks/>
          </p:cNvSpPr>
          <p:nvPr/>
        </p:nvSpPr>
        <p:spPr>
          <a:xfrm>
            <a:off x="419659" y="1789327"/>
            <a:ext cx="4379861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Agile Development</a:t>
            </a:r>
          </a:p>
        </p:txBody>
      </p:sp>
      <p:pic>
        <p:nvPicPr>
          <p:cNvPr id="1026" name="Picture 2" descr="Agile Advantages For Software Development | DevCom">
            <a:extLst>
              <a:ext uri="{FF2B5EF4-FFF2-40B4-BE49-F238E27FC236}">
                <a16:creationId xmlns:a16="http://schemas.microsoft.com/office/drawing/2014/main" id="{A78C50CD-EEB4-4C52-AA48-A0884F10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84557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4DBE527-90B1-4C61-996B-F649C4E1698E}"/>
              </a:ext>
            </a:extLst>
          </p:cNvPr>
          <p:cNvSpPr txBox="1">
            <a:spLocks/>
          </p:cNvSpPr>
          <p:nvPr/>
        </p:nvSpPr>
        <p:spPr>
          <a:xfrm>
            <a:off x="4930089" y="3576873"/>
            <a:ext cx="2242920" cy="37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Frontend Development</a:t>
            </a:r>
          </a:p>
        </p:txBody>
      </p:sp>
      <p:sp>
        <p:nvSpPr>
          <p:cNvPr id="3" name="AutoShape 2" descr="Agile Process: Why You Need Feedback Loops During &amp; After Sprints -  Iterative Agile Loops">
            <a:extLst>
              <a:ext uri="{FF2B5EF4-FFF2-40B4-BE49-F238E27FC236}">
                <a16:creationId xmlns:a16="http://schemas.microsoft.com/office/drawing/2014/main" id="{26507924-936B-483B-B6D3-FBF064902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834224"/>
            <a:ext cx="2747176" cy="274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382BF-35D6-40C4-AD0D-C8C8440C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8" y="1439919"/>
            <a:ext cx="11481683" cy="1955396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8C5B44B-D417-49C8-954E-8F39BD91878E}"/>
              </a:ext>
            </a:extLst>
          </p:cNvPr>
          <p:cNvSpPr txBox="1">
            <a:spLocks/>
          </p:cNvSpPr>
          <p:nvPr/>
        </p:nvSpPr>
        <p:spPr>
          <a:xfrm>
            <a:off x="2697513" y="3579667"/>
            <a:ext cx="2514588" cy="53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Creation of tables &amp; </a:t>
            </a:r>
            <a:r>
              <a:rPr lang="en-US" sz="1400" dirty="0" err="1"/>
              <a:t>api</a:t>
            </a:r>
            <a:endParaRPr lang="en-US" sz="14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2214B73-BA75-45EA-863F-9C1BA50B14D3}"/>
              </a:ext>
            </a:extLst>
          </p:cNvPr>
          <p:cNvSpPr txBox="1">
            <a:spLocks/>
          </p:cNvSpPr>
          <p:nvPr/>
        </p:nvSpPr>
        <p:spPr>
          <a:xfrm>
            <a:off x="274178" y="3568721"/>
            <a:ext cx="2514588" cy="53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Initial Software Installation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AB0FD0F-44AF-45C5-8A46-F7CBFCC44C3F}"/>
              </a:ext>
            </a:extLst>
          </p:cNvPr>
          <p:cNvSpPr txBox="1">
            <a:spLocks/>
          </p:cNvSpPr>
          <p:nvPr/>
        </p:nvSpPr>
        <p:spPr>
          <a:xfrm>
            <a:off x="7090586" y="3579667"/>
            <a:ext cx="2776981" cy="53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Mobile Backend Development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6D78571-6E10-4404-BD88-6D950F15D53B}"/>
              </a:ext>
            </a:extLst>
          </p:cNvPr>
          <p:cNvSpPr txBox="1">
            <a:spLocks/>
          </p:cNvSpPr>
          <p:nvPr/>
        </p:nvSpPr>
        <p:spPr>
          <a:xfrm>
            <a:off x="9657809" y="3583189"/>
            <a:ext cx="2713487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Mobile Frontend Development</a:t>
            </a:r>
          </a:p>
        </p:txBody>
      </p:sp>
      <p:pic>
        <p:nvPicPr>
          <p:cNvPr id="16" name="Picture 2" descr="Best Visual Studio Code Extensions. - DEV Community">
            <a:extLst>
              <a:ext uri="{FF2B5EF4-FFF2-40B4-BE49-F238E27FC236}">
                <a16:creationId xmlns:a16="http://schemas.microsoft.com/office/drawing/2014/main" id="{2384DCB3-15A7-49CE-9ED4-ADC0198F2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6" y="3981452"/>
            <a:ext cx="2026395" cy="113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3.jpeg" descr="Diagram  Description automatically generated">
            <a:extLst>
              <a:ext uri="{FF2B5EF4-FFF2-40B4-BE49-F238E27FC236}">
                <a16:creationId xmlns:a16="http://schemas.microsoft.com/office/drawing/2014/main" id="{53F1BCF7-A362-4381-A4C0-0A0727D789D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6507" y="4266312"/>
            <a:ext cx="1860621" cy="1308656"/>
          </a:xfrm>
          <a:prstGeom prst="rect">
            <a:avLst/>
          </a:prstGeom>
        </p:spPr>
      </p:pic>
      <p:pic>
        <p:nvPicPr>
          <p:cNvPr id="18" name="image5.png">
            <a:extLst>
              <a:ext uri="{FF2B5EF4-FFF2-40B4-BE49-F238E27FC236}">
                <a16:creationId xmlns:a16="http://schemas.microsoft.com/office/drawing/2014/main" id="{D0F7BF0F-2DA7-45E5-B6A8-7EF4FF53622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3289" y="4299551"/>
            <a:ext cx="1860621" cy="1308656"/>
          </a:xfrm>
          <a:prstGeom prst="rect">
            <a:avLst/>
          </a:prstGeom>
        </p:spPr>
      </p:pic>
      <p:pic>
        <p:nvPicPr>
          <p:cNvPr id="2054" name="Picture 6" descr="rest-api - data.epa.ie">
            <a:extLst>
              <a:ext uri="{FF2B5EF4-FFF2-40B4-BE49-F238E27FC236}">
                <a16:creationId xmlns:a16="http://schemas.microsoft.com/office/drawing/2014/main" id="{47D7FA31-BCC8-4739-B332-826544F4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33" y="4266312"/>
            <a:ext cx="1537311" cy="8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06DD78-7FC9-4B25-9990-B77E05293BF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867567" y="3948314"/>
            <a:ext cx="1447137" cy="22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4DBE527-90B1-4C61-996B-F649C4E1698E}"/>
              </a:ext>
            </a:extLst>
          </p:cNvPr>
          <p:cNvSpPr txBox="1">
            <a:spLocks/>
          </p:cNvSpPr>
          <p:nvPr/>
        </p:nvSpPr>
        <p:spPr>
          <a:xfrm>
            <a:off x="4970219" y="4021380"/>
            <a:ext cx="2242920" cy="37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Frontend Development</a:t>
            </a:r>
          </a:p>
        </p:txBody>
      </p:sp>
      <p:sp>
        <p:nvSpPr>
          <p:cNvPr id="3" name="AutoShape 2" descr="Agile Process: Why You Need Feedback Loops During &amp; After Sprints -  Iterative Agile Loops">
            <a:extLst>
              <a:ext uri="{FF2B5EF4-FFF2-40B4-BE49-F238E27FC236}">
                <a16:creationId xmlns:a16="http://schemas.microsoft.com/office/drawing/2014/main" id="{26507924-936B-483B-B6D3-FBF064902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834224"/>
            <a:ext cx="2747176" cy="274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382BF-35D6-40C4-AD0D-C8C8440C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897762"/>
            <a:ext cx="11481683" cy="1955396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8C5B44B-D417-49C8-954E-8F39BD91878E}"/>
              </a:ext>
            </a:extLst>
          </p:cNvPr>
          <p:cNvSpPr txBox="1">
            <a:spLocks/>
          </p:cNvSpPr>
          <p:nvPr/>
        </p:nvSpPr>
        <p:spPr>
          <a:xfrm>
            <a:off x="2686223" y="4021380"/>
            <a:ext cx="2514588" cy="520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Creation of tables &amp; </a:t>
            </a:r>
            <a:r>
              <a:rPr lang="en-US" sz="1400" b="1" dirty="0" err="1"/>
              <a:t>api</a:t>
            </a:r>
            <a:endParaRPr lang="en-US" sz="1400" b="1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2214B73-BA75-45EA-863F-9C1BA50B14D3}"/>
              </a:ext>
            </a:extLst>
          </p:cNvPr>
          <p:cNvSpPr txBox="1">
            <a:spLocks/>
          </p:cNvSpPr>
          <p:nvPr/>
        </p:nvSpPr>
        <p:spPr>
          <a:xfrm>
            <a:off x="251797" y="4031785"/>
            <a:ext cx="2514588" cy="53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Initial Software Installation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AB0FD0F-44AF-45C5-8A46-F7CBFCC44C3F}"/>
              </a:ext>
            </a:extLst>
          </p:cNvPr>
          <p:cNvSpPr txBox="1">
            <a:spLocks/>
          </p:cNvSpPr>
          <p:nvPr/>
        </p:nvSpPr>
        <p:spPr>
          <a:xfrm>
            <a:off x="7012024" y="4028294"/>
            <a:ext cx="2776981" cy="535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Mobile Backend Development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6D78571-6E10-4404-BD88-6D950F15D53B}"/>
              </a:ext>
            </a:extLst>
          </p:cNvPr>
          <p:cNvSpPr txBox="1">
            <a:spLocks/>
          </p:cNvSpPr>
          <p:nvPr/>
        </p:nvSpPr>
        <p:spPr>
          <a:xfrm>
            <a:off x="9657808" y="4021380"/>
            <a:ext cx="2713487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Mobile Frontend Development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812DE3D-536C-4B81-A722-6EA6EE2EC1C2}"/>
              </a:ext>
            </a:extLst>
          </p:cNvPr>
          <p:cNvSpPr txBox="1">
            <a:spLocks/>
          </p:cNvSpPr>
          <p:nvPr/>
        </p:nvSpPr>
        <p:spPr>
          <a:xfrm>
            <a:off x="-610162" y="4770020"/>
            <a:ext cx="3255431" cy="1259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Installation of software for the back office development of the project.</a:t>
            </a:r>
            <a:endParaRPr lang="en-I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93F8711-CC76-412A-975C-B657DFB03D1C}"/>
              </a:ext>
            </a:extLst>
          </p:cNvPr>
          <p:cNvSpPr txBox="1">
            <a:spLocks/>
          </p:cNvSpPr>
          <p:nvPr/>
        </p:nvSpPr>
        <p:spPr>
          <a:xfrm>
            <a:off x="2645269" y="4766442"/>
            <a:ext cx="2626446" cy="142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Creation of tables and API </a:t>
            </a:r>
            <a:br>
              <a:rPr lang="en-US" sz="1400" dirty="0"/>
            </a:br>
            <a:r>
              <a:rPr lang="en-US" sz="1400" dirty="0"/>
              <a:t>in the second step of back </a:t>
            </a:r>
            <a:br>
              <a:rPr lang="en-US" sz="1400" dirty="0"/>
            </a:br>
            <a:r>
              <a:rPr lang="en-US" sz="1400" dirty="0"/>
              <a:t>office development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5015444-7B6F-4916-AA4B-B9B1EC665846}"/>
              </a:ext>
            </a:extLst>
          </p:cNvPr>
          <p:cNvSpPr txBox="1">
            <a:spLocks/>
          </p:cNvSpPr>
          <p:nvPr/>
        </p:nvSpPr>
        <p:spPr>
          <a:xfrm>
            <a:off x="4075381" y="4770765"/>
            <a:ext cx="4535882" cy="497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Building html pages with </a:t>
            </a:r>
            <a:br>
              <a:rPr lang="en-US" dirty="0"/>
            </a:br>
            <a:r>
              <a:rPr lang="en-US" dirty="0"/>
              <a:t>handlebars, CSS and </a:t>
            </a:r>
            <a:br>
              <a:rPr lang="en-US" dirty="0"/>
            </a:br>
            <a:r>
              <a:rPr lang="en-US" dirty="0"/>
              <a:t>bootstrap</a:t>
            </a:r>
            <a:endParaRPr lang="en-IE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6D13C9F6-1EA5-4103-B71E-A0EA93EEEC3D}"/>
              </a:ext>
            </a:extLst>
          </p:cNvPr>
          <p:cNvSpPr txBox="1">
            <a:spLocks/>
          </p:cNvSpPr>
          <p:nvPr/>
        </p:nvSpPr>
        <p:spPr>
          <a:xfrm>
            <a:off x="8824966" y="4721832"/>
            <a:ext cx="4379172" cy="124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Building of a mobile app</a:t>
            </a:r>
            <a:br>
              <a:rPr lang="en-US" dirty="0"/>
            </a:br>
            <a:r>
              <a:rPr lang="en-US" dirty="0"/>
              <a:t>including activities within</a:t>
            </a:r>
            <a:br>
              <a:rPr lang="en-US" dirty="0"/>
            </a:br>
            <a:r>
              <a:rPr lang="en-US" dirty="0"/>
              <a:t>android studio and the </a:t>
            </a:r>
            <a:br>
              <a:rPr lang="en-US" dirty="0"/>
            </a:br>
            <a:r>
              <a:rPr lang="en-US" dirty="0"/>
              <a:t>use of SQLite.</a:t>
            </a:r>
            <a:endParaRPr lang="en-I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2A266A30-0A30-491D-9519-1808E381791C}"/>
              </a:ext>
            </a:extLst>
          </p:cNvPr>
          <p:cNvSpPr txBox="1">
            <a:spLocks/>
          </p:cNvSpPr>
          <p:nvPr/>
        </p:nvSpPr>
        <p:spPr>
          <a:xfrm>
            <a:off x="7143221" y="4807786"/>
            <a:ext cx="2514588" cy="535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Building of a REST API to be called from Java on mobile device</a:t>
            </a:r>
            <a:endParaRPr lang="en-US" sz="1400" dirty="0"/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5F3BAC2D-8872-4070-9ABE-5B0EEFB800C3}"/>
              </a:ext>
            </a:extLst>
          </p:cNvPr>
          <p:cNvSpPr txBox="1">
            <a:spLocks/>
          </p:cNvSpPr>
          <p:nvPr/>
        </p:nvSpPr>
        <p:spPr>
          <a:xfrm>
            <a:off x="444500" y="1362231"/>
            <a:ext cx="4379861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418104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Outcomes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4DBE527-90B1-4C61-996B-F649C4E1698E}"/>
              </a:ext>
            </a:extLst>
          </p:cNvPr>
          <p:cNvSpPr txBox="1">
            <a:spLocks/>
          </p:cNvSpPr>
          <p:nvPr/>
        </p:nvSpPr>
        <p:spPr>
          <a:xfrm>
            <a:off x="165002" y="2097132"/>
            <a:ext cx="6466385" cy="405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Back office functional requirements achieved:</a:t>
            </a:r>
          </a:p>
          <a:p>
            <a:pPr marL="0" indent="0">
              <a:buNone/>
            </a:pPr>
            <a:endParaRPr lang="en-IE" sz="1600" dirty="0"/>
          </a:p>
          <a:p>
            <a:pPr lvl="0"/>
            <a:r>
              <a:rPr lang="en-US" sz="1600" dirty="0"/>
              <a:t>Creating both Surveys and Questions</a:t>
            </a:r>
            <a:endParaRPr lang="en-IE" sz="1600" dirty="0"/>
          </a:p>
          <a:p>
            <a:pPr lvl="0"/>
            <a:r>
              <a:rPr lang="en-US" sz="1600" dirty="0"/>
              <a:t>Assigning Questions to Surveys and Surveys to a User</a:t>
            </a:r>
            <a:endParaRPr lang="en-IE" sz="1600" dirty="0"/>
          </a:p>
          <a:p>
            <a:pPr lvl="0"/>
            <a:r>
              <a:rPr lang="en-US" sz="1600" dirty="0"/>
              <a:t>Processing Survey Answers</a:t>
            </a:r>
            <a:endParaRPr lang="en-IE" sz="1600" dirty="0"/>
          </a:p>
          <a:p>
            <a:pPr lvl="0"/>
            <a:endParaRPr lang="en-IE" sz="1600" dirty="0"/>
          </a:p>
          <a:p>
            <a:pPr marL="0" indent="0">
              <a:buNone/>
            </a:pPr>
            <a:r>
              <a:rPr lang="en-US" sz="1600" dirty="0"/>
              <a:t>Mobile Functionality requirements achieved:</a:t>
            </a:r>
            <a:endParaRPr lang="en-IE" sz="1600" dirty="0"/>
          </a:p>
          <a:p>
            <a:pPr marL="0" indent="0">
              <a:buNone/>
            </a:pPr>
            <a:endParaRPr lang="en-IE" sz="1600" dirty="0"/>
          </a:p>
          <a:p>
            <a:pPr lvl="0"/>
            <a:r>
              <a:rPr lang="en-US" sz="1600" dirty="0"/>
              <a:t>Downloading and Listing Surveys</a:t>
            </a:r>
            <a:endParaRPr lang="en-IE" sz="1600" dirty="0"/>
          </a:p>
          <a:p>
            <a:pPr lvl="0"/>
            <a:r>
              <a:rPr lang="en-US" sz="1600" dirty="0"/>
              <a:t>Gathering answers</a:t>
            </a:r>
            <a:endParaRPr lang="en-IE" sz="1600" dirty="0"/>
          </a:p>
          <a:p>
            <a:pPr lvl="0"/>
            <a:r>
              <a:rPr lang="en-US" sz="1600" dirty="0"/>
              <a:t>Uploading the completed surveys</a:t>
            </a:r>
            <a:endParaRPr lang="en-IE" sz="1600" dirty="0"/>
          </a:p>
          <a:p>
            <a:pPr lvl="0"/>
            <a:r>
              <a:rPr lang="en-US" sz="1600" dirty="0"/>
              <a:t>Changing setting features as required</a:t>
            </a:r>
            <a:endParaRPr lang="en-IE" sz="16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E1AF5D11-52B7-494F-A4EF-3673A9B92894}"/>
              </a:ext>
            </a:extLst>
          </p:cNvPr>
          <p:cNvSpPr txBox="1">
            <a:spLocks/>
          </p:cNvSpPr>
          <p:nvPr/>
        </p:nvSpPr>
        <p:spPr>
          <a:xfrm>
            <a:off x="444500" y="1561601"/>
            <a:ext cx="4379861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Success  </a:t>
            </a:r>
            <a:r>
              <a:rPr lang="en-US" dirty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pic>
        <p:nvPicPr>
          <p:cNvPr id="3076" name="Picture 4" descr="Actions that results in success | JATO">
            <a:extLst>
              <a:ext uri="{FF2B5EF4-FFF2-40B4-BE49-F238E27FC236}">
                <a16:creationId xmlns:a16="http://schemas.microsoft.com/office/drawing/2014/main" id="{0F055A43-91DF-4FBE-BA64-7D93BC318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035" y="1943503"/>
            <a:ext cx="4448217" cy="333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AutoShape 12" descr="Node.js Logo PNG Transparent – Brands Logos">
            <a:extLst>
              <a:ext uri="{FF2B5EF4-FFF2-40B4-BE49-F238E27FC236}">
                <a16:creationId xmlns:a16="http://schemas.microsoft.com/office/drawing/2014/main" id="{CC812A1C-9E1B-4AFB-8386-260C4DC44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48" name="Picture 24" descr="Why is Android Studio still such a gruesome embarrassment? | TechCrunch">
            <a:extLst>
              <a:ext uri="{FF2B5EF4-FFF2-40B4-BE49-F238E27FC236}">
                <a16:creationId xmlns:a16="http://schemas.microsoft.com/office/drawing/2014/main" id="{5744B35B-5D7C-4C6F-B5C9-22509B28B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30" y="1582202"/>
            <a:ext cx="1828939" cy="126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Using external Diff in Sourcetree | (日本語) 株式会社ブリスウェル ベトナム">
            <a:extLst>
              <a:ext uri="{FF2B5EF4-FFF2-40B4-BE49-F238E27FC236}">
                <a16:creationId xmlns:a16="http://schemas.microsoft.com/office/drawing/2014/main" id="{EBC00BE0-07EA-479F-B9C0-6829F73DE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42" y="1631238"/>
            <a:ext cx="1881439" cy="118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gry man looking up Stock Photos - Page 1 : Masterfile">
            <a:extLst>
              <a:ext uri="{FF2B5EF4-FFF2-40B4-BE49-F238E27FC236}">
                <a16:creationId xmlns:a16="http://schemas.microsoft.com/office/drawing/2014/main" id="{9B630949-B074-4CD7-A338-0EBAF24A2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45" y="4591738"/>
            <a:ext cx="1598212" cy="182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C4D5AE-34E8-4A3D-878E-0817A31B3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348" y="1518455"/>
            <a:ext cx="1433172" cy="1328036"/>
          </a:xfrm>
          <a:prstGeom prst="rect">
            <a:avLst/>
          </a:prstGeom>
        </p:spPr>
      </p:pic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4F7A4AD-8BCF-4329-A6D6-70B728F6A40B}"/>
              </a:ext>
            </a:extLst>
          </p:cNvPr>
          <p:cNvSpPr txBox="1">
            <a:spLocks/>
          </p:cNvSpPr>
          <p:nvPr/>
        </p:nvSpPr>
        <p:spPr>
          <a:xfrm>
            <a:off x="444499" y="2981739"/>
            <a:ext cx="2879145" cy="236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Sourcetree</a:t>
            </a:r>
            <a:r>
              <a:rPr lang="en-US" dirty="0"/>
              <a:t> was a “source” of constant frustration as it often crashed midway through some important commits which did not leave this developer best pleased!!</a:t>
            </a:r>
            <a:endParaRPr lang="en-IE" sz="1600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9F872A39-A125-44EC-A7A2-0B64537AC5E3}"/>
              </a:ext>
            </a:extLst>
          </p:cNvPr>
          <p:cNvSpPr txBox="1">
            <a:spLocks/>
          </p:cNvSpPr>
          <p:nvPr/>
        </p:nvSpPr>
        <p:spPr>
          <a:xfrm>
            <a:off x="3657600" y="2922907"/>
            <a:ext cx="5367130" cy="1315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Android Studio on a Windows machine with insufficient RAM was not the best idea as the constant crashing of the emulator and slow Gradle building was often the cause of aggravation!</a:t>
            </a:r>
            <a:endParaRPr lang="en-IE" sz="1600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3BCA9E25-63EB-4BB5-9CC5-4EF767B42535}"/>
              </a:ext>
            </a:extLst>
          </p:cNvPr>
          <p:cNvSpPr txBox="1">
            <a:spLocks/>
          </p:cNvSpPr>
          <p:nvPr/>
        </p:nvSpPr>
        <p:spPr>
          <a:xfrm>
            <a:off x="9173155" y="2922907"/>
            <a:ext cx="2879145" cy="236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 usual time constraints dictated a lot of the application capabilities. Given more time this app would be more polished looking and capable of a lot more functionality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290556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Release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AutoShape 12" descr="Node.js Logo PNG Transparent – Brands Logos">
            <a:extLst>
              <a:ext uri="{FF2B5EF4-FFF2-40B4-BE49-F238E27FC236}">
                <a16:creationId xmlns:a16="http://schemas.microsoft.com/office/drawing/2014/main" id="{CC812A1C-9E1B-4AFB-8386-260C4DC44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4F7A4AD-8BCF-4329-A6D6-70B728F6A40B}"/>
              </a:ext>
            </a:extLst>
          </p:cNvPr>
          <p:cNvSpPr txBox="1">
            <a:spLocks/>
          </p:cNvSpPr>
          <p:nvPr/>
        </p:nvSpPr>
        <p:spPr>
          <a:xfrm>
            <a:off x="444500" y="3533431"/>
            <a:ext cx="2879145" cy="236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Hosting this application would be the obvious next step as this project demonstrates it’s working locally</a:t>
            </a:r>
            <a:endParaRPr lang="en-IE" sz="1600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9F872A39-A125-44EC-A7A2-0B64537AC5E3}"/>
              </a:ext>
            </a:extLst>
          </p:cNvPr>
          <p:cNvSpPr txBox="1">
            <a:spLocks/>
          </p:cNvSpPr>
          <p:nvPr/>
        </p:nvSpPr>
        <p:spPr>
          <a:xfrm>
            <a:off x="3412435" y="3863773"/>
            <a:ext cx="5367130" cy="1315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With limited security included</a:t>
            </a:r>
            <a:br>
              <a:rPr lang="en-US" sz="1600" dirty="0"/>
            </a:br>
            <a:r>
              <a:rPr lang="en-US" sz="1600" dirty="0"/>
              <a:t>in this app, further security is </a:t>
            </a:r>
            <a:br>
              <a:rPr lang="en-US" sz="1600" dirty="0"/>
            </a:br>
            <a:r>
              <a:rPr lang="en-US" sz="1600" dirty="0"/>
              <a:t>essential to ensure this </a:t>
            </a:r>
            <a:br>
              <a:rPr lang="en-US" sz="1600" dirty="0"/>
            </a:br>
            <a:r>
              <a:rPr lang="en-US" sz="1600" dirty="0"/>
              <a:t>application is completely </a:t>
            </a:r>
            <a:br>
              <a:rPr lang="en-US" sz="1600" dirty="0"/>
            </a:br>
            <a:r>
              <a:rPr lang="en-US" sz="1600" dirty="0"/>
              <a:t>secure</a:t>
            </a:r>
            <a:r>
              <a:rPr lang="en-US" dirty="0"/>
              <a:t>.</a:t>
            </a:r>
            <a:endParaRPr lang="en-IE" sz="1600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3BCA9E25-63EB-4BB5-9CC5-4EF767B42535}"/>
              </a:ext>
            </a:extLst>
          </p:cNvPr>
          <p:cNvSpPr txBox="1">
            <a:spLocks/>
          </p:cNvSpPr>
          <p:nvPr/>
        </p:nvSpPr>
        <p:spPr>
          <a:xfrm>
            <a:off x="9388389" y="3863773"/>
            <a:ext cx="2879145" cy="236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Data Validation in the back office and mobile device </a:t>
            </a:r>
            <a:br>
              <a:rPr lang="en-US" sz="1600" dirty="0"/>
            </a:br>
            <a:r>
              <a:rPr lang="en-US" sz="1600" dirty="0"/>
              <a:t>is also an obvious requirement</a:t>
            </a:r>
            <a:endParaRPr lang="en-IE" sz="1600" dirty="0"/>
          </a:p>
        </p:txBody>
      </p:sp>
      <p:pic>
        <p:nvPicPr>
          <p:cNvPr id="6146" name="Picture 2" descr="5 Key Points to Select the Right Application Hosting Provider">
            <a:extLst>
              <a:ext uri="{FF2B5EF4-FFF2-40B4-BE49-F238E27FC236}">
                <a16:creationId xmlns:a16="http://schemas.microsoft.com/office/drawing/2014/main" id="{A82AFB0E-B70B-48BB-B674-3D8C0CF8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37" y="1590784"/>
            <a:ext cx="2165604" cy="132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253C05-7759-4A56-A841-5A6957C2D21B}"/>
              </a:ext>
            </a:extLst>
          </p:cNvPr>
          <p:cNvSpPr txBox="1">
            <a:spLocks/>
          </p:cNvSpPr>
          <p:nvPr/>
        </p:nvSpPr>
        <p:spPr>
          <a:xfrm>
            <a:off x="1021740" y="3162631"/>
            <a:ext cx="1645921" cy="532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Hosting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E" sz="1600" dirty="0"/>
          </a:p>
        </p:txBody>
      </p:sp>
      <p:pic>
        <p:nvPicPr>
          <p:cNvPr id="6148" name="Picture 4" descr="Cyber Security—Advancing through AI - IEEE Innovation at Work">
            <a:extLst>
              <a:ext uri="{FF2B5EF4-FFF2-40B4-BE49-F238E27FC236}">
                <a16:creationId xmlns:a16="http://schemas.microsoft.com/office/drawing/2014/main" id="{F75FEB76-08FC-4159-B666-319C5C32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175" y="1593435"/>
            <a:ext cx="2040835" cy="135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39EF0E2-5A8B-42C2-8A19-72BAB350BAE3}"/>
              </a:ext>
            </a:extLst>
          </p:cNvPr>
          <p:cNvSpPr txBox="1">
            <a:spLocks/>
          </p:cNvSpPr>
          <p:nvPr/>
        </p:nvSpPr>
        <p:spPr>
          <a:xfrm>
            <a:off x="3923303" y="3162630"/>
            <a:ext cx="1645921" cy="532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Security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E" sz="16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E2CF4501-A1DA-41C9-BAE1-EB9CE371902B}"/>
              </a:ext>
            </a:extLst>
          </p:cNvPr>
          <p:cNvSpPr txBox="1">
            <a:spLocks/>
          </p:cNvSpPr>
          <p:nvPr/>
        </p:nvSpPr>
        <p:spPr>
          <a:xfrm>
            <a:off x="6400412" y="3863773"/>
            <a:ext cx="2879145" cy="236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Adding a splash screen </a:t>
            </a:r>
            <a:br>
              <a:rPr lang="en-US" sz="1600" dirty="0"/>
            </a:br>
            <a:r>
              <a:rPr lang="en-US" sz="1600" dirty="0"/>
              <a:t>or login screen would have made the </a:t>
            </a:r>
            <a:br>
              <a:rPr lang="en-US" sz="1600" dirty="0"/>
            </a:br>
            <a:r>
              <a:rPr lang="en-US" sz="1600" dirty="0"/>
              <a:t>application more aesthetically pleasing </a:t>
            </a:r>
            <a:endParaRPr lang="en-IE" sz="1600" dirty="0"/>
          </a:p>
        </p:txBody>
      </p:sp>
      <p:pic>
        <p:nvPicPr>
          <p:cNvPr id="6154" name="Picture 10" descr="Data Validation - Overview, Types, Practical Examples">
            <a:extLst>
              <a:ext uri="{FF2B5EF4-FFF2-40B4-BE49-F238E27FC236}">
                <a16:creationId xmlns:a16="http://schemas.microsoft.com/office/drawing/2014/main" id="{ACB966D8-87DB-4BB4-9ACF-091B66F51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013" y="1575760"/>
            <a:ext cx="2160052" cy="135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CB6E226-BFE2-4104-8B25-8AF0ECA50750}"/>
              </a:ext>
            </a:extLst>
          </p:cNvPr>
          <p:cNvSpPr txBox="1">
            <a:spLocks/>
          </p:cNvSpPr>
          <p:nvPr/>
        </p:nvSpPr>
        <p:spPr>
          <a:xfrm>
            <a:off x="9809479" y="3167620"/>
            <a:ext cx="1849121" cy="532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Data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E" sz="1600" dirty="0"/>
          </a:p>
        </p:txBody>
      </p:sp>
      <p:pic>
        <p:nvPicPr>
          <p:cNvPr id="6160" name="Picture 16" descr="975 BEST &quot;Login Icon&quot; IMAGES, STOCK PHOTOS &amp; VECTORS | Adobe Stock">
            <a:extLst>
              <a:ext uri="{FF2B5EF4-FFF2-40B4-BE49-F238E27FC236}">
                <a16:creationId xmlns:a16="http://schemas.microsoft.com/office/drawing/2014/main" id="{206A3045-0A89-407A-A087-070CFB73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44" y="1626174"/>
            <a:ext cx="2392585" cy="11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4C1AACD-E892-4CB6-9848-E39075B7336F}"/>
              </a:ext>
            </a:extLst>
          </p:cNvPr>
          <p:cNvSpPr txBox="1">
            <a:spLocks/>
          </p:cNvSpPr>
          <p:nvPr/>
        </p:nvSpPr>
        <p:spPr>
          <a:xfrm>
            <a:off x="7133644" y="3129206"/>
            <a:ext cx="1645921" cy="532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Login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6811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Reflection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AutoShape 12" descr="Node.js Logo PNG Transparent – Brands Logos">
            <a:extLst>
              <a:ext uri="{FF2B5EF4-FFF2-40B4-BE49-F238E27FC236}">
                <a16:creationId xmlns:a16="http://schemas.microsoft.com/office/drawing/2014/main" id="{CC812A1C-9E1B-4AFB-8386-260C4DC44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1550" y="20011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4F7A4AD-8BCF-4329-A6D6-70B728F6A40B}"/>
              </a:ext>
            </a:extLst>
          </p:cNvPr>
          <p:cNvSpPr txBox="1">
            <a:spLocks/>
          </p:cNvSpPr>
          <p:nvPr/>
        </p:nvSpPr>
        <p:spPr>
          <a:xfrm>
            <a:off x="444500" y="1633069"/>
            <a:ext cx="10576008" cy="236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This project began as a personal project but now has potential to be utilized within the organization that I work (Kerry County Council) which is an undoubted bonus.</a:t>
            </a:r>
            <a:endParaRPr lang="en-IE" dirty="0"/>
          </a:p>
          <a:p>
            <a:r>
              <a:rPr lang="en-US" dirty="0"/>
              <a:t>A mention has to go to my extremely supportive and patient family, my wife Daire and children Ellie and Luke who have had to endure the challenges that come with the </a:t>
            </a:r>
            <a:r>
              <a:rPr lang="en-US" dirty="0" err="1"/>
              <a:t>HDip</a:t>
            </a:r>
            <a:r>
              <a:rPr lang="en-US" dirty="0"/>
              <a:t> and have always been there with love and  support! </a:t>
            </a:r>
            <a:endParaRPr lang="en-IE" dirty="0"/>
          </a:p>
          <a:p>
            <a:r>
              <a:rPr lang="en-US" dirty="0"/>
              <a:t>Thanks also to Rosanne Birney, whose advice and guidance was always sound and helped me focus on what was required and was of great help throughout the whole process.</a:t>
            </a:r>
            <a:endParaRPr lang="en-IE" dirty="0"/>
          </a:p>
          <a:p>
            <a:r>
              <a:rPr lang="en-US" dirty="0"/>
              <a:t>To my friend Brendan Hayes, whose knowledge, expertise and love of Android Studio helped me no end in getting to the finish line and for that I am eternally grateful!</a:t>
            </a:r>
            <a:endParaRPr lang="en-IE" dirty="0"/>
          </a:p>
          <a:p>
            <a:r>
              <a:rPr lang="en-US" dirty="0"/>
              <a:t>Overall both this final project (and indeed the HDIP in general) have challenged and rewarded me in equal high measures and hopefully this project is a proper indication of the hard work and interest shown for the duration of the course.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39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AutoShape 12" descr="Node.js Logo PNG Transparent – Brands Logos">
            <a:extLst>
              <a:ext uri="{FF2B5EF4-FFF2-40B4-BE49-F238E27FC236}">
                <a16:creationId xmlns:a16="http://schemas.microsoft.com/office/drawing/2014/main" id="{CC812A1C-9E1B-4AFB-8386-260C4DC44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1550" y="20011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7176" name="Picture 8" descr="Best Question Mark Icon Stock Photos, Pictures &amp; Royalty-Free Images -  iStock | Question mark icon, This or that questions, Question mark">
            <a:extLst>
              <a:ext uri="{FF2B5EF4-FFF2-40B4-BE49-F238E27FC236}">
                <a16:creationId xmlns:a16="http://schemas.microsoft.com/office/drawing/2014/main" id="{A1547613-CD57-4FA7-BBE9-CAE78C98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49" y="2141129"/>
            <a:ext cx="3460801" cy="346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8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6" name="Picture 10" descr="18,437 Thank you icon Vectors, Royalty-free Vector Thank you icon Images |  Depositphotos®">
            <a:extLst>
              <a:ext uri="{FF2B5EF4-FFF2-40B4-BE49-F238E27FC236}">
                <a16:creationId xmlns:a16="http://schemas.microsoft.com/office/drawing/2014/main" id="{F0ABBB86-ACA0-4D33-928C-86F706A1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920" y="1480676"/>
            <a:ext cx="5715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iSurvey</a:t>
            </a:r>
            <a:r>
              <a:rPr lang="en-US" dirty="0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705C4F-4C52-4606-AC48-9375358390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8244" y="1517715"/>
            <a:ext cx="2294679" cy="4659248"/>
          </a:xfrm>
          <a:prstGeom prst="rect">
            <a:avLst/>
          </a:prstGeo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/>
          <a:p>
            <a:r>
              <a:rPr lang="en-US" dirty="0" err="1"/>
              <a:t>iSurvey</a:t>
            </a:r>
            <a:r>
              <a:rPr lang="en-US" dirty="0"/>
              <a:t> is a </a:t>
            </a:r>
            <a:r>
              <a:rPr lang="en-US" dirty="0" err="1"/>
              <a:t>backoffice</a:t>
            </a:r>
            <a:r>
              <a:rPr lang="en-US" dirty="0"/>
              <a:t> to mobile application designed to aid local authorities with public consultations and enable staff to get public opinion.</a:t>
            </a:r>
          </a:p>
          <a:p>
            <a:r>
              <a:rPr lang="en-US" dirty="0"/>
              <a:t>This app enables staff to gain easy, dynamic and important public  feedback  with  relative  ease  to  the  end  user.</a:t>
            </a:r>
          </a:p>
          <a:p>
            <a:r>
              <a:rPr lang="en-US" dirty="0"/>
              <a:t>Historically, previous applications were third party systems that didn’t give the flexibility and control that </a:t>
            </a:r>
            <a:r>
              <a:rPr lang="en-US" dirty="0" err="1"/>
              <a:t>iSurvey</a:t>
            </a:r>
            <a:r>
              <a:rPr lang="en-US" dirty="0"/>
              <a:t> will.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26" name="Picture 2" descr="Request For Demo – TradeMonday – AI-Powered Retail Experimental Platform">
            <a:extLst>
              <a:ext uri="{FF2B5EF4-FFF2-40B4-BE49-F238E27FC236}">
                <a16:creationId xmlns:a16="http://schemas.microsoft.com/office/drawing/2014/main" id="{9ED09EC9-D826-4503-BFFA-3ED316455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77" y="2406292"/>
            <a:ext cx="5762010" cy="288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7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896" y="1585747"/>
            <a:ext cx="5157788" cy="823912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iSurvey</a:t>
            </a:r>
            <a:r>
              <a:rPr lang="en-US" dirty="0"/>
              <a:t> works!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380979" y="2506029"/>
            <a:ext cx="5613621" cy="2667938"/>
          </a:xfrm>
        </p:spPr>
        <p:txBody>
          <a:bodyPr/>
          <a:lstStyle/>
          <a:p>
            <a:r>
              <a:rPr lang="en-IE" dirty="0"/>
              <a:t>A survey is created in the back office and saved in a database. </a:t>
            </a:r>
          </a:p>
          <a:p>
            <a:r>
              <a:rPr lang="en-IE" dirty="0"/>
              <a:t>Staff then connect via a mobile app to the database to download the survey. </a:t>
            </a:r>
          </a:p>
          <a:p>
            <a:r>
              <a:rPr lang="en-IE" dirty="0"/>
              <a:t>They then run the survey on the application, save and upload answers when completed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FCF5B0-9398-40F7-9119-0747A74232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25315" y="1585748"/>
            <a:ext cx="4826885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83900" y="1705493"/>
            <a:ext cx="5157788" cy="823912"/>
          </a:xfrm>
        </p:spPr>
        <p:txBody>
          <a:bodyPr/>
          <a:lstStyle/>
          <a:p>
            <a:r>
              <a:rPr lang="en-US" dirty="0"/>
              <a:t>Back Office Functionality</a:t>
            </a:r>
            <a:endParaRPr lang="en-I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3460805" y="4190062"/>
            <a:ext cx="5613621" cy="2667938"/>
          </a:xfrm>
        </p:spPr>
        <p:txBody>
          <a:bodyPr>
            <a:normAutofit/>
          </a:bodyPr>
          <a:lstStyle/>
          <a:p>
            <a:pPr lvl="2"/>
            <a:r>
              <a:rPr lang="en-US" sz="1800" dirty="0"/>
              <a:t>Create Survey</a:t>
            </a:r>
            <a:endParaRPr lang="en-IE" sz="1800" dirty="0"/>
          </a:p>
          <a:p>
            <a:pPr lvl="2"/>
            <a:r>
              <a:rPr lang="en-US" sz="1800" dirty="0"/>
              <a:t>Create Questions</a:t>
            </a:r>
            <a:endParaRPr lang="en-IE" sz="1800" dirty="0"/>
          </a:p>
          <a:p>
            <a:pPr lvl="2"/>
            <a:r>
              <a:rPr lang="en-US" sz="1800" dirty="0"/>
              <a:t>Assign Questions to Survey</a:t>
            </a:r>
            <a:endParaRPr lang="en-IE" sz="1800" dirty="0"/>
          </a:p>
          <a:p>
            <a:pPr lvl="2"/>
            <a:r>
              <a:rPr lang="en-US" sz="1800" dirty="0"/>
              <a:t>Assign Survey to User</a:t>
            </a:r>
            <a:endParaRPr lang="en-IE" sz="1800" dirty="0"/>
          </a:p>
          <a:p>
            <a:pPr lvl="2"/>
            <a:r>
              <a:rPr lang="en-US" sz="1800" dirty="0"/>
              <a:t>Process Survey Answers</a:t>
            </a:r>
            <a:endParaRPr lang="en-IE" sz="1800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F21FEF63-4247-4C2C-80BC-88866A22FE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4707" y="2358722"/>
            <a:ext cx="7626371" cy="13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8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62766" y="1660657"/>
            <a:ext cx="5157788" cy="823912"/>
          </a:xfrm>
        </p:spPr>
        <p:txBody>
          <a:bodyPr/>
          <a:lstStyle/>
          <a:p>
            <a:r>
              <a:rPr lang="en-US" dirty="0"/>
              <a:t>Mobile Functionality</a:t>
            </a:r>
            <a:endParaRPr lang="en-I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2371476" y="2529405"/>
            <a:ext cx="5613621" cy="2667938"/>
          </a:xfrm>
        </p:spPr>
        <p:txBody>
          <a:bodyPr>
            <a:normAutofit/>
          </a:bodyPr>
          <a:lstStyle/>
          <a:p>
            <a:pPr lvl="2"/>
            <a:r>
              <a:rPr lang="en-US" sz="1800" dirty="0"/>
              <a:t>Download Surveys</a:t>
            </a:r>
            <a:endParaRPr lang="en-IE" sz="1800" dirty="0"/>
          </a:p>
          <a:p>
            <a:pPr lvl="2"/>
            <a:r>
              <a:rPr lang="en-US" sz="1800" dirty="0"/>
              <a:t>List Surveys</a:t>
            </a:r>
            <a:endParaRPr lang="en-IE" sz="1800" dirty="0"/>
          </a:p>
          <a:p>
            <a:pPr lvl="2"/>
            <a:r>
              <a:rPr lang="en-US" sz="1800" dirty="0"/>
              <a:t>Gather Answers</a:t>
            </a:r>
            <a:endParaRPr lang="en-IE" sz="1800" dirty="0"/>
          </a:p>
          <a:p>
            <a:pPr lvl="2"/>
            <a:r>
              <a:rPr lang="en-US" sz="1800" dirty="0"/>
              <a:t>Upload Completed Survey</a:t>
            </a:r>
            <a:endParaRPr lang="en-IE" sz="1800" dirty="0"/>
          </a:p>
          <a:p>
            <a:pPr lvl="2"/>
            <a:r>
              <a:rPr lang="en-US" sz="1800" dirty="0"/>
              <a:t>Settings</a:t>
            </a:r>
            <a:endParaRPr lang="en-IE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AEFAAD-8DDE-419B-8F0B-6264D3A5E1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85097" y="1660657"/>
            <a:ext cx="185801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5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</a:t>
            </a:r>
            <a:r>
              <a:rPr lang="en-US" dirty="0" err="1"/>
              <a:t>iSurvey</a:t>
            </a:r>
            <a:r>
              <a:rPr lang="en-US" dirty="0"/>
              <a:t> Application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4500EC-4D5C-497E-844F-6C043EFFED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44" y="1386348"/>
            <a:ext cx="5633885" cy="5293852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4DBE527-90B1-4C61-996B-F649C4E1698E}"/>
              </a:ext>
            </a:extLst>
          </p:cNvPr>
          <p:cNvSpPr txBox="1">
            <a:spLocks/>
          </p:cNvSpPr>
          <p:nvPr/>
        </p:nvSpPr>
        <p:spPr>
          <a:xfrm>
            <a:off x="-361892" y="2326521"/>
            <a:ext cx="5613621" cy="266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IE" sz="1800" dirty="0"/>
              <a:t>Users open back office application and can do the following :</a:t>
            </a:r>
          </a:p>
          <a:p>
            <a:pPr lvl="2"/>
            <a:endParaRPr lang="en-IE" sz="1800" dirty="0"/>
          </a:p>
          <a:p>
            <a:pPr lvl="2"/>
            <a:r>
              <a:rPr lang="en-IE" sz="1800" dirty="0"/>
              <a:t>Add Surveys and Questions</a:t>
            </a:r>
          </a:p>
          <a:p>
            <a:pPr lvl="2"/>
            <a:r>
              <a:rPr lang="en-IE" sz="1800" dirty="0"/>
              <a:t>Assign/Unassign questions to surveys</a:t>
            </a:r>
          </a:p>
          <a:p>
            <a:pPr lvl="2"/>
            <a:r>
              <a:rPr lang="en-IE" sz="1800" dirty="0"/>
              <a:t>Assign/Unassign surveys to users</a:t>
            </a:r>
          </a:p>
          <a:p>
            <a:pPr lvl="2"/>
            <a:r>
              <a:rPr lang="en-US" sz="1800" dirty="0"/>
              <a:t>View Reports of uploaded surveys</a:t>
            </a:r>
            <a:endParaRPr lang="en-IE" sz="18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E1AF5D11-52B7-494F-A4EF-3673A9B92894}"/>
              </a:ext>
            </a:extLst>
          </p:cNvPr>
          <p:cNvSpPr txBox="1">
            <a:spLocks/>
          </p:cNvSpPr>
          <p:nvPr/>
        </p:nvSpPr>
        <p:spPr>
          <a:xfrm>
            <a:off x="241300" y="1558739"/>
            <a:ext cx="4379861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 office</a:t>
            </a:r>
          </a:p>
        </p:txBody>
      </p:sp>
    </p:spTree>
    <p:extLst>
      <p:ext uri="{BB962C8B-B14F-4D97-AF65-F5344CB8AC3E}">
        <p14:creationId xmlns:p14="http://schemas.microsoft.com/office/powerpoint/2010/main" val="20607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</a:t>
            </a:r>
            <a:r>
              <a:rPr lang="en-US" dirty="0" err="1"/>
              <a:t>iSurvey</a:t>
            </a:r>
            <a:r>
              <a:rPr lang="en-US" dirty="0"/>
              <a:t> Application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4DBE527-90B1-4C61-996B-F649C4E1698E}"/>
              </a:ext>
            </a:extLst>
          </p:cNvPr>
          <p:cNvSpPr txBox="1">
            <a:spLocks/>
          </p:cNvSpPr>
          <p:nvPr/>
        </p:nvSpPr>
        <p:spPr>
          <a:xfrm>
            <a:off x="-638078" y="2843355"/>
            <a:ext cx="6299406" cy="2658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IE" sz="1800" dirty="0"/>
              <a:t>Users open mobile application and can do the following :</a:t>
            </a:r>
          </a:p>
          <a:p>
            <a:pPr lvl="2"/>
            <a:endParaRPr lang="en-IE" sz="1800" dirty="0"/>
          </a:p>
          <a:p>
            <a:pPr lvl="2"/>
            <a:r>
              <a:rPr lang="en-IE" sz="1800" dirty="0"/>
              <a:t>View Menu</a:t>
            </a:r>
          </a:p>
          <a:p>
            <a:pPr lvl="2"/>
            <a:r>
              <a:rPr lang="en-IE" sz="1800" dirty="0"/>
              <a:t>Connect and download associated surveys</a:t>
            </a:r>
          </a:p>
          <a:p>
            <a:pPr lvl="2"/>
            <a:r>
              <a:rPr lang="en-IE" sz="1800" dirty="0"/>
              <a:t>Start and complete assigned survey</a:t>
            </a:r>
          </a:p>
          <a:p>
            <a:pPr lvl="2"/>
            <a:r>
              <a:rPr lang="en-US" sz="1800" dirty="0"/>
              <a:t>Upload completed survey to server</a:t>
            </a:r>
          </a:p>
          <a:p>
            <a:pPr lvl="2"/>
            <a:r>
              <a:rPr lang="en-US" sz="1800" dirty="0"/>
              <a:t>View added completed survey from mobile app</a:t>
            </a:r>
            <a:endParaRPr lang="en-IE" sz="18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E1AF5D11-52B7-494F-A4EF-3673A9B92894}"/>
              </a:ext>
            </a:extLst>
          </p:cNvPr>
          <p:cNvSpPr txBox="1">
            <a:spLocks/>
          </p:cNvSpPr>
          <p:nvPr/>
        </p:nvSpPr>
        <p:spPr>
          <a:xfrm>
            <a:off x="419659" y="1789327"/>
            <a:ext cx="4379861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Mobile Application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FCF4C7D-687C-4D81-AD9D-47BC43847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11" y="1405834"/>
            <a:ext cx="4876149" cy="52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-916816" y="3135398"/>
            <a:ext cx="319663" cy="319663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899" y="3980737"/>
            <a:ext cx="2907505" cy="1736251"/>
          </a:xfrm>
        </p:spPr>
        <p:txBody>
          <a:bodyPr/>
          <a:lstStyle/>
          <a:p>
            <a:r>
              <a:rPr lang="en-US" b="1" dirty="0"/>
              <a:t>Visual Studio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enriched built-in support for Node.js development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great tooling for web technologies such as JSX, HTML, CSS, and JSON, all of which are evident within the project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074871" y="4031335"/>
            <a:ext cx="3184558" cy="1519569"/>
          </a:xfrm>
        </p:spPr>
        <p:txBody>
          <a:bodyPr/>
          <a:lstStyle/>
          <a:p>
            <a:r>
              <a:rPr lang="en-US" b="1" dirty="0"/>
              <a:t>Node.js</a:t>
            </a:r>
          </a:p>
          <a:p>
            <a:pPr marL="914400" lvl="2" indent="0">
              <a:buNone/>
            </a:pPr>
            <a:r>
              <a:rPr lang="en-US" dirty="0"/>
              <a:t>scalability, ease of use and reputation as a well tested tool ensured that node.js would be included in the development of this project.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46989" y="4052323"/>
            <a:ext cx="2163278" cy="1905447"/>
          </a:xfrm>
        </p:spPr>
        <p:txBody>
          <a:bodyPr/>
          <a:lstStyle/>
          <a:p>
            <a:r>
              <a:rPr lang="en-US" b="1" dirty="0"/>
              <a:t>Android Studio</a:t>
            </a:r>
          </a:p>
          <a:p>
            <a:pPr algn="l"/>
            <a:r>
              <a:rPr lang="en-US" dirty="0"/>
              <a:t>easy to use interface, along with highly efficient testing tools makes Android Studio the perfect mobile development tool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Best Visual Studio Code Extensions. - DEV Community">
            <a:extLst>
              <a:ext uri="{FF2B5EF4-FFF2-40B4-BE49-F238E27FC236}">
                <a16:creationId xmlns:a16="http://schemas.microsoft.com/office/drawing/2014/main" id="{8EF98D36-BF16-4D2F-9FE9-D4F96D0D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5" y="2096716"/>
            <a:ext cx="2831447" cy="159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Node.js Logo PNG Transparent – Brands Logos">
            <a:extLst>
              <a:ext uri="{FF2B5EF4-FFF2-40B4-BE49-F238E27FC236}">
                <a16:creationId xmlns:a16="http://schemas.microsoft.com/office/drawing/2014/main" id="{CC812A1C-9E1B-4AFB-8386-260C4DC44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44" name="Picture 20" descr="Nodejs Icon – Free Download, PNG and Vector">
            <a:extLst>
              <a:ext uri="{FF2B5EF4-FFF2-40B4-BE49-F238E27FC236}">
                <a16:creationId xmlns:a16="http://schemas.microsoft.com/office/drawing/2014/main" id="{B7C840EE-7E57-42F1-BFB5-3E239E9AE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315" y="2347502"/>
            <a:ext cx="1200318" cy="12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Why is Android Studio still such a gruesome embarrassment? | TechCrunch">
            <a:extLst>
              <a:ext uri="{FF2B5EF4-FFF2-40B4-BE49-F238E27FC236}">
                <a16:creationId xmlns:a16="http://schemas.microsoft.com/office/drawing/2014/main" id="{5744B35B-5D7C-4C6F-B5C9-22509B28B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7" y="2573053"/>
            <a:ext cx="1711893" cy="85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ownload MySQL Logo in SVG Vector or PNG File Format - Logo.wine">
            <a:extLst>
              <a:ext uri="{FF2B5EF4-FFF2-40B4-BE49-F238E27FC236}">
                <a16:creationId xmlns:a16="http://schemas.microsoft.com/office/drawing/2014/main" id="{70B0C4EA-E227-410A-B473-6856411B3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780" y="2323750"/>
            <a:ext cx="2048483" cy="13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andlebars, original, wordmark, logo Free Icon of Devicon">
            <a:extLst>
              <a:ext uri="{FF2B5EF4-FFF2-40B4-BE49-F238E27FC236}">
                <a16:creationId xmlns:a16="http://schemas.microsoft.com/office/drawing/2014/main" id="{8174E698-D99C-40E9-934B-24AF7895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308" y="2471081"/>
            <a:ext cx="1076739" cy="107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20">
            <a:extLst>
              <a:ext uri="{FF2B5EF4-FFF2-40B4-BE49-F238E27FC236}">
                <a16:creationId xmlns:a16="http://schemas.microsoft.com/office/drawing/2014/main" id="{F515DB83-1F55-42E6-8D53-243B8058AFD0}"/>
              </a:ext>
            </a:extLst>
          </p:cNvPr>
          <p:cNvSpPr txBox="1">
            <a:spLocks/>
          </p:cNvSpPr>
          <p:nvPr/>
        </p:nvSpPr>
        <p:spPr>
          <a:xfrm>
            <a:off x="7510267" y="4131812"/>
            <a:ext cx="1988051" cy="1585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MySQL</a:t>
            </a:r>
          </a:p>
          <a:p>
            <a:pPr algn="l"/>
            <a:r>
              <a:rPr lang="en-US" dirty="0"/>
              <a:t>Familiarity, expertise and ease of use through my work on the Databases module of Semester Two ensured MySQL’s place in this project</a:t>
            </a:r>
          </a:p>
        </p:txBody>
      </p:sp>
      <p:sp>
        <p:nvSpPr>
          <p:cNvPr id="45" name="Text Placeholder 20">
            <a:extLst>
              <a:ext uri="{FF2B5EF4-FFF2-40B4-BE49-F238E27FC236}">
                <a16:creationId xmlns:a16="http://schemas.microsoft.com/office/drawing/2014/main" id="{BC5ED637-7797-4751-A157-2EC2690F3B14}"/>
              </a:ext>
            </a:extLst>
          </p:cNvPr>
          <p:cNvSpPr txBox="1">
            <a:spLocks/>
          </p:cNvSpPr>
          <p:nvPr/>
        </p:nvSpPr>
        <p:spPr>
          <a:xfrm>
            <a:off x="9706856" y="4131812"/>
            <a:ext cx="1776140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Handlebars</a:t>
            </a:r>
          </a:p>
          <a:p>
            <a:pPr algn="l"/>
            <a:r>
              <a:rPr lang="en-US" dirty="0"/>
              <a:t>This templating engine with powerful features was the perfect tool in UI development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744</TotalTime>
  <Words>961</Words>
  <Application>Microsoft Office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Trade Gothic LT Pro</vt:lpstr>
      <vt:lpstr>Trebuchet MS</vt:lpstr>
      <vt:lpstr>Office Theme</vt:lpstr>
      <vt:lpstr>iSurvey</vt:lpstr>
      <vt:lpstr>What is iSurvey?</vt:lpstr>
      <vt:lpstr>Demo</vt:lpstr>
      <vt:lpstr>Project Aims</vt:lpstr>
      <vt:lpstr>Project Aims</vt:lpstr>
      <vt:lpstr>Project Aims</vt:lpstr>
      <vt:lpstr>Lifecycle of iSurvey Application</vt:lpstr>
      <vt:lpstr>Lifecycle of iSurvey Application</vt:lpstr>
      <vt:lpstr>Technologies</vt:lpstr>
      <vt:lpstr>Methodology</vt:lpstr>
      <vt:lpstr>Implementation</vt:lpstr>
      <vt:lpstr>Implementation</vt:lpstr>
      <vt:lpstr>Project Outcomes</vt:lpstr>
      <vt:lpstr>Lessons Learned</vt:lpstr>
      <vt:lpstr>Next Release</vt:lpstr>
      <vt:lpstr>Personal Reflection</vt:lpstr>
      <vt:lpstr>Any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iSurvey</dc:title>
  <dc:creator>John McCann</dc:creator>
  <cp:lastModifiedBy>John McCann</cp:lastModifiedBy>
  <cp:revision>28</cp:revision>
  <dcterms:created xsi:type="dcterms:W3CDTF">2021-05-24T14:34:22Z</dcterms:created>
  <dcterms:modified xsi:type="dcterms:W3CDTF">2021-05-27T11:18:48Z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