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66" r:id="rId3"/>
    <p:sldId id="267" r:id="rId4"/>
    <p:sldId id="274" r:id="rId5"/>
    <p:sldId id="280" r:id="rId6"/>
    <p:sldId id="281" r:id="rId7"/>
    <p:sldId id="279" r:id="rId8"/>
    <p:sldId id="271" r:id="rId9"/>
    <p:sldId id="272" r:id="rId10"/>
    <p:sldId id="273" r:id="rId11"/>
    <p:sldId id="269" r:id="rId12"/>
    <p:sldId id="270" r:id="rId13"/>
    <p:sldId id="268" r:id="rId14"/>
    <p:sldId id="275" r:id="rId15"/>
    <p:sldId id="276" r:id="rId16"/>
    <p:sldId id="277" r:id="rId17"/>
    <p:sldId id="278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3" autoAdjust="0"/>
    <p:restoredTop sz="94550" autoAdjust="0"/>
  </p:normalViewPr>
  <p:slideViewPr>
    <p:cSldViewPr>
      <p:cViewPr varScale="1">
        <p:scale>
          <a:sx n="84" d="100"/>
          <a:sy n="84" d="100"/>
        </p:scale>
        <p:origin x="-1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27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14475-5A72-6541-8280-E1C30EA3E245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EDD8F-FD92-1C4B-A931-B5160707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43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2DE40C-5240-4800-8067-58B109854379}" type="datetimeFigureOut">
              <a:rPr lang="en-US" smtClean="0"/>
              <a:pPr/>
              <a:t>11/21/11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8B7EFFD-C8E6-4B8A-AD7C-AA077F2C4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9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04207AB-DC8F-4E13-8DC0-6025F5BF10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7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nc-puttingI-pptsubpage2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4023-1FD8-9D43-8D2B-FB3771551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c-puttingI-ppt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48041" y="3937210"/>
            <a:ext cx="7024359" cy="939590"/>
          </a:xfrm>
        </p:spPr>
        <p:txBody>
          <a:bodyPr>
            <a:noAutofit/>
          </a:bodyPr>
          <a:lstStyle/>
          <a:p>
            <a:pPr algn="l">
              <a:lnSpc>
                <a:spcPct val="7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lnSpc>
                <a:spcPct val="7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Rob McCready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2286001"/>
            <a:ext cx="7239000" cy="1676400"/>
          </a:xfrm>
        </p:spPr>
        <p:txBody>
          <a:bodyPr anchor="t" anchorCtr="0">
            <a:no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ONC Annual Meeting: </a:t>
            </a:r>
            <a:b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MU Training Day</a:t>
            </a:r>
            <a:b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i="1" dirty="0" smtClean="0">
                <a:solidFill>
                  <a:schemeClr val="tx2">
                    <a:lumMod val="75000"/>
                  </a:schemeClr>
                </a:solidFill>
              </a:rPr>
              <a:t>Utilizing the </a:t>
            </a:r>
            <a:r>
              <a:rPr lang="en-US" sz="3600" i="1" dirty="0" err="1" smtClean="0">
                <a:solidFill>
                  <a:schemeClr val="tx2">
                    <a:lumMod val="75000"/>
                  </a:schemeClr>
                </a:solidFill>
              </a:rPr>
              <a:t>popHealth</a:t>
            </a:r>
            <a:r>
              <a:rPr lang="en-US" sz="3600" i="1" dirty="0" smtClean="0">
                <a:solidFill>
                  <a:schemeClr val="tx2">
                    <a:lumMod val="75000"/>
                  </a:schemeClr>
                </a:solidFill>
              </a:rPr>
              <a:t> Tool to Support Quality Measure Analysis</a:t>
            </a:r>
            <a:endParaRPr lang="en-US" sz="36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Subtitle 6"/>
          <p:cNvSpPr txBox="1">
            <a:spLocks/>
          </p:cNvSpPr>
          <p:nvPr/>
        </p:nvSpPr>
        <p:spPr>
          <a:xfrm>
            <a:off x="749300" y="5009850"/>
            <a:ext cx="7024359" cy="343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November 18, 2011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popHealth</a:t>
            </a:r>
            <a:r>
              <a:rPr lang="en-US" dirty="0" smtClean="0"/>
              <a:t> </a:t>
            </a:r>
            <a:r>
              <a:rPr lang="en-US" dirty="0" err="1" smtClean="0"/>
              <a:t>ConOps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Provider_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4" y="1715706"/>
            <a:ext cx="8733764" cy="40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4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Exercise: Analysis of Meaningful Use (MU) Stage 1 Clinical Quality Measures (CQM) via </a:t>
            </a:r>
            <a:r>
              <a:rPr lang="en-US" dirty="0" err="1" smtClean="0">
                <a:solidFill>
                  <a:schemeClr val="tx1"/>
                </a:solidFill>
              </a:rPr>
              <a:t>popHealth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26048"/>
            <a:ext cx="57912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Exercise: Analysis of MU CQM Results via </a:t>
            </a:r>
            <a:r>
              <a:rPr lang="en-US" dirty="0" err="1" smtClean="0"/>
              <a:t>popHealth</a:t>
            </a:r>
            <a:endParaRPr lang="en-US" dirty="0"/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Use of the </a:t>
            </a:r>
            <a:r>
              <a:rPr lang="en-US" dirty="0" err="1" smtClean="0"/>
              <a:t>popHealth</a:t>
            </a:r>
            <a:r>
              <a:rPr lang="en-US" dirty="0" smtClean="0"/>
              <a:t> web analysis tool to understand the MU CQM results of a patient population</a:t>
            </a:r>
          </a:p>
          <a:p>
            <a:r>
              <a:rPr lang="en-US" dirty="0" smtClean="0"/>
              <a:t>Mode of Participation:</a:t>
            </a:r>
          </a:p>
          <a:p>
            <a:pPr lvl="1"/>
            <a:r>
              <a:rPr lang="en-US" dirty="0" smtClean="0"/>
              <a:t>Web-based interaction with a publicly available </a:t>
            </a:r>
            <a:r>
              <a:rPr lang="en-US" dirty="0" err="1" smtClean="0"/>
              <a:t>popHealth</a:t>
            </a:r>
            <a:r>
              <a:rPr lang="en-US" dirty="0" smtClean="0"/>
              <a:t> demonstration server</a:t>
            </a:r>
          </a:p>
          <a:p>
            <a:r>
              <a:rPr lang="en-US" dirty="0" smtClean="0"/>
              <a:t>Time Allotted:</a:t>
            </a:r>
          </a:p>
          <a:p>
            <a:pPr lvl="1"/>
            <a:r>
              <a:rPr lang="en-US" dirty="0"/>
              <a:t>15 minutes: </a:t>
            </a:r>
            <a:r>
              <a:rPr lang="en-US" dirty="0" smtClean="0"/>
              <a:t>Moderator Demonstration of </a:t>
            </a:r>
            <a:r>
              <a:rPr lang="en-US" dirty="0" err="1" smtClean="0"/>
              <a:t>popHealth</a:t>
            </a:r>
            <a:endParaRPr lang="en-US" dirty="0" smtClean="0"/>
          </a:p>
          <a:p>
            <a:pPr lvl="1"/>
            <a:r>
              <a:rPr lang="en-US" dirty="0" smtClean="0"/>
              <a:t>30 minutes: Interactive Demonstration using </a:t>
            </a:r>
            <a:r>
              <a:rPr lang="en-US" dirty="0" err="1" smtClean="0"/>
              <a:t>popHealth</a:t>
            </a:r>
            <a:endParaRPr lang="en-US" dirty="0" smtClean="0"/>
          </a:p>
          <a:p>
            <a:pPr lvl="1"/>
            <a:r>
              <a:rPr lang="en-US" dirty="0" smtClean="0"/>
              <a:t>15 minutes: Exercise Brief Out</a:t>
            </a:r>
          </a:p>
          <a:p>
            <a:r>
              <a:rPr lang="en-US" dirty="0" smtClean="0"/>
              <a:t>Directions: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Review the scenario, and work together to develop a report for your notional eligible provider’s CQM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Each participant will explain her/his results during the brief out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20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Wrap Up/Summary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session, we reviewed:</a:t>
            </a:r>
          </a:p>
          <a:p>
            <a:pPr lvl="1"/>
            <a:r>
              <a:rPr lang="en-US" dirty="0" smtClean="0"/>
              <a:t>The Meaningful Use Stage 1 Clinical Quality Measures</a:t>
            </a:r>
          </a:p>
          <a:p>
            <a:pPr lvl="1"/>
            <a:r>
              <a:rPr lang="en-US" dirty="0" smtClean="0"/>
              <a:t>The Meaningful Use business rules</a:t>
            </a:r>
            <a:br>
              <a:rPr lang="en-US" dirty="0" smtClean="0"/>
            </a:br>
            <a:r>
              <a:rPr lang="en-US" dirty="0" smtClean="0"/>
              <a:t>as they relate to reporting on </a:t>
            </a:r>
            <a:br>
              <a:rPr lang="en-US" dirty="0" smtClean="0"/>
            </a:br>
            <a:r>
              <a:rPr lang="en-US" dirty="0" smtClean="0"/>
              <a:t>Clinical Quality Measures</a:t>
            </a:r>
            <a:endParaRPr lang="en-US" dirty="0"/>
          </a:p>
          <a:p>
            <a:pPr lvl="1"/>
            <a:r>
              <a:rPr lang="en-US" dirty="0" smtClean="0"/>
              <a:t>Use of the open source </a:t>
            </a:r>
            <a:r>
              <a:rPr lang="en-US" dirty="0" err="1" smtClean="0"/>
              <a:t>popHealth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 implementation software</a:t>
            </a:r>
            <a:br>
              <a:rPr lang="en-US" dirty="0" smtClean="0"/>
            </a:br>
            <a:r>
              <a:rPr lang="en-US" dirty="0" smtClean="0"/>
              <a:t>for analysis and reporting the MU</a:t>
            </a:r>
            <a:br>
              <a:rPr lang="en-US" dirty="0" smtClean="0"/>
            </a:br>
            <a:r>
              <a:rPr lang="en-US" dirty="0" smtClean="0"/>
              <a:t>CQM results against a patient</a:t>
            </a:r>
            <a:br>
              <a:rPr lang="en-US" dirty="0" smtClean="0"/>
            </a:br>
            <a:r>
              <a:rPr lang="en-US" dirty="0" smtClean="0"/>
              <a:t>population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MPj0399552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2975610"/>
            <a:ext cx="2505075" cy="3132138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4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74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Backup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popHealth</a:t>
            </a:r>
            <a:r>
              <a:rPr lang="en-US" dirty="0" smtClean="0"/>
              <a:t> Dashboard</a:t>
            </a:r>
            <a:endParaRPr lang="en-US" dirty="0"/>
          </a:p>
        </p:txBody>
      </p:sp>
      <p:pic>
        <p:nvPicPr>
          <p:cNvPr id="5" name="Picture 4" descr="Screen shot 2011-10-21 at 11.06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10" y="1392709"/>
            <a:ext cx="6748409" cy="554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8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popHealth</a:t>
            </a:r>
            <a:r>
              <a:rPr lang="en-US" dirty="0" smtClean="0"/>
              <a:t> Patient Results View</a:t>
            </a:r>
            <a:endParaRPr lang="en-US" dirty="0"/>
          </a:p>
        </p:txBody>
      </p:sp>
      <p:pic>
        <p:nvPicPr>
          <p:cNvPr id="5" name="Picture 4" descr="Screen shot 2011-10-21 at 11.0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3" y="1447800"/>
            <a:ext cx="7439282" cy="54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popHealth</a:t>
            </a:r>
            <a:r>
              <a:rPr lang="en-US" dirty="0" smtClean="0"/>
              <a:t> Quality Measure View</a:t>
            </a:r>
            <a:endParaRPr lang="en-US" dirty="0"/>
          </a:p>
        </p:txBody>
      </p:sp>
      <p:pic>
        <p:nvPicPr>
          <p:cNvPr id="5" name="Picture 4" descr="Screen shot 2011-10-21 at 11.10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28" y="1506633"/>
            <a:ext cx="7035133" cy="52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Upon completion of this training, you will be able to: </a:t>
            </a:r>
          </a:p>
          <a:p>
            <a:pPr lvl="1"/>
            <a:r>
              <a:rPr lang="en-US" dirty="0" smtClean="0"/>
              <a:t>Understand the execution of the Meaningful Use Clinical Quality Measures</a:t>
            </a:r>
          </a:p>
          <a:p>
            <a:pPr lvl="1"/>
            <a:r>
              <a:rPr lang="en-US" dirty="0" smtClean="0"/>
              <a:t>Understand the Meaningful Use business rules as they relate to reporting Clinical Quality Measures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popHealth</a:t>
            </a:r>
            <a:r>
              <a:rPr lang="en-US" dirty="0" smtClean="0"/>
              <a:t> web application to explore and understand the Clinical Quality Measure results of a patient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popHealth</a:t>
            </a:r>
            <a:r>
              <a:rPr lang="en-US" dirty="0" smtClean="0"/>
              <a:t> Project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Screen shot 2011-10-21 at 10.2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65" y="1696431"/>
            <a:ext cx="6941515" cy="1610286"/>
          </a:xfrm>
          <a:prstGeom prst="rect">
            <a:avLst/>
          </a:prstGeom>
        </p:spPr>
      </p:pic>
      <p:pic>
        <p:nvPicPr>
          <p:cNvPr id="6" name="Picture 5" descr="Picture 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12" y="3890068"/>
            <a:ext cx="2500460" cy="839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5382" y="467229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not-for-profit organization </a:t>
            </a:r>
            <a:br>
              <a:rPr lang="en-US" dirty="0" smtClean="0"/>
            </a:br>
            <a:r>
              <a:rPr lang="en-US" dirty="0" smtClean="0"/>
              <a:t>chartered to work in the public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7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Clinical Quality Measures (CQMs)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Measures </a:t>
            </a:r>
            <a:r>
              <a:rPr lang="en-US" dirty="0"/>
              <a:t>of the healthcare </a:t>
            </a:r>
            <a:r>
              <a:rPr lang="en-US" dirty="0" smtClean="0"/>
              <a:t>provider's: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Observations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reatments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… as </a:t>
            </a:r>
            <a:r>
              <a:rPr lang="en-US" dirty="0"/>
              <a:t>they relate to healthcare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6248400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http://</a:t>
            </a:r>
            <a:r>
              <a:rPr lang="en-US" u="sng" dirty="0" err="1" smtClean="0">
                <a:solidFill>
                  <a:srgbClr val="0000FF"/>
                </a:solidFill>
              </a:rPr>
              <a:t>www.ama</a:t>
            </a:r>
            <a:r>
              <a:rPr lang="en-US" u="sng" dirty="0" err="1">
                <a:solidFill>
                  <a:srgbClr val="0000FF"/>
                </a:solidFill>
              </a:rPr>
              <a:t>-assn.org</a:t>
            </a:r>
            <a:r>
              <a:rPr lang="en-US" u="sng" dirty="0">
                <a:solidFill>
                  <a:srgbClr val="0000FF"/>
                </a:solidFill>
              </a:rPr>
              <a:t>/ama1/pub/upload/mm/399/</a:t>
            </a:r>
            <a:r>
              <a:rPr lang="en-US" u="sng" dirty="0" err="1">
                <a:solidFill>
                  <a:srgbClr val="0000FF"/>
                </a:solidFill>
              </a:rPr>
              <a:t>ehr</a:t>
            </a:r>
            <a:r>
              <a:rPr lang="en-US" u="sng" dirty="0">
                <a:solidFill>
                  <a:srgbClr val="0000FF"/>
                </a:solidFill>
              </a:rPr>
              <a:t>-clinical-quality-</a:t>
            </a:r>
            <a:r>
              <a:rPr lang="en-US" u="sng" dirty="0" err="1">
                <a:solidFill>
                  <a:srgbClr val="0000FF"/>
                </a:solidFill>
              </a:rPr>
              <a:t>measures.pdf</a:t>
            </a:r>
            <a:endParaRPr lang="en-US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1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Clinical Quality Measures (CQMs)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CQMs include:</a:t>
            </a:r>
          </a:p>
          <a:p>
            <a:pPr lvl="1"/>
            <a:r>
              <a:rPr lang="en-US" dirty="0" smtClean="0"/>
              <a:t>Initial Patient Population</a:t>
            </a:r>
          </a:p>
          <a:p>
            <a:pPr lvl="2"/>
            <a:r>
              <a:rPr lang="en-US" dirty="0" smtClean="0"/>
              <a:t>Filters patients down based on demographics</a:t>
            </a:r>
          </a:p>
          <a:p>
            <a:pPr lvl="3"/>
            <a:r>
              <a:rPr lang="en-US" dirty="0" err="1" smtClean="0"/>
              <a:t>Ie</a:t>
            </a:r>
            <a:r>
              <a:rPr lang="en-US" dirty="0" smtClean="0"/>
              <a:t>. Age/Gender</a:t>
            </a:r>
          </a:p>
          <a:p>
            <a:pPr lvl="1"/>
            <a:r>
              <a:rPr lang="en-US" dirty="0" smtClean="0"/>
              <a:t>Denominator</a:t>
            </a:r>
          </a:p>
          <a:p>
            <a:pPr lvl="2"/>
            <a:r>
              <a:rPr lang="en-US" dirty="0" smtClean="0"/>
              <a:t>Query logic applied to the Initial Patient Population</a:t>
            </a:r>
          </a:p>
          <a:p>
            <a:pPr lvl="2"/>
            <a:r>
              <a:rPr lang="en-US" dirty="0" smtClean="0"/>
              <a:t>Filters patients down based on clinical and provider encounter attributes;</a:t>
            </a:r>
          </a:p>
          <a:p>
            <a:pPr lvl="3"/>
            <a:r>
              <a:rPr lang="en-US" dirty="0" smtClean="0"/>
              <a:t>Diagnosis/Condition</a:t>
            </a:r>
          </a:p>
          <a:p>
            <a:pPr lvl="3"/>
            <a:r>
              <a:rPr lang="en-US" dirty="0" smtClean="0"/>
              <a:t>Lab Result</a:t>
            </a:r>
          </a:p>
          <a:p>
            <a:pPr lvl="3"/>
            <a:r>
              <a:rPr lang="en-US" dirty="0" smtClean="0"/>
              <a:t>Encounter</a:t>
            </a:r>
          </a:p>
          <a:p>
            <a:pPr lvl="3"/>
            <a:r>
              <a:rPr lang="en-US" dirty="0" smtClean="0"/>
              <a:t>Etc.</a:t>
            </a:r>
          </a:p>
          <a:p>
            <a:pPr lvl="1"/>
            <a:r>
              <a:rPr lang="en-US" dirty="0"/>
              <a:t>Numerator</a:t>
            </a:r>
          </a:p>
          <a:p>
            <a:pPr lvl="2"/>
            <a:r>
              <a:rPr lang="en-US" dirty="0"/>
              <a:t>Applied to the Denominator, and measures the </a:t>
            </a:r>
          </a:p>
          <a:p>
            <a:pPr lvl="2"/>
            <a:r>
              <a:rPr lang="en-US" dirty="0"/>
              <a:t>Filters patients down based on quality </a:t>
            </a:r>
            <a:r>
              <a:rPr lang="en-US" dirty="0" smtClean="0"/>
              <a:t>metrics;</a:t>
            </a:r>
            <a:endParaRPr lang="en-US" dirty="0"/>
          </a:p>
          <a:p>
            <a:pPr lvl="3"/>
            <a:r>
              <a:rPr lang="en-US" dirty="0" smtClean="0"/>
              <a:t>Medications/Vaccination</a:t>
            </a:r>
            <a:endParaRPr lang="en-US" dirty="0"/>
          </a:p>
          <a:p>
            <a:pPr lvl="3"/>
            <a:r>
              <a:rPr lang="en-US" dirty="0"/>
              <a:t>Procedures/Imagery/Labs/</a:t>
            </a:r>
            <a:r>
              <a:rPr lang="en-US" dirty="0" smtClean="0"/>
              <a:t>Exams/Physical Exam</a:t>
            </a:r>
            <a:endParaRPr lang="en-US" dirty="0"/>
          </a:p>
          <a:p>
            <a:pPr lvl="3"/>
            <a:r>
              <a:rPr lang="en-US" dirty="0"/>
              <a:t>Cessation/Intervention/</a:t>
            </a:r>
            <a:r>
              <a:rPr lang="en-US" dirty="0" smtClean="0"/>
              <a:t>Counseling</a:t>
            </a:r>
          </a:p>
          <a:p>
            <a:pPr lvl="3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Exclusion</a:t>
            </a:r>
          </a:p>
          <a:p>
            <a:pPr lvl="2"/>
            <a:r>
              <a:rPr lang="en-US" dirty="0" smtClean="0"/>
              <a:t>Removes a patient from the denominator based on clinical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Clinical Quality Measures (CQMs)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CQMs Report at a Simple Performance Rate as a Fraction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Numerator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Denominator</a:t>
            </a:r>
            <a:endParaRPr lang="en-US" dirty="0"/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Initial Patient Population: 1000 Adults</a:t>
            </a:r>
          </a:p>
          <a:p>
            <a:pPr lvl="1"/>
            <a:r>
              <a:rPr lang="en-US" dirty="0" smtClean="0"/>
              <a:t>Denominator: 500 Hypertensive Adults</a:t>
            </a:r>
          </a:p>
          <a:p>
            <a:pPr lvl="1"/>
            <a:r>
              <a:rPr lang="en-US" dirty="0" smtClean="0"/>
              <a:t>Numerator: 400 With BP in the Past Year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400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2819400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43200" y="5562600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52210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  80%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172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Use Process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44 Meaningful Use CQMs</a:t>
            </a:r>
          </a:p>
          <a:p>
            <a:r>
              <a:rPr lang="en-US" dirty="0" smtClean="0"/>
              <a:t>At a minimum, an eligible provider should select a </a:t>
            </a:r>
            <a:r>
              <a:rPr lang="en-US" b="1" u="sng" dirty="0" smtClean="0"/>
              <a:t>total of 6 CQMs</a:t>
            </a:r>
            <a:r>
              <a:rPr lang="en-US" dirty="0" smtClean="0"/>
              <a:t> to report out on Meaningful Use</a:t>
            </a:r>
          </a:p>
          <a:p>
            <a:pPr lvl="1"/>
            <a:r>
              <a:rPr lang="en-US" dirty="0" smtClean="0"/>
              <a:t>For Stage 1, eligible providers should initially select from the 3 Core Measures</a:t>
            </a:r>
          </a:p>
          <a:p>
            <a:pPr lvl="1"/>
            <a:r>
              <a:rPr lang="en-US" dirty="0" smtClean="0"/>
              <a:t>If any of the Core Measures result in a “0” numerator, for whatever reason, choose a replacement from the Core Alternate Measures</a:t>
            </a:r>
          </a:p>
          <a:p>
            <a:pPr lvl="1"/>
            <a:r>
              <a:rPr lang="en-US" dirty="0" smtClean="0"/>
              <a:t>Additionally, select 3 from the Optional set of the remaining 38 CQMs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Open Source, Reference Implementation, Clinical Quality Measure Reporting Tool</a:t>
            </a:r>
          </a:p>
          <a:p>
            <a:pPr lvl="1"/>
            <a:r>
              <a:rPr lang="en-US" dirty="0"/>
              <a:t>Empowers healthcare providers to perform Meaningful Use Clinical Quality Measure reporting</a:t>
            </a:r>
          </a:p>
          <a:p>
            <a:pPr lvl="1"/>
            <a:r>
              <a:rPr lang="en-US" dirty="0"/>
              <a:t>Promotes easier submission of Clinical Quality Measure to public health organizations</a:t>
            </a:r>
          </a:p>
          <a:p>
            <a:r>
              <a:rPr lang="en-US" dirty="0"/>
              <a:t>Key Features</a:t>
            </a:r>
          </a:p>
          <a:p>
            <a:pPr lvl="1"/>
            <a:r>
              <a:rPr lang="en-US" dirty="0" smtClean="0"/>
              <a:t>Healthcare </a:t>
            </a:r>
            <a:r>
              <a:rPr lang="en-US" dirty="0"/>
              <a:t>provider-friendly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Reflects Meaningful Use Process Logic</a:t>
            </a:r>
            <a:endParaRPr lang="en-US" dirty="0"/>
          </a:p>
          <a:p>
            <a:pPr lvl="1"/>
            <a:r>
              <a:rPr lang="en-US" dirty="0"/>
              <a:t>Includes support for all 44 of Meaningful Use Stage 1 Outpatient Clinical Quality Measures</a:t>
            </a:r>
          </a:p>
          <a:p>
            <a:pPr lvl="1"/>
            <a:r>
              <a:rPr lang="en-US" dirty="0"/>
              <a:t>Integrates with Electronic Health Record systems via nationally recognized data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Leverages Standards-Based Data Inputs</a:t>
            </a:r>
          </a:p>
          <a:p>
            <a:pPr lvl="1"/>
            <a:r>
              <a:rPr lang="en-US" dirty="0"/>
              <a:t>Integrates with certified EHR continuity of care data standards for patient inputs</a:t>
            </a:r>
          </a:p>
          <a:p>
            <a:pPr lvl="2"/>
            <a:r>
              <a:rPr lang="en-US" dirty="0"/>
              <a:t>HITSP C32 XML Standard</a:t>
            </a:r>
          </a:p>
          <a:p>
            <a:pPr lvl="2"/>
            <a:r>
              <a:rPr lang="en-US" dirty="0"/>
              <a:t>ASTM CCR XML Standard</a:t>
            </a:r>
          </a:p>
          <a:p>
            <a:pPr lvl="1"/>
            <a:r>
              <a:rPr lang="en-US" dirty="0" smtClean="0"/>
              <a:t>Produces a single XML reporting artifact as output</a:t>
            </a:r>
            <a:endParaRPr lang="en-US" dirty="0"/>
          </a:p>
          <a:p>
            <a:pPr lvl="2"/>
            <a:r>
              <a:rPr lang="en-US" dirty="0" smtClean="0"/>
              <a:t>PQRI XML Standard</a:t>
            </a:r>
            <a:endParaRPr lang="en-US" dirty="0"/>
          </a:p>
          <a:p>
            <a:r>
              <a:rPr lang="en-US" dirty="0" smtClean="0"/>
              <a:t>Deployed </a:t>
            </a:r>
            <a:r>
              <a:rPr lang="en-US" dirty="0"/>
              <a:t>within a Healthcare Provider’s Firewall</a:t>
            </a:r>
          </a:p>
          <a:p>
            <a:pPr lvl="1"/>
            <a:r>
              <a:rPr lang="en-US" dirty="0"/>
              <a:t>Identifiable Patient Data Remains in the Provider’s Practice</a:t>
            </a:r>
          </a:p>
          <a:p>
            <a:pPr lvl="1"/>
            <a:r>
              <a:rPr lang="en-US" dirty="0"/>
              <a:t>Addresses security and privacy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07AB-DC8F-4E13-8DC0-6025F5BF10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3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627</Words>
  <Application>Microsoft Macintosh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ONC Annual Meeting:  MU Training Day Utilizing the popHealth Tool to Support Quality Measure Analysis</vt:lpstr>
      <vt:lpstr>Learning Objectives</vt:lpstr>
      <vt:lpstr>popHealth Project Background</vt:lpstr>
      <vt:lpstr>Clinical Quality Measures (CQMs)</vt:lpstr>
      <vt:lpstr>Clinical Quality Measures (CQMs)</vt:lpstr>
      <vt:lpstr>Clinical Quality Measures (CQMs)</vt:lpstr>
      <vt:lpstr>Meaningful Use Process Logic</vt:lpstr>
      <vt:lpstr>popHealth</vt:lpstr>
      <vt:lpstr>popHealth</vt:lpstr>
      <vt:lpstr>popHealth ConOps</vt:lpstr>
      <vt:lpstr>Exercise: Analysis of Meaningful Use (MU) Stage 1 Clinical Quality Measures (CQM) via popHealth</vt:lpstr>
      <vt:lpstr>Exercise: Analysis of MU CQM Results via popHealth</vt:lpstr>
      <vt:lpstr>Session Wrap Up/Summary</vt:lpstr>
      <vt:lpstr>Backup</vt:lpstr>
      <vt:lpstr>popHealth Dashboard</vt:lpstr>
      <vt:lpstr>popHealth Patient Results View</vt:lpstr>
      <vt:lpstr>popHealth Quality Measure View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Betsy</dc:creator>
  <cp:lastModifiedBy>Rookwood, Renee L</cp:lastModifiedBy>
  <cp:revision>97</cp:revision>
  <cp:lastPrinted>2011-06-03T19:30:25Z</cp:lastPrinted>
  <dcterms:created xsi:type="dcterms:W3CDTF">2011-05-28T15:12:41Z</dcterms:created>
  <dcterms:modified xsi:type="dcterms:W3CDTF">2011-11-21T22:28:20Z</dcterms:modified>
</cp:coreProperties>
</file>