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9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300" r:id="rId28"/>
    <p:sldId id="301" r:id="rId29"/>
    <p:sldId id="298" r:id="rId30"/>
    <p:sldId id="297" r:id="rId31"/>
    <p:sldId id="299" r:id="rId32"/>
    <p:sldId id="257" r:id="rId33"/>
    <p:sldId id="259" r:id="rId34"/>
    <p:sldId id="266" r:id="rId35"/>
    <p:sldId id="261" r:id="rId36"/>
    <p:sldId id="277" r:id="rId37"/>
    <p:sldId id="262" r:id="rId38"/>
    <p:sldId id="278" r:id="rId39"/>
    <p:sldId id="263" r:id="rId40"/>
    <p:sldId id="279" r:id="rId41"/>
    <p:sldId id="3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March 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March 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March 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496" y="852358"/>
            <a:ext cx="7602377" cy="1452294"/>
          </a:xfrm>
        </p:spPr>
        <p:txBody>
          <a:bodyPr/>
          <a:lstStyle/>
          <a:p>
            <a:pPr algn="ctr"/>
            <a:r>
              <a:rPr lang="en-US" dirty="0" smtClean="0"/>
              <a:t>Can Social Media Data      Predict Winery Sales?</a:t>
            </a:r>
            <a:endParaRPr lang="en-US" dirty="0"/>
          </a:p>
        </p:txBody>
      </p:sp>
      <p:pic>
        <p:nvPicPr>
          <p:cNvPr id="5" name="Picture 4" descr="faceboo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01" y="3794369"/>
            <a:ext cx="1587500" cy="1587500"/>
          </a:xfrm>
          <a:prstGeom prst="rect">
            <a:avLst/>
          </a:prstGeom>
        </p:spPr>
      </p:pic>
      <p:pic>
        <p:nvPicPr>
          <p:cNvPr id="6" name="Picture 5" descr="twitter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47" y="3857869"/>
            <a:ext cx="1879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Twitter Follower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147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508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Twitter Followers – Part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51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4695" y="427613"/>
            <a:ext cx="8138362" cy="815344"/>
          </a:xfrm>
        </p:spPr>
        <p:txBody>
          <a:bodyPr/>
          <a:lstStyle/>
          <a:p>
            <a:r>
              <a:rPr lang="en-US" dirty="0" smtClean="0"/>
              <a:t>Raw Data Plot Using </a:t>
            </a:r>
            <a:r>
              <a:rPr lang="en-US" dirty="0" err="1" smtClean="0"/>
              <a:t>Pylab</a:t>
            </a:r>
            <a:endParaRPr lang="en-US" dirty="0"/>
          </a:p>
        </p:txBody>
      </p:sp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737"/>
            <a:ext cx="9144000" cy="48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0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23"/>
            <a:ext cx="9144000" cy="2438400"/>
          </a:xfrm>
          <a:prstGeom prst="rect">
            <a:avLst/>
          </a:prstGeom>
        </p:spPr>
      </p:pic>
      <p:pic>
        <p:nvPicPr>
          <p:cNvPr id="5" name="Picture 4" descr="barchart-0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4976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03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0"/>
            <a:ext cx="9144000" cy="2438400"/>
          </a:xfrm>
          <a:prstGeom prst="rect">
            <a:avLst/>
          </a:prstGeom>
        </p:spPr>
      </p:pic>
      <p:pic>
        <p:nvPicPr>
          <p:cNvPr id="5" name="Picture 4" descr="barchart-04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027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0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064"/>
            <a:ext cx="9144000" cy="2438400"/>
          </a:xfrm>
          <a:prstGeom prst="rect">
            <a:avLst/>
          </a:prstGeom>
        </p:spPr>
      </p:pic>
      <p:pic>
        <p:nvPicPr>
          <p:cNvPr id="5" name="Picture 4" descr="barchart-06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07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48"/>
            <a:ext cx="9144000" cy="2438400"/>
          </a:xfrm>
          <a:prstGeom prst="rect">
            <a:avLst/>
          </a:prstGeom>
        </p:spPr>
      </p:pic>
      <p:pic>
        <p:nvPicPr>
          <p:cNvPr id="5" name="Picture 4" descr="barchart-08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217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9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09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28"/>
            <a:ext cx="9144000" cy="2438400"/>
          </a:xfrm>
          <a:prstGeom prst="rect">
            <a:avLst/>
          </a:prstGeom>
        </p:spPr>
      </p:pic>
      <p:pic>
        <p:nvPicPr>
          <p:cNvPr id="5" name="Picture 4" descr="barchart-1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1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980"/>
            <a:ext cx="9144000" cy="2438400"/>
          </a:xfrm>
          <a:prstGeom prst="rect">
            <a:avLst/>
          </a:prstGeom>
        </p:spPr>
      </p:pic>
      <p:pic>
        <p:nvPicPr>
          <p:cNvPr id="5" name="Picture 4" descr="barchart-1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13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49"/>
            <a:ext cx="9144000" cy="2438400"/>
          </a:xfrm>
          <a:prstGeom prst="rect">
            <a:avLst/>
          </a:prstGeom>
        </p:spPr>
      </p:pic>
      <p:pic>
        <p:nvPicPr>
          <p:cNvPr id="5" name="Picture 4" descr="barchart-14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461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3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15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69"/>
            <a:ext cx="9144000" cy="2438400"/>
          </a:xfrm>
          <a:prstGeom prst="rect">
            <a:avLst/>
          </a:prstGeom>
        </p:spPr>
      </p:pic>
      <p:pic>
        <p:nvPicPr>
          <p:cNvPr id="5" name="Picture 4" descr="barchart-16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419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4-03-05 17.1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5570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18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476"/>
            <a:ext cx="9144000" cy="2438400"/>
          </a:xfrm>
          <a:prstGeom prst="rect">
            <a:avLst/>
          </a:prstGeom>
        </p:spPr>
      </p:pic>
      <p:pic>
        <p:nvPicPr>
          <p:cNvPr id="5" name="Picture 4" descr="barchart-19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1092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2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2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644"/>
            <a:ext cx="9144000" cy="2438400"/>
          </a:xfrm>
          <a:prstGeom prst="rect">
            <a:avLst/>
          </a:prstGeom>
        </p:spPr>
      </p:pic>
      <p:pic>
        <p:nvPicPr>
          <p:cNvPr id="5" name="Picture 4" descr="barchart-2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629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1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chart-22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476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cki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k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e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6588" y="478117"/>
            <a:ext cx="7560235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run SVM classification and Logistic regression, we need to have different classes for each training set.</a:t>
            </a:r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dirty="0" err="1"/>
              <a:t>i</a:t>
            </a:r>
            <a:r>
              <a:rPr lang="en-US" dirty="0"/>
              <a:t> classified them using some observations:-</a:t>
            </a:r>
          </a:p>
          <a:p>
            <a:r>
              <a:rPr lang="en-US" dirty="0"/>
              <a:t>our main problem is to predict whether future sales are dependent on social media or not.</a:t>
            </a:r>
          </a:p>
          <a:p>
            <a:r>
              <a:rPr lang="en-US" dirty="0"/>
              <a:t>so in order for the above statement to be true, sales must be directly proportional to social media growth</a:t>
            </a:r>
          </a:p>
          <a:p>
            <a:r>
              <a:rPr lang="en-US" dirty="0"/>
              <a:t>so if sales are high social media numbers should also be high and the same applies for the inverse also.</a:t>
            </a:r>
          </a:p>
          <a:p>
            <a:endParaRPr lang="en-US" dirty="0"/>
          </a:p>
          <a:p>
            <a:r>
              <a:rPr lang="en-US" dirty="0" smtClean="0"/>
              <a:t>What I </a:t>
            </a:r>
            <a:r>
              <a:rPr lang="en-US" dirty="0"/>
              <a:t>did was calculate average sales(St) and average social presence(At),now</a:t>
            </a:r>
          </a:p>
          <a:p>
            <a:r>
              <a:rPr lang="en-US" dirty="0"/>
              <a:t>for each tuple in wineries data</a:t>
            </a:r>
          </a:p>
          <a:p>
            <a:r>
              <a:rPr lang="en-US" dirty="0"/>
              <a:t>	if sales &gt; St and Total Social media &gt; At then classify it as "1"</a:t>
            </a:r>
          </a:p>
          <a:p>
            <a:r>
              <a:rPr lang="en-US" dirty="0"/>
              <a:t>	if sales &lt; St and Total Social media &lt; At then classify it as "1"</a:t>
            </a:r>
          </a:p>
          <a:p>
            <a:r>
              <a:rPr lang="en-US" dirty="0"/>
              <a:t>	if sales &gt; St and Total Social media &lt; At then classify it as "0"</a:t>
            </a:r>
          </a:p>
          <a:p>
            <a:r>
              <a:rPr lang="en-US" dirty="0"/>
              <a:t>	if sales &lt; St and Total Social media &gt; At then classify it as "</a:t>
            </a:r>
            <a:r>
              <a:rPr lang="en-US" dirty="0" smtClean="0"/>
              <a:t>0”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social media = (</a:t>
            </a:r>
            <a:r>
              <a:rPr lang="en-US" dirty="0" err="1"/>
              <a:t>fb</a:t>
            </a:r>
            <a:r>
              <a:rPr lang="en-US" dirty="0"/>
              <a:t> </a:t>
            </a:r>
            <a:r>
              <a:rPr lang="en-US" dirty="0" err="1"/>
              <a:t>likes+fb</a:t>
            </a:r>
            <a:r>
              <a:rPr lang="en-US" dirty="0"/>
              <a:t> </a:t>
            </a:r>
            <a:r>
              <a:rPr lang="en-US" dirty="0" err="1"/>
              <a:t>checkins</a:t>
            </a:r>
            <a:r>
              <a:rPr lang="en-US" dirty="0"/>
              <a:t> + tweets + followers)/4</a:t>
            </a:r>
          </a:p>
          <a:p>
            <a:endParaRPr lang="en-US" dirty="0"/>
          </a:p>
          <a:p>
            <a:r>
              <a:rPr lang="en-US" dirty="0"/>
              <a:t>so now we have binary classifier(1 or 0) which tells us whether </a:t>
            </a:r>
            <a:r>
              <a:rPr lang="en-US" dirty="0" smtClean="0"/>
              <a:t>their </a:t>
            </a:r>
            <a:r>
              <a:rPr lang="en-US" dirty="0"/>
              <a:t>social media presence will affect sales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3056" y="1283215"/>
            <a:ext cx="5315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So,After</a:t>
            </a:r>
            <a:r>
              <a:rPr lang="en-US" dirty="0"/>
              <a:t> classifying the data, </a:t>
            </a:r>
            <a:r>
              <a:rPr lang="en-US" dirty="0" err="1"/>
              <a:t>i</a:t>
            </a:r>
            <a:r>
              <a:rPr lang="en-US" dirty="0"/>
              <a:t> applied SVM classification and logistic regression on this data to get RMSE for every fold during cross validation.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RESULTS:-</a:t>
            </a:r>
          </a:p>
          <a:p>
            <a:r>
              <a:rPr lang="en-US" dirty="0"/>
              <a:t>Because of less data and high outliers in data tuples, results are not that appreciable</a:t>
            </a:r>
            <a:r>
              <a:rPr lang="en-US" dirty="0" smtClean="0"/>
              <a:t>. The </a:t>
            </a:r>
            <a:r>
              <a:rPr lang="en-US" dirty="0"/>
              <a:t>only way these classifiers can </a:t>
            </a:r>
            <a:r>
              <a:rPr lang="en-US" dirty="0" smtClean="0"/>
              <a:t>perform </a:t>
            </a:r>
            <a:r>
              <a:rPr lang="en-US" dirty="0"/>
              <a:t>well is if we have much more data and if they are already classified, then we will get very good results.</a:t>
            </a:r>
          </a:p>
        </p:txBody>
      </p:sp>
    </p:spTree>
    <p:extLst>
      <p:ext uri="{BB962C8B-B14F-4D97-AF65-F5344CB8AC3E}">
        <p14:creationId xmlns:p14="http://schemas.microsoft.com/office/powerpoint/2010/main" val="348224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03-06 16.4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03200"/>
            <a:ext cx="7899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Checkins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113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9925" y="647700"/>
            <a:ext cx="526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Facebook </a:t>
            </a:r>
            <a:r>
              <a:rPr lang="en-US" sz="2400" dirty="0" err="1" smtClean="0"/>
              <a:t>Checkins</a:t>
            </a:r>
            <a:r>
              <a:rPr lang="en-US" sz="2400" dirty="0" smtClean="0"/>
              <a:t> - Part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40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685800"/>
            <a:ext cx="8659368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03-06 16.4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8077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1736"/>
              </p:ext>
            </p:extLst>
          </p:nvPr>
        </p:nvGraphicFramePr>
        <p:xfrm>
          <a:off x="1428020" y="1921702"/>
          <a:ext cx="6656666" cy="364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5270500" imgH="2882900" progId="Word.Document.12">
                  <p:embed/>
                </p:oleObj>
              </mc:Choice>
              <mc:Fallback>
                <p:oleObj name="Document" r:id="rId3" imgW="5270500" imgH="288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020" y="1921702"/>
                        <a:ext cx="6656666" cy="3641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711804" y="282209"/>
            <a:ext cx="6225996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Support Vector Regression</a:t>
            </a:r>
            <a:endParaRPr lang="en-US" sz="3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5707" y="1079037"/>
            <a:ext cx="271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klearn.svm.svr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374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26" y="719076"/>
            <a:ext cx="8369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sklearn.preprocessing.StandardScaler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65028" y="1790042"/>
            <a:ext cx="7543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Many elements used in the objective function of a learning algorithm (such as the RBF kernel of Support Vector Machines or the l1 and l2 </a:t>
            </a:r>
            <a:r>
              <a:rPr lang="en-US" sz="2000" dirty="0" err="1"/>
              <a:t>regularizers</a:t>
            </a:r>
            <a:r>
              <a:rPr lang="en-US" sz="2000" dirty="0"/>
              <a:t> of linear models) assume that all features are centered around zero and have variance in the same order. If a feature has a variance that is orders of magnitude larger that others, it might dominate the objective function and make the estimator unable to learn from other features correctly as expected.</a:t>
            </a:r>
          </a:p>
        </p:txBody>
      </p:sp>
    </p:spTree>
    <p:extLst>
      <p:ext uri="{BB962C8B-B14F-4D97-AF65-F5344CB8AC3E}">
        <p14:creationId xmlns:p14="http://schemas.microsoft.com/office/powerpoint/2010/main" val="114921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03-04 17.3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35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783"/>
            <a:ext cx="9144000" cy="50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3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9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_f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4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04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_f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Checkin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9144000" cy="4079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3900" y="571500"/>
            <a:ext cx="51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Facebook </a:t>
            </a:r>
            <a:r>
              <a:rPr lang="en-US" sz="2400" dirty="0" err="1" smtClean="0"/>
              <a:t>Checkins</a:t>
            </a:r>
            <a:r>
              <a:rPr lang="en-US" sz="2400" dirty="0" smtClean="0"/>
              <a:t> - Part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751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3725" y="711200"/>
            <a:ext cx="287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Conclusion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20750" y="2120900"/>
            <a:ext cx="730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Forecasting sales based on social media data is probably not a good idea.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289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03-06 17.33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978"/>
            <a:ext cx="9144000" cy="1449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6702" y="3077098"/>
            <a:ext cx="381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James</a:t>
            </a:r>
            <a:r>
              <a:rPr lang="en-US" sz="2400" err="1" smtClean="0"/>
              <a:t>@</a:t>
            </a:r>
            <a:r>
              <a:rPr lang="en-US" sz="2400" smtClean="0"/>
              <a:t>vineyarro.com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577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Facebook Likes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149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277110" y="635000"/>
            <a:ext cx="458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Facebook Likes – Part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28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Facebook Like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091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9650" y="622300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Facebook Likes – Part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849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Tweets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413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5969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Number of Tweets – Part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00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Tweet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4129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750" y="533400"/>
            <a:ext cx="501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Number of Tweets – Part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5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 vs Twitter Followers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14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7250" y="571500"/>
            <a:ext cx="48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vs. Twitter Followers – Part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031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2917</TotalTime>
  <Words>375</Words>
  <Application>Microsoft Macintosh PowerPoint</Application>
  <PresentationFormat>On-screen Show (4:3)</PresentationFormat>
  <Paragraphs>39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Elemental</vt:lpstr>
      <vt:lpstr>Document</vt:lpstr>
      <vt:lpstr>Can Social Media Data      Predict Winery Sales?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Raw Data Plot Using Pylab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Winery Sales with their Social Media Data</dc:title>
  <dc:creator>James </dc:creator>
  <cp:lastModifiedBy>James </cp:lastModifiedBy>
  <cp:revision>24</cp:revision>
  <dcterms:created xsi:type="dcterms:W3CDTF">2014-03-04T01:25:26Z</dcterms:created>
  <dcterms:modified xsi:type="dcterms:W3CDTF">2014-03-07T01:35:51Z</dcterms:modified>
</cp:coreProperties>
</file>