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119813" cy="8639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125" d="100"/>
          <a:sy n="125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13866"/>
            <a:ext cx="5201841" cy="3007713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537567"/>
            <a:ext cx="4589860" cy="2085800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59956"/>
            <a:ext cx="1319585" cy="73213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59956"/>
            <a:ext cx="3882256" cy="73213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4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153797"/>
            <a:ext cx="5278339" cy="3593656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781450"/>
            <a:ext cx="5278339" cy="188981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299780"/>
            <a:ext cx="2600921" cy="54814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299780"/>
            <a:ext cx="2600921" cy="54814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9958"/>
            <a:ext cx="5278339" cy="1669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117799"/>
            <a:ext cx="2588967" cy="1037900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155699"/>
            <a:ext cx="2588967" cy="46415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117799"/>
            <a:ext cx="2601718" cy="1037900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155699"/>
            <a:ext cx="2601718" cy="46415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8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5945"/>
            <a:ext cx="1973799" cy="201580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43883"/>
            <a:ext cx="3098155" cy="613941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1753"/>
            <a:ext cx="1973799" cy="4801542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5945"/>
            <a:ext cx="1973799" cy="201580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43883"/>
            <a:ext cx="3098155" cy="613941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1753"/>
            <a:ext cx="1973799" cy="4801542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59958"/>
            <a:ext cx="5278339" cy="166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299780"/>
            <a:ext cx="5278339" cy="548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007237"/>
            <a:ext cx="1376958" cy="45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DC6F-836E-4A4F-9BEB-9A5C83025D39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007237"/>
            <a:ext cx="2065437" cy="45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007237"/>
            <a:ext cx="1376958" cy="45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E28C-92AE-429D-992A-6436C3DD7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下 5">
            <a:extLst>
              <a:ext uri="{FF2B5EF4-FFF2-40B4-BE49-F238E27FC236}">
                <a16:creationId xmlns:a16="http://schemas.microsoft.com/office/drawing/2014/main" id="{0D108B44-F5C6-4DD1-A637-EAD5ACB7BE00}"/>
              </a:ext>
            </a:extLst>
          </p:cNvPr>
          <p:cNvSpPr/>
          <p:nvPr/>
        </p:nvSpPr>
        <p:spPr>
          <a:xfrm>
            <a:off x="4433337" y="828226"/>
            <a:ext cx="314326" cy="7616826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D89B431-D74F-4378-A0A0-901B711CC7DD}"/>
              </a:ext>
            </a:extLst>
          </p:cNvPr>
          <p:cNvSpPr/>
          <p:nvPr/>
        </p:nvSpPr>
        <p:spPr>
          <a:xfrm>
            <a:off x="1325008" y="828227"/>
            <a:ext cx="314326" cy="761682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CF48F0-06D9-4B97-95BD-91585A852FAA}"/>
              </a:ext>
            </a:extLst>
          </p:cNvPr>
          <p:cNvCxnSpPr>
            <a:cxnSpLocks/>
          </p:cNvCxnSpPr>
          <p:nvPr/>
        </p:nvCxnSpPr>
        <p:spPr>
          <a:xfrm>
            <a:off x="1562734" y="828228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B034E16-F848-4089-B787-EEE24FCD238C}"/>
              </a:ext>
            </a:extLst>
          </p:cNvPr>
          <p:cNvCxnSpPr>
            <a:cxnSpLocks/>
          </p:cNvCxnSpPr>
          <p:nvPr/>
        </p:nvCxnSpPr>
        <p:spPr>
          <a:xfrm flipH="1">
            <a:off x="1562733" y="1091752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A3BFA7-3095-416D-BB41-922DE3CA080C}"/>
              </a:ext>
            </a:extLst>
          </p:cNvPr>
          <p:cNvCxnSpPr>
            <a:cxnSpLocks/>
          </p:cNvCxnSpPr>
          <p:nvPr/>
        </p:nvCxnSpPr>
        <p:spPr>
          <a:xfrm>
            <a:off x="1562733" y="1380678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695F4E-196E-43DC-839A-C1BFC4970FDE}"/>
              </a:ext>
            </a:extLst>
          </p:cNvPr>
          <p:cNvCxnSpPr>
            <a:cxnSpLocks/>
          </p:cNvCxnSpPr>
          <p:nvPr/>
        </p:nvCxnSpPr>
        <p:spPr>
          <a:xfrm>
            <a:off x="1562733" y="1790252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024930-5DA7-4080-B69D-2DE8863B0A06}"/>
              </a:ext>
            </a:extLst>
          </p:cNvPr>
          <p:cNvCxnSpPr>
            <a:cxnSpLocks/>
          </p:cNvCxnSpPr>
          <p:nvPr/>
        </p:nvCxnSpPr>
        <p:spPr>
          <a:xfrm flipH="1">
            <a:off x="1564050" y="2101398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4AC2BE-7B2D-41F1-AC49-4467566E485E}"/>
              </a:ext>
            </a:extLst>
          </p:cNvPr>
          <p:cNvCxnSpPr>
            <a:cxnSpLocks/>
          </p:cNvCxnSpPr>
          <p:nvPr/>
        </p:nvCxnSpPr>
        <p:spPr>
          <a:xfrm flipH="1">
            <a:off x="1562733" y="2468114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DF8436-F66F-4D34-83F6-E3C5C2D3D044}"/>
              </a:ext>
            </a:extLst>
          </p:cNvPr>
          <p:cNvCxnSpPr>
            <a:cxnSpLocks/>
          </p:cNvCxnSpPr>
          <p:nvPr/>
        </p:nvCxnSpPr>
        <p:spPr>
          <a:xfrm flipH="1">
            <a:off x="1562733" y="2868164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CFA019-FA70-40B4-B5F4-F6E66C1B8BFE}"/>
              </a:ext>
            </a:extLst>
          </p:cNvPr>
          <p:cNvCxnSpPr>
            <a:cxnSpLocks/>
          </p:cNvCxnSpPr>
          <p:nvPr/>
        </p:nvCxnSpPr>
        <p:spPr>
          <a:xfrm flipH="1">
            <a:off x="1562733" y="3268214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05F979-E9E7-4B76-B554-423ACAB0E7FA}"/>
              </a:ext>
            </a:extLst>
          </p:cNvPr>
          <p:cNvCxnSpPr>
            <a:cxnSpLocks/>
          </p:cNvCxnSpPr>
          <p:nvPr/>
        </p:nvCxnSpPr>
        <p:spPr>
          <a:xfrm>
            <a:off x="1564522" y="3957238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BDEE23-12E4-4A6C-A666-2A82CF5EF1C1}"/>
              </a:ext>
            </a:extLst>
          </p:cNvPr>
          <p:cNvCxnSpPr>
            <a:cxnSpLocks/>
          </p:cNvCxnSpPr>
          <p:nvPr/>
        </p:nvCxnSpPr>
        <p:spPr>
          <a:xfrm>
            <a:off x="1562732" y="4669976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D00FC6-E6E2-4201-AD19-BC8F4BBB7AF6}"/>
              </a:ext>
            </a:extLst>
          </p:cNvPr>
          <p:cNvCxnSpPr>
            <a:cxnSpLocks/>
          </p:cNvCxnSpPr>
          <p:nvPr/>
        </p:nvCxnSpPr>
        <p:spPr>
          <a:xfrm>
            <a:off x="1551418" y="5643114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773EEA-7B11-484F-B139-02686E9FFA85}"/>
              </a:ext>
            </a:extLst>
          </p:cNvPr>
          <p:cNvCxnSpPr>
            <a:cxnSpLocks/>
          </p:cNvCxnSpPr>
          <p:nvPr/>
        </p:nvCxnSpPr>
        <p:spPr>
          <a:xfrm>
            <a:off x="1562733" y="6227734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2A560F-685D-4114-927C-A7BCA7C7ED58}"/>
              </a:ext>
            </a:extLst>
          </p:cNvPr>
          <p:cNvCxnSpPr>
            <a:cxnSpLocks/>
          </p:cNvCxnSpPr>
          <p:nvPr/>
        </p:nvCxnSpPr>
        <p:spPr>
          <a:xfrm flipH="1">
            <a:off x="1544097" y="6542062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743F36B-4182-41E9-9D4E-993C4A212F99}"/>
              </a:ext>
            </a:extLst>
          </p:cNvPr>
          <p:cNvCxnSpPr>
            <a:cxnSpLocks/>
          </p:cNvCxnSpPr>
          <p:nvPr/>
        </p:nvCxnSpPr>
        <p:spPr>
          <a:xfrm flipH="1">
            <a:off x="1562733" y="7151660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60F6941-8E6B-468A-A7C8-E68C6CA6D5C9}"/>
              </a:ext>
            </a:extLst>
          </p:cNvPr>
          <p:cNvCxnSpPr>
            <a:cxnSpLocks/>
          </p:cNvCxnSpPr>
          <p:nvPr/>
        </p:nvCxnSpPr>
        <p:spPr>
          <a:xfrm flipH="1">
            <a:off x="1562733" y="7558058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88A761B-9207-4B5F-BDC0-BFCB4BE22F7E}"/>
              </a:ext>
            </a:extLst>
          </p:cNvPr>
          <p:cNvSpPr txBox="1"/>
          <p:nvPr/>
        </p:nvSpPr>
        <p:spPr>
          <a:xfrm rot="352956">
            <a:off x="2804070" y="851596"/>
            <a:ext cx="72600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/>
              <a:t>SYN=1,seq=x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1B4DA7-21F1-485A-ADB5-C3CFE81420BA}"/>
              </a:ext>
            </a:extLst>
          </p:cNvPr>
          <p:cNvSpPr txBox="1"/>
          <p:nvPr/>
        </p:nvSpPr>
        <p:spPr>
          <a:xfrm rot="352956">
            <a:off x="2479066" y="1408430"/>
            <a:ext cx="121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altLang="zh-CN" sz="800"/>
              <a:t>ACK=1,seq=x+1,ack=y+1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AAEF56-8A7A-4868-9452-C2B43C254BC6}"/>
              </a:ext>
            </a:extLst>
          </p:cNvPr>
          <p:cNvSpPr txBox="1"/>
          <p:nvPr/>
        </p:nvSpPr>
        <p:spPr>
          <a:xfrm rot="21202363">
            <a:off x="2322954" y="1107766"/>
            <a:ext cx="141396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altLang="zh-CN" sz="800"/>
              <a:t>SYN=1,ACK=1,seq=y,ack=x+1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26061E-8444-45E0-A101-495AA91C525D}"/>
              </a:ext>
            </a:extLst>
          </p:cNvPr>
          <p:cNvSpPr txBox="1"/>
          <p:nvPr/>
        </p:nvSpPr>
        <p:spPr>
          <a:xfrm rot="352956">
            <a:off x="2640399" y="1751510"/>
            <a:ext cx="94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Client Hello</a:t>
            </a:r>
            <a:endParaRPr lang="zh-CN" altLang="en-US" sz="80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1907C2-8653-4ABB-BC51-773F997563A1}"/>
              </a:ext>
            </a:extLst>
          </p:cNvPr>
          <p:cNvSpPr txBox="1"/>
          <p:nvPr/>
        </p:nvSpPr>
        <p:spPr>
          <a:xfrm rot="289931">
            <a:off x="1730119" y="1888109"/>
            <a:ext cx="2612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Client Random , TLS </a:t>
            </a:r>
            <a:r>
              <a:rPr lang="zh-CN" altLang="en-US" sz="800">
                <a:solidFill>
                  <a:srgbClr val="00B050"/>
                </a:solidFill>
              </a:rPr>
              <a:t>版本号，密码套件，扩展列表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B35EA43-B6B6-40D5-92C5-64C0E46BDB99}"/>
              </a:ext>
            </a:extLst>
          </p:cNvPr>
          <p:cNvSpPr txBox="1"/>
          <p:nvPr/>
        </p:nvSpPr>
        <p:spPr>
          <a:xfrm rot="21202363">
            <a:off x="2791594" y="2121773"/>
            <a:ext cx="3822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/>
              <a:t>ACK</a:t>
            </a:r>
            <a:endParaRPr lang="zh-CN" altLang="en-US" sz="8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D02AA3-E503-4AE5-9F4D-ADD2F3EBFA84}"/>
              </a:ext>
            </a:extLst>
          </p:cNvPr>
          <p:cNvSpPr txBox="1"/>
          <p:nvPr/>
        </p:nvSpPr>
        <p:spPr>
          <a:xfrm rot="21315945">
            <a:off x="2661762" y="2399117"/>
            <a:ext cx="94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Server Hello</a:t>
            </a:r>
            <a:endParaRPr lang="zh-CN" altLang="en-US" sz="800">
              <a:solidFill>
                <a:srgbClr val="FF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20306B-2B55-4AE0-AC30-DC0C1902218B}"/>
              </a:ext>
            </a:extLst>
          </p:cNvPr>
          <p:cNvSpPr txBox="1"/>
          <p:nvPr/>
        </p:nvSpPr>
        <p:spPr>
          <a:xfrm rot="21281828">
            <a:off x="2127287" y="2532409"/>
            <a:ext cx="2612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Server Random , </a:t>
            </a:r>
            <a:r>
              <a:rPr lang="zh-CN" altLang="en-US" sz="800">
                <a:solidFill>
                  <a:srgbClr val="FF6600"/>
                </a:solidFill>
              </a:rPr>
              <a:t>选中的密码套件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FB4B89-B6BC-4DE2-BEF8-9D7915CF2C4C}"/>
              </a:ext>
            </a:extLst>
          </p:cNvPr>
          <p:cNvSpPr txBox="1"/>
          <p:nvPr/>
        </p:nvSpPr>
        <p:spPr>
          <a:xfrm rot="21315945">
            <a:off x="2854228" y="2964119"/>
            <a:ext cx="94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FF6600"/>
                </a:solidFill>
              </a:rPr>
              <a:t>证书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177EAB-272E-4FBE-8CE8-F8C93B9D6383}"/>
              </a:ext>
            </a:extLst>
          </p:cNvPr>
          <p:cNvSpPr txBox="1"/>
          <p:nvPr/>
        </p:nvSpPr>
        <p:spPr>
          <a:xfrm rot="21315945">
            <a:off x="2601046" y="3201171"/>
            <a:ext cx="1167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Server Key Exchange</a:t>
            </a:r>
            <a:endParaRPr lang="zh-CN" altLang="en-US" sz="800">
              <a:solidFill>
                <a:srgbClr val="FF66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15A05F-664C-42B9-B1A4-E80B98A82D49}"/>
              </a:ext>
            </a:extLst>
          </p:cNvPr>
          <p:cNvSpPr txBox="1"/>
          <p:nvPr/>
        </p:nvSpPr>
        <p:spPr>
          <a:xfrm rot="21315945">
            <a:off x="2268656" y="3379957"/>
            <a:ext cx="1882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ECDHE </a:t>
            </a:r>
            <a:r>
              <a:rPr lang="zh-CN" altLang="en-US" sz="800">
                <a:solidFill>
                  <a:srgbClr val="FF6600"/>
                </a:solidFill>
              </a:rPr>
              <a:t>算法所需的参数 </a:t>
            </a:r>
            <a:r>
              <a:rPr lang="en-US" altLang="zh-CN" sz="800">
                <a:solidFill>
                  <a:srgbClr val="FF6600"/>
                </a:solidFill>
              </a:rPr>
              <a:t>Server Params</a:t>
            </a:r>
            <a:endParaRPr lang="zh-CN" altLang="en-US" sz="800">
              <a:solidFill>
                <a:srgbClr val="FF6600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659BF06-19D2-4822-A558-F938AE9D4BB4}"/>
              </a:ext>
            </a:extLst>
          </p:cNvPr>
          <p:cNvCxnSpPr>
            <a:cxnSpLocks/>
          </p:cNvCxnSpPr>
          <p:nvPr/>
        </p:nvCxnSpPr>
        <p:spPr>
          <a:xfrm flipH="1">
            <a:off x="1558117" y="3637308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914B62-F08C-4814-99A1-FDFED39CE647}"/>
              </a:ext>
            </a:extLst>
          </p:cNvPr>
          <p:cNvSpPr txBox="1"/>
          <p:nvPr/>
        </p:nvSpPr>
        <p:spPr>
          <a:xfrm rot="21315945">
            <a:off x="2634352" y="3579871"/>
            <a:ext cx="1167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Server Hello Done</a:t>
            </a:r>
            <a:endParaRPr lang="zh-CN" altLang="en-US" sz="800">
              <a:solidFill>
                <a:srgbClr val="FF66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55D6BB-FD9D-482C-95E1-68823429C937}"/>
              </a:ext>
            </a:extLst>
          </p:cNvPr>
          <p:cNvSpPr txBox="1"/>
          <p:nvPr/>
        </p:nvSpPr>
        <p:spPr>
          <a:xfrm rot="352956">
            <a:off x="2903867" y="3986075"/>
            <a:ext cx="4220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/>
              <a:t>ACK</a:t>
            </a:r>
            <a:endParaRPr lang="zh-CN" altLang="en-US" sz="8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AAB17-67A0-4285-ADA9-BFF97A4A203D}"/>
              </a:ext>
            </a:extLst>
          </p:cNvPr>
          <p:cNvSpPr txBox="1"/>
          <p:nvPr/>
        </p:nvSpPr>
        <p:spPr>
          <a:xfrm rot="352956">
            <a:off x="2620199" y="4609701"/>
            <a:ext cx="10567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Client Key Exchange</a:t>
            </a:r>
            <a:endParaRPr lang="zh-CN" altLang="en-US" sz="800">
              <a:solidFill>
                <a:srgbClr val="00B05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58410A-6925-4DB2-A3F6-F34496EE75A9}"/>
              </a:ext>
            </a:extLst>
          </p:cNvPr>
          <p:cNvSpPr txBox="1"/>
          <p:nvPr/>
        </p:nvSpPr>
        <p:spPr>
          <a:xfrm rot="264391">
            <a:off x="2213085" y="4821273"/>
            <a:ext cx="1882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ECDHE </a:t>
            </a:r>
            <a:r>
              <a:rPr lang="zh-CN" altLang="en-US" sz="800">
                <a:solidFill>
                  <a:srgbClr val="00B050"/>
                </a:solidFill>
              </a:rPr>
              <a:t>算法所需的参数 </a:t>
            </a:r>
            <a:r>
              <a:rPr lang="en-US" altLang="zh-CN" sz="800">
                <a:solidFill>
                  <a:srgbClr val="00B050"/>
                </a:solidFill>
              </a:rPr>
              <a:t>Client Params</a:t>
            </a:r>
            <a:endParaRPr lang="zh-CN" altLang="en-US" sz="80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0601CCA-6BC7-4B9E-B26E-589B4AC766DB}"/>
              </a:ext>
            </a:extLst>
          </p:cNvPr>
          <p:cNvSpPr txBox="1"/>
          <p:nvPr/>
        </p:nvSpPr>
        <p:spPr>
          <a:xfrm rot="352956">
            <a:off x="2586362" y="5623333"/>
            <a:ext cx="1343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Change Cipher Spec</a:t>
            </a:r>
            <a:endParaRPr lang="zh-CN" altLang="en-US" sz="80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5E6F4E1-B197-48D9-9776-933B11B1966D}"/>
              </a:ext>
            </a:extLst>
          </p:cNvPr>
          <p:cNvSpPr txBox="1"/>
          <p:nvPr/>
        </p:nvSpPr>
        <p:spPr>
          <a:xfrm rot="337856">
            <a:off x="2338104" y="5795744"/>
            <a:ext cx="1882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由非对称加密改为对称加密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67BB41-F7D5-4B90-9C01-6E74C8248855}"/>
              </a:ext>
            </a:extLst>
          </p:cNvPr>
          <p:cNvSpPr txBox="1"/>
          <p:nvPr/>
        </p:nvSpPr>
        <p:spPr>
          <a:xfrm rot="352956">
            <a:off x="2745966" y="6356105"/>
            <a:ext cx="612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Finished</a:t>
            </a:r>
            <a:endParaRPr lang="zh-CN" altLang="en-US" sz="80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F57BB04-AC83-4746-96E7-EF6CD1CD7035}"/>
              </a:ext>
            </a:extLst>
          </p:cNvPr>
          <p:cNvSpPr txBox="1"/>
          <p:nvPr/>
        </p:nvSpPr>
        <p:spPr>
          <a:xfrm rot="352956">
            <a:off x="2317452" y="6176901"/>
            <a:ext cx="155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B050"/>
                </a:solidFill>
              </a:rPr>
              <a:t>Encrypted Handshake Message</a:t>
            </a:r>
            <a:endParaRPr lang="zh-CN" altLang="en-US" sz="800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DA5854-E407-467B-9901-1449DA39041F}"/>
              </a:ext>
            </a:extLst>
          </p:cNvPr>
          <p:cNvSpPr txBox="1"/>
          <p:nvPr/>
        </p:nvSpPr>
        <p:spPr>
          <a:xfrm rot="21202363">
            <a:off x="2856974" y="6559967"/>
            <a:ext cx="3822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/>
              <a:t>ACK</a:t>
            </a:r>
            <a:endParaRPr lang="zh-CN" altLang="en-US" sz="8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B58CE8-94BE-469A-AD91-DF9931615E0C}"/>
              </a:ext>
            </a:extLst>
          </p:cNvPr>
          <p:cNvSpPr txBox="1"/>
          <p:nvPr/>
        </p:nvSpPr>
        <p:spPr>
          <a:xfrm rot="21303800">
            <a:off x="2565141" y="7054439"/>
            <a:ext cx="1343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Change Cipher Spec</a:t>
            </a:r>
            <a:endParaRPr lang="zh-CN" altLang="en-US" sz="800">
              <a:solidFill>
                <a:srgbClr val="FF66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92FC3FF-5EA8-42AD-AAE1-F727CCD94F7E}"/>
              </a:ext>
            </a:extLst>
          </p:cNvPr>
          <p:cNvSpPr txBox="1"/>
          <p:nvPr/>
        </p:nvSpPr>
        <p:spPr>
          <a:xfrm rot="21335371">
            <a:off x="2375273" y="7259026"/>
            <a:ext cx="1882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FF6600"/>
                </a:solidFill>
              </a:rPr>
              <a:t>由非对称加密改为对称加密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900ACE-6447-4FE6-B9F9-2B815EDDACE8}"/>
              </a:ext>
            </a:extLst>
          </p:cNvPr>
          <p:cNvSpPr txBox="1"/>
          <p:nvPr/>
        </p:nvSpPr>
        <p:spPr>
          <a:xfrm rot="21291054">
            <a:off x="2372586" y="7469569"/>
            <a:ext cx="155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Encrypted Handshake Message</a:t>
            </a:r>
            <a:endParaRPr lang="zh-CN" altLang="en-US" sz="800">
              <a:solidFill>
                <a:srgbClr val="FF66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79B0A3E-9647-4533-ACFA-3B3141841A7A}"/>
              </a:ext>
            </a:extLst>
          </p:cNvPr>
          <p:cNvSpPr txBox="1"/>
          <p:nvPr/>
        </p:nvSpPr>
        <p:spPr>
          <a:xfrm rot="21218249">
            <a:off x="2855866" y="7660625"/>
            <a:ext cx="612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Finished</a:t>
            </a:r>
            <a:endParaRPr lang="zh-CN" altLang="en-US" sz="800">
              <a:solidFill>
                <a:srgbClr val="FF6600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3F0A24E-8901-4F67-98CC-7764565C68C6}"/>
              </a:ext>
            </a:extLst>
          </p:cNvPr>
          <p:cNvCxnSpPr>
            <a:cxnSpLocks/>
          </p:cNvCxnSpPr>
          <p:nvPr/>
        </p:nvCxnSpPr>
        <p:spPr>
          <a:xfrm>
            <a:off x="1576288" y="7846872"/>
            <a:ext cx="2943624" cy="2635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563D87E-44EE-44A1-8E09-373F55E6EF31}"/>
              </a:ext>
            </a:extLst>
          </p:cNvPr>
          <p:cNvSpPr txBox="1"/>
          <p:nvPr/>
        </p:nvSpPr>
        <p:spPr>
          <a:xfrm rot="352956">
            <a:off x="2850539" y="7873894"/>
            <a:ext cx="4220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/>
              <a:t>ACK</a:t>
            </a:r>
            <a:endParaRPr lang="zh-CN" altLang="en-US" sz="80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650139A-157C-4F3A-B646-796D5EB2841D}"/>
              </a:ext>
            </a:extLst>
          </p:cNvPr>
          <p:cNvSpPr/>
          <p:nvPr/>
        </p:nvSpPr>
        <p:spPr>
          <a:xfrm>
            <a:off x="1235684" y="802434"/>
            <a:ext cx="3648444" cy="8663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922ED96-43EA-47FC-ABF9-3EDD6F31A246}"/>
              </a:ext>
            </a:extLst>
          </p:cNvPr>
          <p:cNvSpPr txBox="1"/>
          <p:nvPr/>
        </p:nvSpPr>
        <p:spPr>
          <a:xfrm rot="21315945">
            <a:off x="2744154" y="2787005"/>
            <a:ext cx="94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FF6600"/>
                </a:solidFill>
              </a:rPr>
              <a:t>Certificate</a:t>
            </a:r>
            <a:endParaRPr lang="zh-CN" altLang="en-US" sz="800">
              <a:solidFill>
                <a:srgbClr val="FF66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2EDD-9AA2-4F78-B043-7A1488669B9F}"/>
              </a:ext>
            </a:extLst>
          </p:cNvPr>
          <p:cNvSpPr txBox="1"/>
          <p:nvPr/>
        </p:nvSpPr>
        <p:spPr>
          <a:xfrm>
            <a:off x="757283" y="4089000"/>
            <a:ext cx="6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验证证书和签名</a:t>
            </a:r>
          </a:p>
        </p:txBody>
      </p:sp>
      <p:sp>
        <p:nvSpPr>
          <p:cNvPr id="65" name="箭头: 左弧形 64">
            <a:extLst>
              <a:ext uri="{FF2B5EF4-FFF2-40B4-BE49-F238E27FC236}">
                <a16:creationId xmlns:a16="http://schemas.microsoft.com/office/drawing/2014/main" id="{EA5F87D2-2089-4405-8ACA-949749C9D567}"/>
              </a:ext>
            </a:extLst>
          </p:cNvPr>
          <p:cNvSpPr/>
          <p:nvPr/>
        </p:nvSpPr>
        <p:spPr>
          <a:xfrm>
            <a:off x="1265995" y="3965010"/>
            <a:ext cx="115254" cy="657346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453301A-EABB-42C2-B53F-F02A95E4216B}"/>
              </a:ext>
            </a:extLst>
          </p:cNvPr>
          <p:cNvSpPr txBox="1"/>
          <p:nvPr/>
        </p:nvSpPr>
        <p:spPr>
          <a:xfrm>
            <a:off x="687170" y="3424020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Server Params</a:t>
            </a:r>
            <a:endParaRPr lang="zh-CN" altLang="en-US" sz="800">
              <a:latin typeface="Calibri (正文)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6277F3C-A0C9-4E57-806C-8869C29CAE7E}"/>
              </a:ext>
            </a:extLst>
          </p:cNvPr>
          <p:cNvSpPr txBox="1"/>
          <p:nvPr/>
        </p:nvSpPr>
        <p:spPr>
          <a:xfrm>
            <a:off x="4654412" y="3160494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Server Params</a:t>
            </a:r>
            <a:endParaRPr lang="zh-CN" altLang="en-US" sz="800">
              <a:latin typeface="Calibri (正文)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2E9D2A2-34E2-469D-92C4-F35EE8BA0A29}"/>
              </a:ext>
            </a:extLst>
          </p:cNvPr>
          <p:cNvSpPr txBox="1"/>
          <p:nvPr/>
        </p:nvSpPr>
        <p:spPr>
          <a:xfrm>
            <a:off x="680094" y="4576901"/>
            <a:ext cx="9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Server Params</a:t>
            </a:r>
          </a:p>
          <a:p>
            <a:r>
              <a:rPr lang="en-US" altLang="zh-CN" sz="800">
                <a:latin typeface="Calibri (正文)"/>
              </a:rPr>
              <a:t>Client Params</a:t>
            </a:r>
            <a:endParaRPr lang="zh-CN" altLang="en-US" sz="800">
              <a:latin typeface="Calibri (正文)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D8C9FDE-0BEA-4E3F-9879-7DBF4FD9BE06}"/>
              </a:ext>
            </a:extLst>
          </p:cNvPr>
          <p:cNvSpPr txBox="1"/>
          <p:nvPr/>
        </p:nvSpPr>
        <p:spPr>
          <a:xfrm>
            <a:off x="4679393" y="4819933"/>
            <a:ext cx="9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Server Params</a:t>
            </a:r>
          </a:p>
          <a:p>
            <a:r>
              <a:rPr lang="en-US" altLang="zh-CN" sz="800">
                <a:latin typeface="Calibri (正文)"/>
              </a:rPr>
              <a:t>Client Params</a:t>
            </a:r>
            <a:endParaRPr lang="zh-CN" altLang="en-US" sz="800">
              <a:latin typeface="Calibri (正文)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475A91AC-344B-4C8A-942B-B98BCB84D4E6}"/>
              </a:ext>
            </a:extLst>
          </p:cNvPr>
          <p:cNvSpPr/>
          <p:nvPr/>
        </p:nvSpPr>
        <p:spPr>
          <a:xfrm>
            <a:off x="1006574" y="4908148"/>
            <a:ext cx="101594" cy="1312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DC2EE52E-179E-4899-917E-FA213A924144}"/>
              </a:ext>
            </a:extLst>
          </p:cNvPr>
          <p:cNvSpPr/>
          <p:nvPr/>
        </p:nvSpPr>
        <p:spPr>
          <a:xfrm>
            <a:off x="5038332" y="5139436"/>
            <a:ext cx="101594" cy="1312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2B08A27-B679-4E62-85CC-3ADCC49CD92D}"/>
              </a:ext>
            </a:extLst>
          </p:cNvPr>
          <p:cNvSpPr txBox="1"/>
          <p:nvPr/>
        </p:nvSpPr>
        <p:spPr>
          <a:xfrm>
            <a:off x="736099" y="5002236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Pre-Master</a:t>
            </a:r>
            <a:endParaRPr lang="zh-CN" altLang="en-US" sz="800">
              <a:latin typeface="Calibri (正文)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AA92A48-16A8-456F-BC98-D0530ABB164A}"/>
              </a:ext>
            </a:extLst>
          </p:cNvPr>
          <p:cNvSpPr txBox="1"/>
          <p:nvPr/>
        </p:nvSpPr>
        <p:spPr>
          <a:xfrm>
            <a:off x="4744086" y="5218116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Pre-Master</a:t>
            </a:r>
            <a:endParaRPr lang="zh-CN" altLang="en-US" sz="800">
              <a:latin typeface="Calibri (正文)"/>
            </a:endParaRPr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834048F7-C1BF-435A-BF3B-6B765A03DBEF}"/>
              </a:ext>
            </a:extLst>
          </p:cNvPr>
          <p:cNvSpPr/>
          <p:nvPr/>
        </p:nvSpPr>
        <p:spPr>
          <a:xfrm>
            <a:off x="1014308" y="5181052"/>
            <a:ext cx="101594" cy="3739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8EFEBE4-9F72-4814-A782-9FDF7C241DD4}"/>
              </a:ext>
            </a:extLst>
          </p:cNvPr>
          <p:cNvSpPr txBox="1"/>
          <p:nvPr/>
        </p:nvSpPr>
        <p:spPr>
          <a:xfrm>
            <a:off x="91963" y="5170748"/>
            <a:ext cx="9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Client Random</a:t>
            </a:r>
          </a:p>
          <a:p>
            <a:r>
              <a:rPr lang="en-US" altLang="zh-CN" sz="800">
                <a:latin typeface="Calibri (正文)"/>
              </a:rPr>
              <a:t>Server Random</a:t>
            </a:r>
            <a:endParaRPr lang="zh-CN" altLang="en-US" sz="800">
              <a:latin typeface="Calibri (正文)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EC81E2E-5100-483A-BAC4-CC5258F28E95}"/>
              </a:ext>
            </a:extLst>
          </p:cNvPr>
          <p:cNvSpPr txBox="1"/>
          <p:nvPr/>
        </p:nvSpPr>
        <p:spPr>
          <a:xfrm>
            <a:off x="663747" y="5515612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Master Secret</a:t>
            </a:r>
            <a:endParaRPr lang="zh-CN" altLang="en-US" sz="800">
              <a:latin typeface="Calibri (正文)"/>
            </a:endParaRPr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829497DB-DFB1-4222-B723-BF798780530A}"/>
              </a:ext>
            </a:extLst>
          </p:cNvPr>
          <p:cNvSpPr/>
          <p:nvPr/>
        </p:nvSpPr>
        <p:spPr>
          <a:xfrm>
            <a:off x="5038332" y="5392418"/>
            <a:ext cx="101594" cy="3739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A538E92-E857-40AA-BFD7-F229075FE37F}"/>
              </a:ext>
            </a:extLst>
          </p:cNvPr>
          <p:cNvSpPr txBox="1"/>
          <p:nvPr/>
        </p:nvSpPr>
        <p:spPr>
          <a:xfrm>
            <a:off x="5180943" y="5388421"/>
            <a:ext cx="9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Client Random</a:t>
            </a:r>
          </a:p>
          <a:p>
            <a:r>
              <a:rPr lang="en-US" altLang="zh-CN" sz="800">
                <a:latin typeface="Calibri (正文)"/>
              </a:rPr>
              <a:t>Server Random</a:t>
            </a:r>
            <a:endParaRPr lang="zh-CN" altLang="en-US" sz="800">
              <a:latin typeface="Calibri (正文)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C6DE7C7-687C-4423-BBAB-33AFE565EC62}"/>
              </a:ext>
            </a:extLst>
          </p:cNvPr>
          <p:cNvSpPr txBox="1"/>
          <p:nvPr/>
        </p:nvSpPr>
        <p:spPr>
          <a:xfrm>
            <a:off x="4687771" y="5726974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Master Secret</a:t>
            </a:r>
            <a:endParaRPr lang="zh-CN" altLang="en-US" sz="800">
              <a:latin typeface="Calibri (正文)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B94EB3D-8C7E-4FB3-A36F-E1BDC3EE3F3A}"/>
              </a:ext>
            </a:extLst>
          </p:cNvPr>
          <p:cNvSpPr txBox="1"/>
          <p:nvPr/>
        </p:nvSpPr>
        <p:spPr>
          <a:xfrm>
            <a:off x="655151" y="1675580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Client Random</a:t>
            </a:r>
            <a:endParaRPr lang="zh-CN" altLang="en-US" sz="800">
              <a:latin typeface="Calibri (正文)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7905721-E137-455C-ACF0-00A562C62F98}"/>
              </a:ext>
            </a:extLst>
          </p:cNvPr>
          <p:cNvSpPr txBox="1"/>
          <p:nvPr/>
        </p:nvSpPr>
        <p:spPr>
          <a:xfrm>
            <a:off x="639787" y="2638340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Server Random</a:t>
            </a:r>
            <a:endParaRPr lang="zh-CN" altLang="en-US" sz="800">
              <a:latin typeface="Calibri (正文)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DF58A2B-F6C0-4FFF-BD4F-8337178A2FC8}"/>
              </a:ext>
            </a:extLst>
          </p:cNvPr>
          <p:cNvSpPr txBox="1"/>
          <p:nvPr/>
        </p:nvSpPr>
        <p:spPr>
          <a:xfrm>
            <a:off x="4636974" y="2373650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Server Random</a:t>
            </a:r>
            <a:endParaRPr lang="zh-CN" altLang="en-US" sz="800">
              <a:latin typeface="Calibri (正文)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3373F10-D603-470E-A108-4B9843E819DE}"/>
              </a:ext>
            </a:extLst>
          </p:cNvPr>
          <p:cNvSpPr txBox="1"/>
          <p:nvPr/>
        </p:nvSpPr>
        <p:spPr>
          <a:xfrm>
            <a:off x="4632306" y="1966060"/>
            <a:ext cx="904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Calibri (正文)"/>
              </a:rPr>
              <a:t>Client Random</a:t>
            </a:r>
            <a:endParaRPr lang="zh-CN" altLang="en-US" sz="800">
              <a:latin typeface="Calibri (正文)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7A9E41D-EEE7-4FBF-AFF0-9FF4FBBDB2FF}"/>
              </a:ext>
            </a:extLst>
          </p:cNvPr>
          <p:cNvSpPr txBox="1"/>
          <p:nvPr/>
        </p:nvSpPr>
        <p:spPr>
          <a:xfrm>
            <a:off x="1219694" y="526451"/>
            <a:ext cx="62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>
                <a:latin typeface="Calibri (正文)"/>
              </a:rPr>
              <a:t>客户端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91BD354-9375-45AD-B01F-9E5E5D67E255}"/>
              </a:ext>
            </a:extLst>
          </p:cNvPr>
          <p:cNvSpPr txBox="1"/>
          <p:nvPr/>
        </p:nvSpPr>
        <p:spPr>
          <a:xfrm>
            <a:off x="4275443" y="526411"/>
            <a:ext cx="62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>
                <a:latin typeface="Calibri (正文)"/>
              </a:rPr>
              <a:t>服务器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8FB0E29-34B4-415C-9FBB-C2B9D39293E9}"/>
              </a:ext>
            </a:extLst>
          </p:cNvPr>
          <p:cNvSpPr txBox="1"/>
          <p:nvPr/>
        </p:nvSpPr>
        <p:spPr>
          <a:xfrm>
            <a:off x="1019716" y="3015763"/>
            <a:ext cx="528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Calibri (正文)"/>
              </a:rPr>
              <a:t>证书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0433033B-D789-4048-81D9-76B659B2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49" y="297283"/>
            <a:ext cx="268315" cy="225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8FB7D6DE-2935-4F1F-B127-95AA728C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33" y="197136"/>
            <a:ext cx="348631" cy="3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159</Words>
  <Application>Microsoft Office PowerPoint</Application>
  <PresentationFormat>自定义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 (正文)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ciic</dc:creator>
  <cp:lastModifiedBy>ciic</cp:lastModifiedBy>
  <cp:revision>20</cp:revision>
  <dcterms:created xsi:type="dcterms:W3CDTF">2020-05-07T09:13:05Z</dcterms:created>
  <dcterms:modified xsi:type="dcterms:W3CDTF">2020-05-09T09:40:57Z</dcterms:modified>
</cp:coreProperties>
</file>