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5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9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80880" y="0"/>
            <a:ext cx="608760" cy="685728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276480" y="0"/>
            <a:ext cx="104040" cy="685728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90720" y="0"/>
            <a:ext cx="181080" cy="685728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141200" y="0"/>
            <a:ext cx="229680" cy="6857280"/>
          </a:xfrm>
          <a:prstGeom prst="rect">
            <a:avLst/>
          </a:prstGeom>
          <a:solidFill>
            <a:srgbClr val="feede8"/>
          </a:solidFill>
          <a:ln w="38160">
            <a:noFill/>
          </a:ln>
        </p:spPr>
      </p:sp>
      <p:sp>
        <p:nvSpPr>
          <p:cNvPr id="10" name="Line 11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3" name="Line 14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1219320" y="0"/>
            <a:ext cx="75600" cy="685728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609480" y="3429000"/>
            <a:ext cx="1294560" cy="129456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309680" y="4866840"/>
            <a:ext cx="640800" cy="64080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91160" y="5500800"/>
            <a:ext cx="136440" cy="13644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664280" y="5788080"/>
            <a:ext cx="273600" cy="27360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1905120" y="4495680"/>
            <a:ext cx="365040" cy="36504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59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0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1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62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3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86000" y="2895480"/>
            <a:ext cx="6171480" cy="110052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r>
              <a:rPr b="1" lang="en-US" sz="4800">
                <a:solidFill>
                  <a:srgbClr val="575f6d"/>
                </a:solidFill>
                <a:latin typeface="Century Schoolbook"/>
              </a:rPr>
              <a:t>A-star Path-finding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575f6d"/>
                </a:solidFill>
                <a:latin typeface="Century Schoolbook"/>
              </a:rPr>
              <a:t>Algorithm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286000" y="4191120"/>
            <a:ext cx="6171480" cy="1370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575f6d"/>
                </a:solidFill>
                <a:latin typeface="Century Schoolbook"/>
              </a:rPr>
              <a:t>By Michael Wilder &amp; Jason McGough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845280" y="3581280"/>
            <a:ext cx="1059120" cy="912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5400">
                <a:solidFill>
                  <a:srgbClr val="0070c0"/>
                </a:solidFill>
                <a:latin typeface="Century Schoolbook"/>
              </a:rPr>
              <a:t>A*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/>
              <a:t>Conclusion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600"/>
              <a:t>Text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Path-Finding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600"/>
              <a:t>Pathfinding is the plotting of the shortest route between two points. Many path-finding algorithms are based heavily on Dijkstra's algorithm for finding the shortest path on a weighted graph.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Heuristics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600"/>
              <a:t>A* uses heuristics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600"/>
              <a:t>However, by heuristics what we really just mean is a guess at the length of the path, since we don't know the actual distance until the path is found.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Dijkstra’s Algorithm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600"/>
              <a:t>Text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Heuristics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600"/>
              <a:t>Text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600560"/>
            <a:ext cx="7466760" cy="487296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/>
              <a:t>A-star Path-Finding</a:t>
            </a:r>
            <a:r>
              <a:rPr lang="en-US" sz="3000"/>
              <a:t>
</a:t>
            </a:r>
            <a:r>
              <a:rPr lang="en-US" sz="2400"/>
              <a:t>(Our Version)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</a:rPr>
              <a:t>The algorithm operates on a grid of nodes. Each node contains a number of attributes: the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</a:rPr>
              <a:t>block</a:t>
            </a:r>
            <a:r>
              <a:rPr lang="en-US" sz="2400">
                <a:solidFill>
                  <a:srgbClr val="000000"/>
                </a:solidFill>
              </a:rPr>
              <a:t> stored at that location (which can be a wall), a list of paths that contain that node, the time interval the object spent at that location, the cost(f), the total distance from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</a:rPr>
              <a:t>source</a:t>
            </a:r>
            <a:r>
              <a:rPr lang="en-US" sz="2400">
                <a:solidFill>
                  <a:srgbClr val="000000"/>
                </a:solidFill>
              </a:rPr>
              <a:t> (g) using the current path, and the estimated distance to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</a:rPr>
              <a:t>destination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</a:rPr>
              <a:t> (h), and the parent node (which is based on position).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/>
              <a:t>A-star Path-Finding</a:t>
            </a:r>
            <a:r>
              <a:rPr lang="en-US" sz="3000"/>
              <a:t>
</a:t>
            </a:r>
            <a:r>
              <a:rPr lang="en-US" sz="2400"/>
              <a:t>(Our Version cont.)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50000"/>
              </a:lnSpc>
            </a:pPr>
            <a:r>
              <a:rPr lang="en-US" sz="2400">
                <a:ea typeface="Times New Roman"/>
              </a:rPr>
              <a:t>- </a:t>
            </a:r>
            <a:r>
              <a:rPr lang="en-US" sz="2200">
                <a:ea typeface="Times New Roman"/>
              </a:rPr>
              <a:t>We use two priority queues: </a:t>
            </a:r>
            <a:r>
              <a:rPr i="1" lang="en-US" sz="2200">
                <a:ea typeface="Times New Roman"/>
              </a:rPr>
              <a:t>open list</a:t>
            </a:r>
            <a:r>
              <a:rPr lang="en-US" sz="2200">
                <a:ea typeface="Times New Roman"/>
              </a:rPr>
              <a:t>, which holds a list of nodes which need to be considered, and </a:t>
            </a:r>
            <a:r>
              <a:rPr i="1" lang="en-US" sz="2200">
                <a:ea typeface="Times New Roman"/>
              </a:rPr>
              <a:t>closed list</a:t>
            </a:r>
            <a:r>
              <a:rPr lang="en-US" sz="2200">
                <a:ea typeface="Times New Roman"/>
              </a:rPr>
              <a:t>, which holds a list of nodes that have already been considered.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00560"/>
            <a:ext cx="7466760" cy="487296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121" name="Table 2"/>
          <p:cNvGraphicFramePr/>
          <p:nvPr/>
        </p:nvGraphicFramePr>
        <p:xfrm>
          <a:off x="1748520" y="1609200"/>
          <a:ext cx="6091560" cy="21013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  <a:gridCol w="1016280"/>
              </a:tblGrid>
              <a:tr h="350280"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5000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17.4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40.6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18.6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42.6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68.6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18.2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45.2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82.4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21600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946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>
            <a:off x="548640" y="27432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/>
              <a:t>Average Results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548640" y="2468880"/>
            <a:ext cx="1157400" cy="4107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600"/>
              <a:t>Scale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4206240" y="1198440"/>
            <a:ext cx="1157400" cy="4107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600"/>
              <a:t>Paths</a:t>
            </a:r>
            <a:endParaRPr/>
          </a:p>
        </p:txBody>
      </p:sp>
      <p:graphicFrame>
        <p:nvGraphicFramePr>
          <p:cNvPr id="125" name="Table 6"/>
          <p:cNvGraphicFramePr/>
          <p:nvPr/>
        </p:nvGraphicFramePr>
        <p:xfrm>
          <a:off x="1706040" y="4345200"/>
          <a:ext cx="6157800" cy="2101320"/>
        </p:xfrm>
        <a:graphic>
          <a:graphicData uri="http://schemas.openxmlformats.org/drawingml/2006/table">
            <a:tbl>
              <a:tblPr/>
              <a:tblGrid>
                <a:gridCol w="1025640"/>
                <a:gridCol w="1025640"/>
                <a:gridCol w="1025640"/>
                <a:gridCol w="1025640"/>
                <a:gridCol w="1025640"/>
                <a:gridCol w="1029600"/>
              </a:tblGrid>
              <a:tr h="350280"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5000</a:t>
                      </a:r>
                      <a:endParaRPr/>
                    </a:p>
                  </a:txBody>
                  <a:tcPr/>
                </a:tc>
              </a:tr>
              <a:tr h="3434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0.281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0.583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0.924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434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0.1196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0.5032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1.2278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1.7264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434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0.2726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1.0256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2.3076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4.2564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434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1.0974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4.0608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9.3782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17.6006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434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736.491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CustomShape 7"/>
          <p:cNvSpPr/>
          <p:nvPr/>
        </p:nvSpPr>
        <p:spPr>
          <a:xfrm>
            <a:off x="548640" y="5258520"/>
            <a:ext cx="1157400" cy="4107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600"/>
              <a:t>Scale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4206240" y="3934440"/>
            <a:ext cx="1157400" cy="4107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600"/>
              <a:t>Total Time (sec)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600560"/>
            <a:ext cx="7466760" cy="487296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129" name="Table 2"/>
          <p:cNvGraphicFramePr/>
          <p:nvPr/>
        </p:nvGraphicFramePr>
        <p:xfrm>
          <a:off x="1748520" y="1609200"/>
          <a:ext cx="6091560" cy="21013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  <a:gridCol w="1016280"/>
              </a:tblGrid>
              <a:tr h="350280">
                <a:tc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5000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0.014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0.012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0.009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0.024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0.025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0.025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0.017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0.055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0.051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0.046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0.043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35028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0.219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0.203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0.188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0.176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21600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0.147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CustomShape 3"/>
          <p:cNvSpPr/>
          <p:nvPr/>
        </p:nvSpPr>
        <p:spPr>
          <a:xfrm>
            <a:off x="548640" y="27432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000"/>
              <a:t>Average Results (cont.)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548640" y="2468880"/>
            <a:ext cx="1157400" cy="4107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600"/>
              <a:t>Scale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4206240" y="1198440"/>
            <a:ext cx="1157400" cy="4107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600"/>
              <a:t>Time per path (sec)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