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318" r:id="rId3"/>
    <p:sldId id="317" r:id="rId4"/>
    <p:sldId id="286" r:id="rId5"/>
    <p:sldId id="293" r:id="rId6"/>
    <p:sldId id="290" r:id="rId7"/>
    <p:sldId id="328" r:id="rId8"/>
    <p:sldId id="329" r:id="rId9"/>
    <p:sldId id="330" r:id="rId10"/>
    <p:sldId id="331" r:id="rId11"/>
    <p:sldId id="332" r:id="rId12"/>
    <p:sldId id="296" r:id="rId13"/>
    <p:sldId id="302" r:id="rId14"/>
    <p:sldId id="304" r:id="rId15"/>
    <p:sldId id="319" r:id="rId16"/>
    <p:sldId id="320" r:id="rId17"/>
    <p:sldId id="305" r:id="rId18"/>
    <p:sldId id="306" r:id="rId19"/>
    <p:sldId id="307" r:id="rId20"/>
    <p:sldId id="308" r:id="rId21"/>
    <p:sldId id="303" r:id="rId22"/>
    <p:sldId id="299" r:id="rId23"/>
    <p:sldId id="300" r:id="rId24"/>
    <p:sldId id="309" r:id="rId25"/>
    <p:sldId id="323" r:id="rId26"/>
    <p:sldId id="324" r:id="rId27"/>
    <p:sldId id="321" r:id="rId28"/>
    <p:sldId id="322" r:id="rId29"/>
    <p:sldId id="325" r:id="rId30"/>
    <p:sldId id="333" r:id="rId31"/>
    <p:sldId id="297" r:id="rId32"/>
    <p:sldId id="314" r:id="rId33"/>
    <p:sldId id="295" r:id="rId34"/>
    <p:sldId id="334" r:id="rId35"/>
    <p:sldId id="310" r:id="rId36"/>
    <p:sldId id="311" r:id="rId37"/>
    <p:sldId id="312" r:id="rId38"/>
    <p:sldId id="313" r:id="rId39"/>
    <p:sldId id="327" r:id="rId40"/>
    <p:sldId id="335" r:id="rId41"/>
    <p:sldId id="326" r:id="rId4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8274A2-24E4-4320-A6C8-197E189AF6B2}">
          <p14:sldIdLst>
            <p14:sldId id="259"/>
            <p14:sldId id="318"/>
            <p14:sldId id="317"/>
          </p14:sldIdLst>
        </p14:section>
        <p14:section name="Modeling options" id="{B0CDF0F2-734C-4D88-8C0A-B2C749FF351F}">
          <p14:sldIdLst>
            <p14:sldId id="286"/>
            <p14:sldId id="293"/>
            <p14:sldId id="290"/>
            <p14:sldId id="328"/>
            <p14:sldId id="329"/>
            <p14:sldId id="330"/>
            <p14:sldId id="331"/>
            <p14:sldId id="332"/>
          </p14:sldIdLst>
        </p14:section>
        <p14:section name="Type providers" id="{C8C802F6-6D09-4B8D-8AAC-8F36A6355D60}">
          <p14:sldIdLst>
            <p14:sldId id="296"/>
            <p14:sldId id="302"/>
            <p14:sldId id="304"/>
            <p14:sldId id="319"/>
            <p14:sldId id="320"/>
            <p14:sldId id="305"/>
            <p14:sldId id="306"/>
            <p14:sldId id="307"/>
            <p14:sldId id="308"/>
            <p14:sldId id="303"/>
            <p14:sldId id="299"/>
            <p14:sldId id="300"/>
            <p14:sldId id="309"/>
            <p14:sldId id="323"/>
            <p14:sldId id="324"/>
            <p14:sldId id="321"/>
            <p14:sldId id="322"/>
            <p14:sldId id="325"/>
            <p14:sldId id="333"/>
          </p14:sldIdLst>
        </p14:section>
        <p14:section name="Numerics" id="{E06BB87E-5183-4E5B-89F2-72565AB38F53}">
          <p14:sldIdLst>
            <p14:sldId id="297"/>
            <p14:sldId id="314"/>
            <p14:sldId id="295"/>
            <p14:sldId id="334"/>
            <p14:sldId id="310"/>
            <p14:sldId id="311"/>
            <p14:sldId id="312"/>
            <p14:sldId id="313"/>
            <p14:sldId id="327"/>
            <p14:sldId id="33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1" autoAdjust="0"/>
  </p:normalViewPr>
  <p:slideViewPr>
    <p:cSldViewPr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80A48-2E33-4079-A08B-1DF0CCF6732C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3EF3BA7D-ED00-4131-9B38-998DDC1CE781}">
      <dgm:prSet phldrT="[Text]"/>
      <dgm:spPr/>
      <dgm:t>
        <a:bodyPr/>
        <a:lstStyle/>
        <a:p>
          <a:r>
            <a:rPr lang="en-US" dirty="0" smtClean="0"/>
            <a:t>Dynamic operator</a:t>
          </a:r>
          <a:endParaRPr lang="cs-CZ" dirty="0"/>
        </a:p>
      </dgm:t>
    </dgm:pt>
    <dgm:pt modelId="{61FCB92B-407F-4EAB-A095-B939410519E6}" type="parTrans" cxnId="{C0DEE2E9-78C0-4D78-8A77-BBFE5AD5C6EC}">
      <dgm:prSet/>
      <dgm:spPr/>
      <dgm:t>
        <a:bodyPr/>
        <a:lstStyle/>
        <a:p>
          <a:endParaRPr lang="cs-CZ"/>
        </a:p>
      </dgm:t>
    </dgm:pt>
    <dgm:pt modelId="{99517E67-D332-4A61-AF4F-EE93C53B38B9}" type="sibTrans" cxnId="{C0DEE2E9-78C0-4D78-8A77-BBFE5AD5C6EC}">
      <dgm:prSet/>
      <dgm:spPr/>
      <dgm:t>
        <a:bodyPr/>
        <a:lstStyle/>
        <a:p>
          <a:endParaRPr lang="cs-CZ"/>
        </a:p>
      </dgm:t>
    </dgm:pt>
    <dgm:pt modelId="{BD70D6E5-71D5-46C9-B4DF-BF4BE153B89E}">
      <dgm:prSet phldrT="[Text]"/>
      <dgm:spPr/>
      <dgm:t>
        <a:bodyPr/>
        <a:lstStyle/>
        <a:p>
          <a:r>
            <a:rPr lang="en-US" dirty="0" smtClean="0"/>
            <a:t>Code generation (F# 2.0)</a:t>
          </a:r>
          <a:endParaRPr lang="cs-CZ" dirty="0"/>
        </a:p>
      </dgm:t>
    </dgm:pt>
    <dgm:pt modelId="{A4D9FC1D-ED08-4B98-8711-3C6AE2DE1E93}" type="parTrans" cxnId="{729B63D4-C9AB-42BD-A061-A9C1EF84F314}">
      <dgm:prSet/>
      <dgm:spPr/>
      <dgm:t>
        <a:bodyPr/>
        <a:lstStyle/>
        <a:p>
          <a:endParaRPr lang="cs-CZ"/>
        </a:p>
      </dgm:t>
    </dgm:pt>
    <dgm:pt modelId="{0328EDE9-A18C-4821-9F08-2AF2A6640833}" type="sibTrans" cxnId="{729B63D4-C9AB-42BD-A061-A9C1EF84F314}">
      <dgm:prSet/>
      <dgm:spPr/>
      <dgm:t>
        <a:bodyPr/>
        <a:lstStyle/>
        <a:p>
          <a:endParaRPr lang="cs-CZ"/>
        </a:p>
      </dgm:t>
    </dgm:pt>
    <dgm:pt modelId="{D4F57539-F6B9-4E8D-B167-B079D5B52EB0}">
      <dgm:prSet phldrT="[Text]"/>
      <dgm:spPr/>
      <dgm:t>
        <a:bodyPr/>
        <a:lstStyle/>
        <a:p>
          <a:r>
            <a:rPr lang="en-US" dirty="0" smtClean="0"/>
            <a:t>Standard </a:t>
          </a:r>
          <a:br>
            <a:rPr lang="en-US" dirty="0" smtClean="0"/>
          </a:br>
          <a:r>
            <a:rPr lang="en-US" dirty="0" smtClean="0"/>
            <a:t>providers </a:t>
          </a:r>
          <a:br>
            <a:rPr lang="en-US" dirty="0" smtClean="0"/>
          </a:br>
          <a:r>
            <a:rPr lang="en-US" dirty="0" smtClean="0"/>
            <a:t>(F# 3.0)</a:t>
          </a:r>
          <a:endParaRPr lang="cs-CZ" dirty="0"/>
        </a:p>
      </dgm:t>
    </dgm:pt>
    <dgm:pt modelId="{37728FAD-A1AE-466F-B713-FB05C484D53E}" type="parTrans" cxnId="{A2A9A340-2265-4031-B9C3-E75326182738}">
      <dgm:prSet/>
      <dgm:spPr/>
      <dgm:t>
        <a:bodyPr/>
        <a:lstStyle/>
        <a:p>
          <a:endParaRPr lang="cs-CZ"/>
        </a:p>
      </dgm:t>
    </dgm:pt>
    <dgm:pt modelId="{196BC910-ED87-4C18-B7A5-9E72F5E5303C}" type="sibTrans" cxnId="{A2A9A340-2265-4031-B9C3-E75326182738}">
      <dgm:prSet/>
      <dgm:spPr/>
      <dgm:t>
        <a:bodyPr/>
        <a:lstStyle/>
        <a:p>
          <a:endParaRPr lang="cs-CZ"/>
        </a:p>
      </dgm:t>
    </dgm:pt>
    <dgm:pt modelId="{AA2B3B5E-8E22-4E49-8CB2-827533FE33A9}">
      <dgm:prSet phldrT="[Text]"/>
      <dgm:spPr/>
      <dgm:t>
        <a:bodyPr/>
        <a:lstStyle/>
        <a:p>
          <a:r>
            <a:rPr lang="en-US" dirty="0" smtClean="0"/>
            <a:t>Custom type providers</a:t>
          </a:r>
          <a:endParaRPr lang="cs-CZ" dirty="0"/>
        </a:p>
      </dgm:t>
    </dgm:pt>
    <dgm:pt modelId="{E21C3F05-7120-4502-B4B3-7FDF0A472650}" type="parTrans" cxnId="{725220CA-538F-461E-9C86-7CCF5CD5FEE5}">
      <dgm:prSet/>
      <dgm:spPr/>
      <dgm:t>
        <a:bodyPr/>
        <a:lstStyle/>
        <a:p>
          <a:endParaRPr lang="cs-CZ"/>
        </a:p>
      </dgm:t>
    </dgm:pt>
    <dgm:pt modelId="{60A89487-0F21-4279-8BCE-18E7C78B879E}" type="sibTrans" cxnId="{725220CA-538F-461E-9C86-7CCF5CD5FEE5}">
      <dgm:prSet/>
      <dgm:spPr/>
      <dgm:t>
        <a:bodyPr/>
        <a:lstStyle/>
        <a:p>
          <a:endParaRPr lang="cs-CZ"/>
        </a:p>
      </dgm:t>
    </dgm:pt>
    <dgm:pt modelId="{F331DE20-2398-45B5-AE43-824AF05855E1}" type="pres">
      <dgm:prSet presAssocID="{20880A48-2E33-4079-A08B-1DF0CCF6732C}" presName="CompostProcess" presStyleCnt="0">
        <dgm:presLayoutVars>
          <dgm:dir/>
          <dgm:resizeHandles val="exact"/>
        </dgm:presLayoutVars>
      </dgm:prSet>
      <dgm:spPr/>
    </dgm:pt>
    <dgm:pt modelId="{309EE36F-BEB7-49CA-BD6E-FF1FAF3527B5}" type="pres">
      <dgm:prSet presAssocID="{20880A48-2E33-4079-A08B-1DF0CCF6732C}" presName="arrow" presStyleLbl="bgShp" presStyleIdx="0" presStyleCnt="1"/>
      <dgm:spPr/>
    </dgm:pt>
    <dgm:pt modelId="{51065E82-80D4-4E1F-8F8C-7B25C0288300}" type="pres">
      <dgm:prSet presAssocID="{20880A48-2E33-4079-A08B-1DF0CCF6732C}" presName="linearProcess" presStyleCnt="0"/>
      <dgm:spPr/>
    </dgm:pt>
    <dgm:pt modelId="{54E8F4C7-3E3B-4DB1-8B07-1CFDFA525AEA}" type="pres">
      <dgm:prSet presAssocID="{3EF3BA7D-ED00-4131-9B38-998DDC1CE78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4ECD695-8967-4FE6-AC46-E5BADA2F1222}" type="pres">
      <dgm:prSet presAssocID="{99517E67-D332-4A61-AF4F-EE93C53B38B9}" presName="sibTrans" presStyleCnt="0"/>
      <dgm:spPr/>
    </dgm:pt>
    <dgm:pt modelId="{D99D2280-B470-48E1-8C9C-3552490988E9}" type="pres">
      <dgm:prSet presAssocID="{BD70D6E5-71D5-46C9-B4DF-BF4BE153B89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2FD3B82-58E2-404A-AEC2-6652820CB299}" type="pres">
      <dgm:prSet presAssocID="{0328EDE9-A18C-4821-9F08-2AF2A6640833}" presName="sibTrans" presStyleCnt="0"/>
      <dgm:spPr/>
    </dgm:pt>
    <dgm:pt modelId="{31B9A504-3346-43B7-A067-EB1F43769C73}" type="pres">
      <dgm:prSet presAssocID="{D4F57539-F6B9-4E8D-B167-B079D5B52E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1BE189C-2A89-4AED-80F7-52169CD01A69}" type="pres">
      <dgm:prSet presAssocID="{196BC910-ED87-4C18-B7A5-9E72F5E5303C}" presName="sibTrans" presStyleCnt="0"/>
      <dgm:spPr/>
    </dgm:pt>
    <dgm:pt modelId="{5DE81E61-C236-45EA-BC25-FA26B9E87897}" type="pres">
      <dgm:prSet presAssocID="{AA2B3B5E-8E22-4E49-8CB2-827533FE33A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D3D5AA0-A352-41C7-9883-1E48AD86AA7E}" type="presOf" srcId="{BD70D6E5-71D5-46C9-B4DF-BF4BE153B89E}" destId="{D99D2280-B470-48E1-8C9C-3552490988E9}" srcOrd="0" destOrd="0" presId="urn:microsoft.com/office/officeart/2005/8/layout/hProcess9"/>
    <dgm:cxn modelId="{CA1E78F7-AB49-48C9-94C5-D1F432E9A389}" type="presOf" srcId="{20880A48-2E33-4079-A08B-1DF0CCF6732C}" destId="{F331DE20-2398-45B5-AE43-824AF05855E1}" srcOrd="0" destOrd="0" presId="urn:microsoft.com/office/officeart/2005/8/layout/hProcess9"/>
    <dgm:cxn modelId="{A1C8C884-7D5E-49AD-A86D-EB3C250E4705}" type="presOf" srcId="{D4F57539-F6B9-4E8D-B167-B079D5B52EB0}" destId="{31B9A504-3346-43B7-A067-EB1F43769C73}" srcOrd="0" destOrd="0" presId="urn:microsoft.com/office/officeart/2005/8/layout/hProcess9"/>
    <dgm:cxn modelId="{A2A9A340-2265-4031-B9C3-E75326182738}" srcId="{20880A48-2E33-4079-A08B-1DF0CCF6732C}" destId="{D4F57539-F6B9-4E8D-B167-B079D5B52EB0}" srcOrd="2" destOrd="0" parTransId="{37728FAD-A1AE-466F-B713-FB05C484D53E}" sibTransId="{196BC910-ED87-4C18-B7A5-9E72F5E5303C}"/>
    <dgm:cxn modelId="{729B63D4-C9AB-42BD-A061-A9C1EF84F314}" srcId="{20880A48-2E33-4079-A08B-1DF0CCF6732C}" destId="{BD70D6E5-71D5-46C9-B4DF-BF4BE153B89E}" srcOrd="1" destOrd="0" parTransId="{A4D9FC1D-ED08-4B98-8711-3C6AE2DE1E93}" sibTransId="{0328EDE9-A18C-4821-9F08-2AF2A6640833}"/>
    <dgm:cxn modelId="{725220CA-538F-461E-9C86-7CCF5CD5FEE5}" srcId="{20880A48-2E33-4079-A08B-1DF0CCF6732C}" destId="{AA2B3B5E-8E22-4E49-8CB2-827533FE33A9}" srcOrd="3" destOrd="0" parTransId="{E21C3F05-7120-4502-B4B3-7FDF0A472650}" sibTransId="{60A89487-0F21-4279-8BCE-18E7C78B879E}"/>
    <dgm:cxn modelId="{E114037E-E52B-4FAA-8FBF-8041BFFB651A}" type="presOf" srcId="{AA2B3B5E-8E22-4E49-8CB2-827533FE33A9}" destId="{5DE81E61-C236-45EA-BC25-FA26B9E87897}" srcOrd="0" destOrd="0" presId="urn:microsoft.com/office/officeart/2005/8/layout/hProcess9"/>
    <dgm:cxn modelId="{C0DEE2E9-78C0-4D78-8A77-BBFE5AD5C6EC}" srcId="{20880A48-2E33-4079-A08B-1DF0CCF6732C}" destId="{3EF3BA7D-ED00-4131-9B38-998DDC1CE781}" srcOrd="0" destOrd="0" parTransId="{61FCB92B-407F-4EAB-A095-B939410519E6}" sibTransId="{99517E67-D332-4A61-AF4F-EE93C53B38B9}"/>
    <dgm:cxn modelId="{94221967-E2AF-4C50-A23B-6527614A729D}" type="presOf" srcId="{3EF3BA7D-ED00-4131-9B38-998DDC1CE781}" destId="{54E8F4C7-3E3B-4DB1-8B07-1CFDFA525AEA}" srcOrd="0" destOrd="0" presId="urn:microsoft.com/office/officeart/2005/8/layout/hProcess9"/>
    <dgm:cxn modelId="{F00A3CFF-C501-4D3C-92AE-DF0B81DAA885}" type="presParOf" srcId="{F331DE20-2398-45B5-AE43-824AF05855E1}" destId="{309EE36F-BEB7-49CA-BD6E-FF1FAF3527B5}" srcOrd="0" destOrd="0" presId="urn:microsoft.com/office/officeart/2005/8/layout/hProcess9"/>
    <dgm:cxn modelId="{BC8DA494-7A95-42B4-8EA2-AACDE426F6C1}" type="presParOf" srcId="{F331DE20-2398-45B5-AE43-824AF05855E1}" destId="{51065E82-80D4-4E1F-8F8C-7B25C0288300}" srcOrd="1" destOrd="0" presId="urn:microsoft.com/office/officeart/2005/8/layout/hProcess9"/>
    <dgm:cxn modelId="{989CFDC5-DCCC-418D-8743-E25015B14103}" type="presParOf" srcId="{51065E82-80D4-4E1F-8F8C-7B25C0288300}" destId="{54E8F4C7-3E3B-4DB1-8B07-1CFDFA525AEA}" srcOrd="0" destOrd="0" presId="urn:microsoft.com/office/officeart/2005/8/layout/hProcess9"/>
    <dgm:cxn modelId="{8C20AD0B-6873-41F0-94F9-2C71EB6B001B}" type="presParOf" srcId="{51065E82-80D4-4E1F-8F8C-7B25C0288300}" destId="{C4ECD695-8967-4FE6-AC46-E5BADA2F1222}" srcOrd="1" destOrd="0" presId="urn:microsoft.com/office/officeart/2005/8/layout/hProcess9"/>
    <dgm:cxn modelId="{561B4876-DE4D-4553-813C-4D2C7DEA70AA}" type="presParOf" srcId="{51065E82-80D4-4E1F-8F8C-7B25C0288300}" destId="{D99D2280-B470-48E1-8C9C-3552490988E9}" srcOrd="2" destOrd="0" presId="urn:microsoft.com/office/officeart/2005/8/layout/hProcess9"/>
    <dgm:cxn modelId="{4A6EBBD8-6D21-4535-8F51-EDB135806C89}" type="presParOf" srcId="{51065E82-80D4-4E1F-8F8C-7B25C0288300}" destId="{42FD3B82-58E2-404A-AEC2-6652820CB299}" srcOrd="3" destOrd="0" presId="urn:microsoft.com/office/officeart/2005/8/layout/hProcess9"/>
    <dgm:cxn modelId="{C8AB510B-68CC-42BD-B233-12CAB92627F7}" type="presParOf" srcId="{51065E82-80D4-4E1F-8F8C-7B25C0288300}" destId="{31B9A504-3346-43B7-A067-EB1F43769C73}" srcOrd="4" destOrd="0" presId="urn:microsoft.com/office/officeart/2005/8/layout/hProcess9"/>
    <dgm:cxn modelId="{869BB063-66C2-488A-B575-DBCFCC144EE1}" type="presParOf" srcId="{51065E82-80D4-4E1F-8F8C-7B25C0288300}" destId="{A1BE189C-2A89-4AED-80F7-52169CD01A69}" srcOrd="5" destOrd="0" presId="urn:microsoft.com/office/officeart/2005/8/layout/hProcess9"/>
    <dgm:cxn modelId="{2F3E080C-6E3F-43EA-9596-0EA3DEE6CD3B}" type="presParOf" srcId="{51065E82-80D4-4E1F-8F8C-7B25C0288300}" destId="{5DE81E61-C236-45EA-BC25-FA26B9E8789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536CD-160B-4C33-90DC-B5566F49DB48}" type="doc">
      <dgm:prSet loTypeId="urn:microsoft.com/office/officeart/2005/8/layout/hierarchy4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cs-CZ"/>
        </a:p>
      </dgm:t>
    </dgm:pt>
    <dgm:pt modelId="{85FB5361-BDEF-462F-B868-AFE7C9B25820}">
      <dgm:prSet phldrT="[Text]"/>
      <dgm:spPr/>
      <dgm:t>
        <a:bodyPr/>
        <a:lstStyle/>
        <a:p>
          <a:r>
            <a:rPr lang="en-US" dirty="0" smtClean="0"/>
            <a:t>Compiler</a:t>
          </a:r>
          <a:endParaRPr lang="cs-CZ" dirty="0"/>
        </a:p>
      </dgm:t>
    </dgm:pt>
    <dgm:pt modelId="{7B944CDA-BFFB-44FA-9486-DCB80D64A08A}" type="parTrans" cxnId="{48B3C38B-837D-44DD-B298-9B86ACF63867}">
      <dgm:prSet/>
      <dgm:spPr/>
      <dgm:t>
        <a:bodyPr/>
        <a:lstStyle/>
        <a:p>
          <a:endParaRPr lang="cs-CZ"/>
        </a:p>
      </dgm:t>
    </dgm:pt>
    <dgm:pt modelId="{03109C57-FF6B-43B0-8626-7526F73E2E1E}" type="sibTrans" cxnId="{48B3C38B-837D-44DD-B298-9B86ACF63867}">
      <dgm:prSet/>
      <dgm:spPr/>
      <dgm:t>
        <a:bodyPr/>
        <a:lstStyle/>
        <a:p>
          <a:endParaRPr lang="cs-CZ"/>
        </a:p>
      </dgm:t>
    </dgm:pt>
    <dgm:pt modelId="{88EAC317-B500-41C7-B491-F2F2C6B767D6}">
      <dgm:prSet phldrT="[Text]"/>
      <dgm:spPr/>
      <dgm:t>
        <a:bodyPr/>
        <a:lstStyle/>
        <a:p>
          <a:r>
            <a:rPr lang="en-US" dirty="0" smtClean="0"/>
            <a:t>Type-Check Imported Types</a:t>
          </a:r>
          <a:endParaRPr lang="cs-CZ" dirty="0"/>
        </a:p>
      </dgm:t>
    </dgm:pt>
    <dgm:pt modelId="{780127BC-503A-4E19-9ED7-1A9C3D681BE3}" type="parTrans" cxnId="{007563A5-EAC4-4984-82A0-E01162D523D0}">
      <dgm:prSet/>
      <dgm:spPr/>
      <dgm:t>
        <a:bodyPr/>
        <a:lstStyle/>
        <a:p>
          <a:endParaRPr lang="cs-CZ"/>
        </a:p>
      </dgm:t>
    </dgm:pt>
    <dgm:pt modelId="{6E6FEC1C-FCA7-40FE-BC88-FA9BD29AB9F1}" type="sibTrans" cxnId="{007563A5-EAC4-4984-82A0-E01162D523D0}">
      <dgm:prSet/>
      <dgm:spPr/>
      <dgm:t>
        <a:bodyPr/>
        <a:lstStyle/>
        <a:p>
          <a:endParaRPr lang="cs-CZ"/>
        </a:p>
      </dgm:t>
    </dgm:pt>
    <dgm:pt modelId="{8BFFD78A-DFC0-49C2-8A3C-255CD5731340}">
      <dgm:prSet phldrT="[Text]"/>
      <dgm:spPr/>
      <dgm:t>
        <a:bodyPr/>
        <a:lstStyle/>
        <a:p>
          <a:r>
            <a:rPr lang="en-US" dirty="0" smtClean="0"/>
            <a:t>Compile using Type Provider</a:t>
          </a:r>
          <a:endParaRPr lang="cs-CZ" dirty="0"/>
        </a:p>
      </dgm:t>
    </dgm:pt>
    <dgm:pt modelId="{F5873E43-AC6B-466A-B02A-F786EA79A456}" type="parTrans" cxnId="{195C5685-08F5-40B0-82DA-10831F017323}">
      <dgm:prSet/>
      <dgm:spPr/>
      <dgm:t>
        <a:bodyPr/>
        <a:lstStyle/>
        <a:p>
          <a:endParaRPr lang="cs-CZ"/>
        </a:p>
      </dgm:t>
    </dgm:pt>
    <dgm:pt modelId="{DA7F8AE2-16E9-4CD2-B5BA-C68956562F9D}" type="sibTrans" cxnId="{195C5685-08F5-40B0-82DA-10831F017323}">
      <dgm:prSet/>
      <dgm:spPr/>
      <dgm:t>
        <a:bodyPr/>
        <a:lstStyle/>
        <a:p>
          <a:endParaRPr lang="cs-CZ"/>
        </a:p>
      </dgm:t>
    </dgm:pt>
    <dgm:pt modelId="{7A67DB7B-D342-43F6-8216-CA0F83191509}">
      <dgm:prSet phldrT="[Text]"/>
      <dgm:spPr/>
      <dgm:t>
        <a:bodyPr/>
        <a:lstStyle/>
        <a:p>
          <a:r>
            <a:rPr lang="en-US" dirty="0" smtClean="0"/>
            <a:t>Type provider</a:t>
          </a:r>
          <a:endParaRPr lang="cs-CZ" dirty="0"/>
        </a:p>
      </dgm:t>
    </dgm:pt>
    <dgm:pt modelId="{BDEF50CA-5039-463B-B1F5-DEC00D4791BF}" type="parTrans" cxnId="{72705BFB-9AA5-47E4-8DCC-D480469CEC97}">
      <dgm:prSet/>
      <dgm:spPr/>
      <dgm:t>
        <a:bodyPr/>
        <a:lstStyle/>
        <a:p>
          <a:endParaRPr lang="cs-CZ"/>
        </a:p>
      </dgm:t>
    </dgm:pt>
    <dgm:pt modelId="{67ACFE3B-2FDB-4E82-BF73-CEF4DC2CA9FA}" type="sibTrans" cxnId="{72705BFB-9AA5-47E4-8DCC-D480469CEC97}">
      <dgm:prSet/>
      <dgm:spPr/>
      <dgm:t>
        <a:bodyPr/>
        <a:lstStyle/>
        <a:p>
          <a:endParaRPr lang="cs-CZ"/>
        </a:p>
      </dgm:t>
    </dgm:pt>
    <dgm:pt modelId="{28D2A689-E299-4067-8384-D0BAE7FB17FC}">
      <dgm:prSet phldrT="[Text]"/>
      <dgm:spPr/>
      <dgm:t>
        <a:bodyPr/>
        <a:lstStyle/>
        <a:p>
          <a:r>
            <a:rPr lang="en-US" dirty="0" smtClean="0"/>
            <a:t>IDE</a:t>
          </a:r>
          <a:endParaRPr lang="cs-CZ" dirty="0"/>
        </a:p>
      </dgm:t>
    </dgm:pt>
    <dgm:pt modelId="{276E69D2-5233-49C4-9184-5C1A1C70726D}" type="parTrans" cxnId="{F5435642-96F8-4C42-A0DA-2326C9261A90}">
      <dgm:prSet/>
      <dgm:spPr/>
      <dgm:t>
        <a:bodyPr/>
        <a:lstStyle/>
        <a:p>
          <a:endParaRPr lang="cs-CZ"/>
        </a:p>
      </dgm:t>
    </dgm:pt>
    <dgm:pt modelId="{7506276A-C281-43A5-A82C-25D7BCDDA56A}" type="sibTrans" cxnId="{F5435642-96F8-4C42-A0DA-2326C9261A90}">
      <dgm:prSet/>
      <dgm:spPr/>
      <dgm:t>
        <a:bodyPr/>
        <a:lstStyle/>
        <a:p>
          <a:endParaRPr lang="cs-CZ"/>
        </a:p>
      </dgm:t>
    </dgm:pt>
    <dgm:pt modelId="{3DC8350E-C264-4640-81AD-0A3FC6045C00}">
      <dgm:prSet phldrT="[Text]"/>
      <dgm:spPr/>
      <dgm:t>
        <a:bodyPr/>
        <a:lstStyle/>
        <a:p>
          <a:r>
            <a:rPr lang="en-US" dirty="0" smtClean="0"/>
            <a:t>IntelliSense for Generated Types</a:t>
          </a:r>
          <a:endParaRPr lang="cs-CZ" dirty="0"/>
        </a:p>
      </dgm:t>
    </dgm:pt>
    <dgm:pt modelId="{7C116E98-059A-4FD1-856C-E82D90C6B0C3}" type="parTrans" cxnId="{52DF79A3-7BF7-4CF6-9DFD-2EE21A366381}">
      <dgm:prSet/>
      <dgm:spPr/>
      <dgm:t>
        <a:bodyPr/>
        <a:lstStyle/>
        <a:p>
          <a:endParaRPr lang="cs-CZ"/>
        </a:p>
      </dgm:t>
    </dgm:pt>
    <dgm:pt modelId="{749418D8-6E86-46C0-AED7-8F94D1CC7110}" type="sibTrans" cxnId="{52DF79A3-7BF7-4CF6-9DFD-2EE21A366381}">
      <dgm:prSet/>
      <dgm:spPr/>
      <dgm:t>
        <a:bodyPr/>
        <a:lstStyle/>
        <a:p>
          <a:endParaRPr lang="cs-CZ"/>
        </a:p>
      </dgm:t>
    </dgm:pt>
    <dgm:pt modelId="{5D814756-2CF2-45E8-9D43-FF112ABBABC2}" type="pres">
      <dgm:prSet presAssocID="{A20536CD-160B-4C33-90DC-B5566F49DB4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0385D8F0-88C7-435B-9897-A383AACCACF6}" type="pres">
      <dgm:prSet presAssocID="{7A67DB7B-D342-43F6-8216-CA0F83191509}" presName="vertOne" presStyleCnt="0"/>
      <dgm:spPr/>
      <dgm:t>
        <a:bodyPr/>
        <a:lstStyle/>
        <a:p>
          <a:endParaRPr lang="cs-CZ"/>
        </a:p>
      </dgm:t>
    </dgm:pt>
    <dgm:pt modelId="{EFA66EA1-4B58-4AE6-BEAD-8159B86697E7}" type="pres">
      <dgm:prSet presAssocID="{7A67DB7B-D342-43F6-8216-CA0F831915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C261D9C-EA42-4B2D-A744-AD096C83DA27}" type="pres">
      <dgm:prSet presAssocID="{7A67DB7B-D342-43F6-8216-CA0F83191509}" presName="parTransOne" presStyleCnt="0"/>
      <dgm:spPr/>
      <dgm:t>
        <a:bodyPr/>
        <a:lstStyle/>
        <a:p>
          <a:endParaRPr lang="cs-CZ"/>
        </a:p>
      </dgm:t>
    </dgm:pt>
    <dgm:pt modelId="{F98EB0F1-19E1-4CC9-B31F-A4A9734DE8B3}" type="pres">
      <dgm:prSet presAssocID="{7A67DB7B-D342-43F6-8216-CA0F83191509}" presName="horzOne" presStyleCnt="0"/>
      <dgm:spPr/>
      <dgm:t>
        <a:bodyPr/>
        <a:lstStyle/>
        <a:p>
          <a:endParaRPr lang="cs-CZ"/>
        </a:p>
      </dgm:t>
    </dgm:pt>
    <dgm:pt modelId="{5AB224C8-B53F-4831-A8CD-7E82306BC7B9}" type="pres">
      <dgm:prSet presAssocID="{28D2A689-E299-4067-8384-D0BAE7FB17FC}" presName="vertTwo" presStyleCnt="0"/>
      <dgm:spPr/>
      <dgm:t>
        <a:bodyPr/>
        <a:lstStyle/>
        <a:p>
          <a:endParaRPr lang="cs-CZ"/>
        </a:p>
      </dgm:t>
    </dgm:pt>
    <dgm:pt modelId="{DA398B44-D92B-4FEA-8164-4595ED61C96C}" type="pres">
      <dgm:prSet presAssocID="{28D2A689-E299-4067-8384-D0BAE7FB17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6D5269C-979C-4051-BBF8-BA91D00F8E39}" type="pres">
      <dgm:prSet presAssocID="{28D2A689-E299-4067-8384-D0BAE7FB17FC}" presName="parTransTwo" presStyleCnt="0"/>
      <dgm:spPr/>
      <dgm:t>
        <a:bodyPr/>
        <a:lstStyle/>
        <a:p>
          <a:endParaRPr lang="cs-CZ"/>
        </a:p>
      </dgm:t>
    </dgm:pt>
    <dgm:pt modelId="{8E3F2D25-1BBF-4C83-823A-684F667223F5}" type="pres">
      <dgm:prSet presAssocID="{28D2A689-E299-4067-8384-D0BAE7FB17FC}" presName="horzTwo" presStyleCnt="0"/>
      <dgm:spPr/>
      <dgm:t>
        <a:bodyPr/>
        <a:lstStyle/>
        <a:p>
          <a:endParaRPr lang="cs-CZ"/>
        </a:p>
      </dgm:t>
    </dgm:pt>
    <dgm:pt modelId="{C88F29FA-E376-496D-B3F9-6EFCD680D682}" type="pres">
      <dgm:prSet presAssocID="{3DC8350E-C264-4640-81AD-0A3FC6045C00}" presName="vertThree" presStyleCnt="0"/>
      <dgm:spPr/>
      <dgm:t>
        <a:bodyPr/>
        <a:lstStyle/>
        <a:p>
          <a:endParaRPr lang="cs-CZ"/>
        </a:p>
      </dgm:t>
    </dgm:pt>
    <dgm:pt modelId="{1204B9CF-07D6-44BA-AAB9-939AB2924F4F}" type="pres">
      <dgm:prSet presAssocID="{3DC8350E-C264-4640-81AD-0A3FC6045C0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A61F79-4750-477D-94BD-28805B4B89CE}" type="pres">
      <dgm:prSet presAssocID="{3DC8350E-C264-4640-81AD-0A3FC6045C00}" presName="horzThree" presStyleCnt="0"/>
      <dgm:spPr/>
      <dgm:t>
        <a:bodyPr/>
        <a:lstStyle/>
        <a:p>
          <a:endParaRPr lang="cs-CZ"/>
        </a:p>
      </dgm:t>
    </dgm:pt>
    <dgm:pt modelId="{9A5D670F-6F42-4DA5-A64A-DC7F7F981860}" type="pres">
      <dgm:prSet presAssocID="{7506276A-C281-43A5-A82C-25D7BCDDA56A}" presName="sibSpaceTwo" presStyleCnt="0"/>
      <dgm:spPr/>
      <dgm:t>
        <a:bodyPr/>
        <a:lstStyle/>
        <a:p>
          <a:endParaRPr lang="cs-CZ"/>
        </a:p>
      </dgm:t>
    </dgm:pt>
    <dgm:pt modelId="{FFE91E55-CCF0-4986-B2C5-1F538E7B4E07}" type="pres">
      <dgm:prSet presAssocID="{85FB5361-BDEF-462F-B868-AFE7C9B25820}" presName="vertTwo" presStyleCnt="0"/>
      <dgm:spPr/>
      <dgm:t>
        <a:bodyPr/>
        <a:lstStyle/>
        <a:p>
          <a:endParaRPr lang="cs-CZ"/>
        </a:p>
      </dgm:t>
    </dgm:pt>
    <dgm:pt modelId="{B9A6966A-E77B-4F31-903C-9F0DFC2AB54C}" type="pres">
      <dgm:prSet presAssocID="{85FB5361-BDEF-462F-B868-AFE7C9B2582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5A521D-3E14-4591-AA47-992688185E50}" type="pres">
      <dgm:prSet presAssocID="{85FB5361-BDEF-462F-B868-AFE7C9B25820}" presName="parTransTwo" presStyleCnt="0"/>
      <dgm:spPr/>
      <dgm:t>
        <a:bodyPr/>
        <a:lstStyle/>
        <a:p>
          <a:endParaRPr lang="cs-CZ"/>
        </a:p>
      </dgm:t>
    </dgm:pt>
    <dgm:pt modelId="{E7002020-DAC0-4EDA-9876-819EE994A0D2}" type="pres">
      <dgm:prSet presAssocID="{85FB5361-BDEF-462F-B868-AFE7C9B25820}" presName="horzTwo" presStyleCnt="0"/>
      <dgm:spPr/>
      <dgm:t>
        <a:bodyPr/>
        <a:lstStyle/>
        <a:p>
          <a:endParaRPr lang="cs-CZ"/>
        </a:p>
      </dgm:t>
    </dgm:pt>
    <dgm:pt modelId="{A5F03185-C158-4137-943F-27960D5A5DF7}" type="pres">
      <dgm:prSet presAssocID="{88EAC317-B500-41C7-B491-F2F2C6B767D6}" presName="vertThree" presStyleCnt="0"/>
      <dgm:spPr/>
      <dgm:t>
        <a:bodyPr/>
        <a:lstStyle/>
        <a:p>
          <a:endParaRPr lang="cs-CZ"/>
        </a:p>
      </dgm:t>
    </dgm:pt>
    <dgm:pt modelId="{3BBD35A8-49D4-4224-AF35-9C030A0E1741}" type="pres">
      <dgm:prSet presAssocID="{88EAC317-B500-41C7-B491-F2F2C6B767D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9144EA4-87F8-411B-AA39-ADCAF63883D6}" type="pres">
      <dgm:prSet presAssocID="{88EAC317-B500-41C7-B491-F2F2C6B767D6}" presName="horzThree" presStyleCnt="0"/>
      <dgm:spPr/>
      <dgm:t>
        <a:bodyPr/>
        <a:lstStyle/>
        <a:p>
          <a:endParaRPr lang="cs-CZ"/>
        </a:p>
      </dgm:t>
    </dgm:pt>
    <dgm:pt modelId="{86492ACE-D0D9-4803-BCCE-3F780260B328}" type="pres">
      <dgm:prSet presAssocID="{6E6FEC1C-FCA7-40FE-BC88-FA9BD29AB9F1}" presName="sibSpaceThree" presStyleCnt="0"/>
      <dgm:spPr/>
      <dgm:t>
        <a:bodyPr/>
        <a:lstStyle/>
        <a:p>
          <a:endParaRPr lang="cs-CZ"/>
        </a:p>
      </dgm:t>
    </dgm:pt>
    <dgm:pt modelId="{D056072B-13DA-4BA3-8C64-74E5ADA41290}" type="pres">
      <dgm:prSet presAssocID="{8BFFD78A-DFC0-49C2-8A3C-255CD5731340}" presName="vertThree" presStyleCnt="0"/>
      <dgm:spPr/>
      <dgm:t>
        <a:bodyPr/>
        <a:lstStyle/>
        <a:p>
          <a:endParaRPr lang="cs-CZ"/>
        </a:p>
      </dgm:t>
    </dgm:pt>
    <dgm:pt modelId="{1A444939-F43D-4214-BD05-25F3986E532B}" type="pres">
      <dgm:prSet presAssocID="{8BFFD78A-DFC0-49C2-8A3C-255CD573134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1FDAA4F-B539-4BE5-91D2-45A0E3DAA5C1}" type="pres">
      <dgm:prSet presAssocID="{8BFFD78A-DFC0-49C2-8A3C-255CD5731340}" presName="horzThree" presStyleCnt="0"/>
      <dgm:spPr/>
      <dgm:t>
        <a:bodyPr/>
        <a:lstStyle/>
        <a:p>
          <a:endParaRPr lang="cs-CZ"/>
        </a:p>
      </dgm:t>
    </dgm:pt>
  </dgm:ptLst>
  <dgm:cxnLst>
    <dgm:cxn modelId="{76DCA9F0-3C4C-46DF-B693-5BA2D17C3853}" type="presOf" srcId="{88EAC317-B500-41C7-B491-F2F2C6B767D6}" destId="{3BBD35A8-49D4-4224-AF35-9C030A0E1741}" srcOrd="0" destOrd="0" presId="urn:microsoft.com/office/officeart/2005/8/layout/hierarchy4"/>
    <dgm:cxn modelId="{5A015E4B-AED4-42E8-9634-0D5ACB0E43B9}" type="presOf" srcId="{8BFFD78A-DFC0-49C2-8A3C-255CD5731340}" destId="{1A444939-F43D-4214-BD05-25F3986E532B}" srcOrd="0" destOrd="0" presId="urn:microsoft.com/office/officeart/2005/8/layout/hierarchy4"/>
    <dgm:cxn modelId="{AAB3B552-7758-4B6D-BC4A-ED0629B869AB}" type="presOf" srcId="{7A67DB7B-D342-43F6-8216-CA0F83191509}" destId="{EFA66EA1-4B58-4AE6-BEAD-8159B86697E7}" srcOrd="0" destOrd="0" presId="urn:microsoft.com/office/officeart/2005/8/layout/hierarchy4"/>
    <dgm:cxn modelId="{007563A5-EAC4-4984-82A0-E01162D523D0}" srcId="{85FB5361-BDEF-462F-B868-AFE7C9B25820}" destId="{88EAC317-B500-41C7-B491-F2F2C6B767D6}" srcOrd="0" destOrd="0" parTransId="{780127BC-503A-4E19-9ED7-1A9C3D681BE3}" sibTransId="{6E6FEC1C-FCA7-40FE-BC88-FA9BD29AB9F1}"/>
    <dgm:cxn modelId="{F5435642-96F8-4C42-A0DA-2326C9261A90}" srcId="{7A67DB7B-D342-43F6-8216-CA0F83191509}" destId="{28D2A689-E299-4067-8384-D0BAE7FB17FC}" srcOrd="0" destOrd="0" parTransId="{276E69D2-5233-49C4-9184-5C1A1C70726D}" sibTransId="{7506276A-C281-43A5-A82C-25D7BCDDA56A}"/>
    <dgm:cxn modelId="{E5EFEFEA-3C8F-44B4-AA1D-9BB012F833E7}" type="presOf" srcId="{A20536CD-160B-4C33-90DC-B5566F49DB48}" destId="{5D814756-2CF2-45E8-9D43-FF112ABBABC2}" srcOrd="0" destOrd="0" presId="urn:microsoft.com/office/officeart/2005/8/layout/hierarchy4"/>
    <dgm:cxn modelId="{7BC3F8AE-A905-4A2C-860F-ED2900334994}" type="presOf" srcId="{28D2A689-E299-4067-8384-D0BAE7FB17FC}" destId="{DA398B44-D92B-4FEA-8164-4595ED61C96C}" srcOrd="0" destOrd="0" presId="urn:microsoft.com/office/officeart/2005/8/layout/hierarchy4"/>
    <dgm:cxn modelId="{72705BFB-9AA5-47E4-8DCC-D480469CEC97}" srcId="{A20536CD-160B-4C33-90DC-B5566F49DB48}" destId="{7A67DB7B-D342-43F6-8216-CA0F83191509}" srcOrd="0" destOrd="0" parTransId="{BDEF50CA-5039-463B-B1F5-DEC00D4791BF}" sibTransId="{67ACFE3B-2FDB-4E82-BF73-CEF4DC2CA9FA}"/>
    <dgm:cxn modelId="{52DF79A3-7BF7-4CF6-9DFD-2EE21A366381}" srcId="{28D2A689-E299-4067-8384-D0BAE7FB17FC}" destId="{3DC8350E-C264-4640-81AD-0A3FC6045C00}" srcOrd="0" destOrd="0" parTransId="{7C116E98-059A-4FD1-856C-E82D90C6B0C3}" sibTransId="{749418D8-6E86-46C0-AED7-8F94D1CC7110}"/>
    <dgm:cxn modelId="{E01DD15C-8569-4021-B639-CD1118EF8C51}" type="presOf" srcId="{85FB5361-BDEF-462F-B868-AFE7C9B25820}" destId="{B9A6966A-E77B-4F31-903C-9F0DFC2AB54C}" srcOrd="0" destOrd="0" presId="urn:microsoft.com/office/officeart/2005/8/layout/hierarchy4"/>
    <dgm:cxn modelId="{195C5685-08F5-40B0-82DA-10831F017323}" srcId="{85FB5361-BDEF-462F-B868-AFE7C9B25820}" destId="{8BFFD78A-DFC0-49C2-8A3C-255CD5731340}" srcOrd="1" destOrd="0" parTransId="{F5873E43-AC6B-466A-B02A-F786EA79A456}" sibTransId="{DA7F8AE2-16E9-4CD2-B5BA-C68956562F9D}"/>
    <dgm:cxn modelId="{48B3C38B-837D-44DD-B298-9B86ACF63867}" srcId="{7A67DB7B-D342-43F6-8216-CA0F83191509}" destId="{85FB5361-BDEF-462F-B868-AFE7C9B25820}" srcOrd="1" destOrd="0" parTransId="{7B944CDA-BFFB-44FA-9486-DCB80D64A08A}" sibTransId="{03109C57-FF6B-43B0-8626-7526F73E2E1E}"/>
    <dgm:cxn modelId="{EE38151F-2F05-4167-8471-9DE72E3F4101}" type="presOf" srcId="{3DC8350E-C264-4640-81AD-0A3FC6045C00}" destId="{1204B9CF-07D6-44BA-AAB9-939AB2924F4F}" srcOrd="0" destOrd="0" presId="urn:microsoft.com/office/officeart/2005/8/layout/hierarchy4"/>
    <dgm:cxn modelId="{48EBD014-1D11-4918-A42A-3311E4939CEF}" type="presParOf" srcId="{5D814756-2CF2-45E8-9D43-FF112ABBABC2}" destId="{0385D8F0-88C7-435B-9897-A383AACCACF6}" srcOrd="0" destOrd="0" presId="urn:microsoft.com/office/officeart/2005/8/layout/hierarchy4"/>
    <dgm:cxn modelId="{C0EF1360-D6B6-40C6-9A08-6C271C8F9E89}" type="presParOf" srcId="{0385D8F0-88C7-435B-9897-A383AACCACF6}" destId="{EFA66EA1-4B58-4AE6-BEAD-8159B86697E7}" srcOrd="0" destOrd="0" presId="urn:microsoft.com/office/officeart/2005/8/layout/hierarchy4"/>
    <dgm:cxn modelId="{31E743A6-8CBC-4299-A409-C99637372B60}" type="presParOf" srcId="{0385D8F0-88C7-435B-9897-A383AACCACF6}" destId="{9C261D9C-EA42-4B2D-A744-AD096C83DA27}" srcOrd="1" destOrd="0" presId="urn:microsoft.com/office/officeart/2005/8/layout/hierarchy4"/>
    <dgm:cxn modelId="{32D7BD5F-E1D0-4F43-92B5-EC97BA95ABA3}" type="presParOf" srcId="{0385D8F0-88C7-435B-9897-A383AACCACF6}" destId="{F98EB0F1-19E1-4CC9-B31F-A4A9734DE8B3}" srcOrd="2" destOrd="0" presId="urn:microsoft.com/office/officeart/2005/8/layout/hierarchy4"/>
    <dgm:cxn modelId="{05DDA524-D785-45E6-B228-07CCE1286137}" type="presParOf" srcId="{F98EB0F1-19E1-4CC9-B31F-A4A9734DE8B3}" destId="{5AB224C8-B53F-4831-A8CD-7E82306BC7B9}" srcOrd="0" destOrd="0" presId="urn:microsoft.com/office/officeart/2005/8/layout/hierarchy4"/>
    <dgm:cxn modelId="{48228370-3561-4CCB-B28B-B29DE1E7C3DA}" type="presParOf" srcId="{5AB224C8-B53F-4831-A8CD-7E82306BC7B9}" destId="{DA398B44-D92B-4FEA-8164-4595ED61C96C}" srcOrd="0" destOrd="0" presId="urn:microsoft.com/office/officeart/2005/8/layout/hierarchy4"/>
    <dgm:cxn modelId="{FB83144C-BE2B-4562-B1DD-76A46C7C1040}" type="presParOf" srcId="{5AB224C8-B53F-4831-A8CD-7E82306BC7B9}" destId="{46D5269C-979C-4051-BBF8-BA91D00F8E39}" srcOrd="1" destOrd="0" presId="urn:microsoft.com/office/officeart/2005/8/layout/hierarchy4"/>
    <dgm:cxn modelId="{3C32A8B9-0BEF-4A42-83C4-50CB7864B834}" type="presParOf" srcId="{5AB224C8-B53F-4831-A8CD-7E82306BC7B9}" destId="{8E3F2D25-1BBF-4C83-823A-684F667223F5}" srcOrd="2" destOrd="0" presId="urn:microsoft.com/office/officeart/2005/8/layout/hierarchy4"/>
    <dgm:cxn modelId="{1D009643-E44E-4331-A4BC-14D9C675CCD9}" type="presParOf" srcId="{8E3F2D25-1BBF-4C83-823A-684F667223F5}" destId="{C88F29FA-E376-496D-B3F9-6EFCD680D682}" srcOrd="0" destOrd="0" presId="urn:microsoft.com/office/officeart/2005/8/layout/hierarchy4"/>
    <dgm:cxn modelId="{A96CD38C-3B91-4ABA-995F-427DC2495AA4}" type="presParOf" srcId="{C88F29FA-E376-496D-B3F9-6EFCD680D682}" destId="{1204B9CF-07D6-44BA-AAB9-939AB2924F4F}" srcOrd="0" destOrd="0" presId="urn:microsoft.com/office/officeart/2005/8/layout/hierarchy4"/>
    <dgm:cxn modelId="{826D6100-C747-48E3-BFF9-FCBE838723B2}" type="presParOf" srcId="{C88F29FA-E376-496D-B3F9-6EFCD680D682}" destId="{4CA61F79-4750-477D-94BD-28805B4B89CE}" srcOrd="1" destOrd="0" presId="urn:microsoft.com/office/officeart/2005/8/layout/hierarchy4"/>
    <dgm:cxn modelId="{322FB4CF-EB39-4452-A240-409025AF56B4}" type="presParOf" srcId="{F98EB0F1-19E1-4CC9-B31F-A4A9734DE8B3}" destId="{9A5D670F-6F42-4DA5-A64A-DC7F7F981860}" srcOrd="1" destOrd="0" presId="urn:microsoft.com/office/officeart/2005/8/layout/hierarchy4"/>
    <dgm:cxn modelId="{5CB812DD-0B50-4508-9FC6-10F634F7FC68}" type="presParOf" srcId="{F98EB0F1-19E1-4CC9-B31F-A4A9734DE8B3}" destId="{FFE91E55-CCF0-4986-B2C5-1F538E7B4E07}" srcOrd="2" destOrd="0" presId="urn:microsoft.com/office/officeart/2005/8/layout/hierarchy4"/>
    <dgm:cxn modelId="{D71BFCC9-B769-41F9-B172-E3DD10E24B08}" type="presParOf" srcId="{FFE91E55-CCF0-4986-B2C5-1F538E7B4E07}" destId="{B9A6966A-E77B-4F31-903C-9F0DFC2AB54C}" srcOrd="0" destOrd="0" presId="urn:microsoft.com/office/officeart/2005/8/layout/hierarchy4"/>
    <dgm:cxn modelId="{D08492F0-B516-4C48-B019-A602D87874BB}" type="presParOf" srcId="{FFE91E55-CCF0-4986-B2C5-1F538E7B4E07}" destId="{935A521D-3E14-4591-AA47-992688185E50}" srcOrd="1" destOrd="0" presId="urn:microsoft.com/office/officeart/2005/8/layout/hierarchy4"/>
    <dgm:cxn modelId="{DD118027-9B44-485D-8F30-6D492D9BAC11}" type="presParOf" srcId="{FFE91E55-CCF0-4986-B2C5-1F538E7B4E07}" destId="{E7002020-DAC0-4EDA-9876-819EE994A0D2}" srcOrd="2" destOrd="0" presId="urn:microsoft.com/office/officeart/2005/8/layout/hierarchy4"/>
    <dgm:cxn modelId="{C1B9FD42-D9C0-426E-9101-63B547DF4B05}" type="presParOf" srcId="{E7002020-DAC0-4EDA-9876-819EE994A0D2}" destId="{A5F03185-C158-4137-943F-27960D5A5DF7}" srcOrd="0" destOrd="0" presId="urn:microsoft.com/office/officeart/2005/8/layout/hierarchy4"/>
    <dgm:cxn modelId="{F8C98724-AA07-4FB5-9202-3078CBCF027E}" type="presParOf" srcId="{A5F03185-C158-4137-943F-27960D5A5DF7}" destId="{3BBD35A8-49D4-4224-AF35-9C030A0E1741}" srcOrd="0" destOrd="0" presId="urn:microsoft.com/office/officeart/2005/8/layout/hierarchy4"/>
    <dgm:cxn modelId="{43730B1B-194C-435B-9A91-7D0D3F974F0F}" type="presParOf" srcId="{A5F03185-C158-4137-943F-27960D5A5DF7}" destId="{B9144EA4-87F8-411B-AA39-ADCAF63883D6}" srcOrd="1" destOrd="0" presId="urn:microsoft.com/office/officeart/2005/8/layout/hierarchy4"/>
    <dgm:cxn modelId="{5413F0B6-8F7B-493C-972B-1B722D2FB4FC}" type="presParOf" srcId="{E7002020-DAC0-4EDA-9876-819EE994A0D2}" destId="{86492ACE-D0D9-4803-BCCE-3F780260B328}" srcOrd="1" destOrd="0" presId="urn:microsoft.com/office/officeart/2005/8/layout/hierarchy4"/>
    <dgm:cxn modelId="{526A6E1E-5748-401F-A052-3D8CB2A01432}" type="presParOf" srcId="{E7002020-DAC0-4EDA-9876-819EE994A0D2}" destId="{D056072B-13DA-4BA3-8C64-74E5ADA41290}" srcOrd="2" destOrd="0" presId="urn:microsoft.com/office/officeart/2005/8/layout/hierarchy4"/>
    <dgm:cxn modelId="{3AEA6532-B9B2-4654-9118-207D1DE846C2}" type="presParOf" srcId="{D056072B-13DA-4BA3-8C64-74E5ADA41290}" destId="{1A444939-F43D-4214-BD05-25F3986E532B}" srcOrd="0" destOrd="0" presId="urn:microsoft.com/office/officeart/2005/8/layout/hierarchy4"/>
    <dgm:cxn modelId="{62EDAF5D-1B44-430F-9696-4784B0C781F3}" type="presParOf" srcId="{D056072B-13DA-4BA3-8C64-74E5ADA41290}" destId="{51FDAA4F-B539-4BE5-91D2-45A0E3DAA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EE36F-BEB7-49CA-BD6E-FF1FAF3527B5}">
      <dsp:nvSpPr>
        <dsp:cNvPr id="0" name=""/>
        <dsp:cNvSpPr/>
      </dsp:nvSpPr>
      <dsp:spPr>
        <a:xfrm>
          <a:off x="648652" y="0"/>
          <a:ext cx="7351394" cy="4335463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8F4C7-3E3B-4DB1-8B07-1CFDFA525AEA}">
      <dsp:nvSpPr>
        <dsp:cNvPr id="0" name=""/>
        <dsp:cNvSpPr/>
      </dsp:nvSpPr>
      <dsp:spPr>
        <a:xfrm>
          <a:off x="4328" y="1300638"/>
          <a:ext cx="2081937" cy="17341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Dynamic operator</a:t>
          </a:r>
          <a:endParaRPr lang="cs-CZ" sz="2700" kern="1200" dirty="0"/>
        </a:p>
      </dsp:txBody>
      <dsp:txXfrm>
        <a:off x="88984" y="1385294"/>
        <a:ext cx="1912625" cy="1564873"/>
      </dsp:txXfrm>
    </dsp:sp>
    <dsp:sp modelId="{D99D2280-B470-48E1-8C9C-3552490988E9}">
      <dsp:nvSpPr>
        <dsp:cNvPr id="0" name=""/>
        <dsp:cNvSpPr/>
      </dsp:nvSpPr>
      <dsp:spPr>
        <a:xfrm>
          <a:off x="2190363" y="1300638"/>
          <a:ext cx="2081937" cy="1734185"/>
        </a:xfrm>
        <a:prstGeom prst="roundRect">
          <a:avLst/>
        </a:prstGeom>
        <a:solidFill>
          <a:schemeClr val="accent3">
            <a:hueOff val="4152307"/>
            <a:satOff val="-5361"/>
            <a:lumOff val="-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Code generation (F# 2.0)</a:t>
          </a:r>
          <a:endParaRPr lang="cs-CZ" sz="2700" kern="1200" dirty="0"/>
        </a:p>
      </dsp:txBody>
      <dsp:txXfrm>
        <a:off x="2275019" y="1385294"/>
        <a:ext cx="1912625" cy="1564873"/>
      </dsp:txXfrm>
    </dsp:sp>
    <dsp:sp modelId="{31B9A504-3346-43B7-A067-EB1F43769C73}">
      <dsp:nvSpPr>
        <dsp:cNvPr id="0" name=""/>
        <dsp:cNvSpPr/>
      </dsp:nvSpPr>
      <dsp:spPr>
        <a:xfrm>
          <a:off x="4376397" y="1300638"/>
          <a:ext cx="2081937" cy="1734185"/>
        </a:xfrm>
        <a:prstGeom prst="roundRect">
          <a:avLst/>
        </a:prstGeom>
        <a:solidFill>
          <a:schemeClr val="accent3">
            <a:hueOff val="8304614"/>
            <a:satOff val="-10722"/>
            <a:lumOff val="-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Standard </a:t>
          </a:r>
          <a:br>
            <a:rPr lang="en-US" sz="2700" kern="1200" dirty="0" smtClean="0"/>
          </a:br>
          <a:r>
            <a:rPr lang="en-US" sz="2700" kern="1200" dirty="0" smtClean="0"/>
            <a:t>providers </a:t>
          </a:r>
          <a:br>
            <a:rPr lang="en-US" sz="2700" kern="1200" dirty="0" smtClean="0"/>
          </a:br>
          <a:r>
            <a:rPr lang="en-US" sz="2700" kern="1200" dirty="0" smtClean="0"/>
            <a:t>(F# 3.0)</a:t>
          </a:r>
          <a:endParaRPr lang="cs-CZ" sz="2700" kern="1200" dirty="0"/>
        </a:p>
      </dsp:txBody>
      <dsp:txXfrm>
        <a:off x="4461053" y="1385294"/>
        <a:ext cx="1912625" cy="1564873"/>
      </dsp:txXfrm>
    </dsp:sp>
    <dsp:sp modelId="{5DE81E61-C236-45EA-BC25-FA26B9E87897}">
      <dsp:nvSpPr>
        <dsp:cNvPr id="0" name=""/>
        <dsp:cNvSpPr/>
      </dsp:nvSpPr>
      <dsp:spPr>
        <a:xfrm>
          <a:off x="6562432" y="1300638"/>
          <a:ext cx="2081937" cy="1734185"/>
        </a:xfrm>
        <a:prstGeom prst="roundRect">
          <a:avLst/>
        </a:prstGeom>
        <a:solidFill>
          <a:schemeClr val="accent3">
            <a:hueOff val="12456920"/>
            <a:satOff val="-16083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Custom type providers</a:t>
          </a:r>
          <a:endParaRPr lang="cs-CZ" sz="2700" kern="1200" dirty="0"/>
        </a:p>
      </dsp:txBody>
      <dsp:txXfrm>
        <a:off x="6647088" y="1385294"/>
        <a:ext cx="1912625" cy="156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D032-D18A-45B0-9DD7-B41BA3BC6F41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6401-FA27-4B5A-93C8-73ADBAB62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Prefer internal DSLs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95C91-3647-414B-B644-346BD6DEF52A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38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6401-FA27-4B5A-93C8-73ADBAB62B3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0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6401-FA27-4B5A-93C8-73ADBAB62B3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1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200800" cy="2232248"/>
          </a:xfrm>
        </p:spPr>
        <p:txBody>
          <a:bodyPr/>
          <a:lstStyle>
            <a:lvl1pPr>
              <a:defRPr b="1" cap="none" spc="0">
                <a:ln w="19050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 cap="small" spc="0" baseline="0">
                <a:ln w="18000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Picture 6" descr="http://appsforgood.org/wp-content/uploads/2012/06/NEW-SKILLS-MATTER-LOGO-outlined-hi-re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34" y="5635429"/>
            <a:ext cx="2723838" cy="10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ebmedia.eventbrite.com/s3-build/images/1117320/22139229324/1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6" y="5406835"/>
            <a:ext cx="1988096" cy="14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0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55786"/>
            <a:ext cx="8219256" cy="10129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0"/>
              </a:spcBef>
              <a:defRPr/>
            </a:lvl1pPr>
            <a:lvl2pPr>
              <a:defRPr sz="2600"/>
            </a:lvl2pPr>
            <a:lvl3pPr marL="828000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371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42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2. 12. 2013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2. 12. 2013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364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2. 12. 2013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573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2. 12. 2013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130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B732-595A-4DB8-A49C-A37CD1CD1098}" type="datetimeFigureOut">
              <a:rPr lang="cs-CZ" smtClean="0"/>
              <a:t>2. 12. 2013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55786"/>
            <a:ext cx="8219256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5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ln w="285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Track to F#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79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&amp; using the DSL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</a:t>
            </a:r>
            <a:r>
              <a:rPr lang="en-US" b="1" dirty="0" smtClean="0">
                <a:solidFill>
                  <a:schemeClr val="accent3"/>
                </a:solidFill>
              </a:rPr>
              <a:t>more convenient</a:t>
            </a:r>
          </a:p>
          <a:p>
            <a:pPr lvl="1"/>
            <a:r>
              <a:rPr lang="en-US" dirty="0" smtClean="0"/>
              <a:t>Custom operators</a:t>
            </a:r>
          </a:p>
          <a:p>
            <a:pPr lvl="1"/>
            <a:r>
              <a:rPr lang="en-US" dirty="0" smtClean="0"/>
              <a:t>Derived primitives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Use it </a:t>
            </a:r>
            <a:r>
              <a:rPr lang="en-US" dirty="0" smtClean="0"/>
              <a:t>for its purpose</a:t>
            </a:r>
          </a:p>
          <a:p>
            <a:pPr lvl="1"/>
            <a:r>
              <a:rPr lang="en-US" dirty="0" smtClean="0"/>
              <a:t>Drawing pay-off diagrams</a:t>
            </a:r>
          </a:p>
          <a:p>
            <a:pPr lvl="1"/>
            <a:r>
              <a:rPr lang="en-US" dirty="0" smtClean="0"/>
              <a:t>Evaluating option price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83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Domain-specific languages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3"/>
                </a:solidFill>
              </a:rPr>
              <a:t>Advantages</a:t>
            </a:r>
            <a:endParaRPr lang="en-GB" sz="26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Readability</a:t>
            </a:r>
          </a:p>
          <a:p>
            <a:pPr marL="400050" lvl="1" indent="0">
              <a:buNone/>
            </a:pPr>
            <a:r>
              <a:rPr lang="en-GB" sz="2400" dirty="0" smtClean="0"/>
              <a:t>Greater for External DSL</a:t>
            </a:r>
          </a:p>
          <a:p>
            <a:pPr marL="0" indent="0">
              <a:buNone/>
            </a:pPr>
            <a:r>
              <a:rPr lang="en-GB" sz="2600" dirty="0" smtClean="0"/>
              <a:t>Maintainability</a:t>
            </a:r>
          </a:p>
          <a:p>
            <a:pPr marL="400050" lvl="1" indent="0">
              <a:buNone/>
            </a:pPr>
            <a:r>
              <a:rPr lang="en-GB" sz="2400" dirty="0" smtClean="0"/>
              <a:t>Hides implementation</a:t>
            </a:r>
          </a:p>
          <a:p>
            <a:pPr marL="400050" lvl="1" indent="0">
              <a:buNone/>
            </a:pPr>
            <a:r>
              <a:rPr lang="en-GB" sz="2400" dirty="0" smtClean="0"/>
              <a:t>Internals can be changed</a:t>
            </a:r>
          </a:p>
          <a:p>
            <a:pPr marL="0" indent="0">
              <a:buNone/>
            </a:pPr>
            <a:r>
              <a:rPr lang="en-GB" sz="2600" dirty="0" smtClean="0"/>
              <a:t>Domain Focus</a:t>
            </a:r>
          </a:p>
          <a:p>
            <a:pPr marL="400050" lvl="1" indent="0">
              <a:buNone/>
            </a:pPr>
            <a:r>
              <a:rPr lang="en-GB" sz="2400" dirty="0" smtClean="0"/>
              <a:t>Non-experts can read 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2"/>
                </a:solidFill>
              </a:rPr>
              <a:t>Disadvantages</a:t>
            </a:r>
            <a:endParaRPr lang="en-GB" sz="26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Additional abstraction</a:t>
            </a:r>
          </a:p>
          <a:p>
            <a:pPr marL="400050" lvl="1" indent="0">
              <a:buNone/>
            </a:pPr>
            <a:r>
              <a:rPr lang="en-GB" sz="2400" dirty="0" smtClean="0"/>
              <a:t>Smaller for Internal DSL</a:t>
            </a:r>
          </a:p>
          <a:p>
            <a:pPr marL="0" indent="0">
              <a:buNone/>
            </a:pPr>
            <a:r>
              <a:rPr lang="en-GB" sz="2600" dirty="0" smtClean="0"/>
              <a:t>Time to implement</a:t>
            </a:r>
          </a:p>
          <a:p>
            <a:pPr marL="400050" lvl="1" indent="0">
              <a:buNone/>
            </a:pPr>
            <a:r>
              <a:rPr lang="en-GB" sz="2400" dirty="0" smtClean="0"/>
              <a:t>Easier for Internal DSL</a:t>
            </a:r>
          </a:p>
          <a:p>
            <a:pPr marL="0" indent="0">
              <a:buNone/>
            </a:pPr>
            <a:r>
              <a:rPr lang="en-GB" sz="2600" dirty="0" smtClean="0"/>
              <a:t>Time to learn</a:t>
            </a:r>
          </a:p>
          <a:p>
            <a:pPr marL="400050" lvl="1" indent="0">
              <a:buNone/>
            </a:pPr>
            <a:r>
              <a:rPr lang="en-GB" sz="2400" dirty="0" smtClean="0"/>
              <a:t>Avoid crazy operators</a:t>
            </a:r>
          </a:p>
          <a:p>
            <a:pPr marL="400050" lvl="1" indent="0">
              <a:buNone/>
            </a:pPr>
            <a:r>
              <a:rPr lang="en-GB" sz="2400" dirty="0" smtClean="0"/>
              <a:t>Make it familiar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596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processing: </a:t>
            </a:r>
            <a:r>
              <a:rPr lang="en-US" dirty="0" smtClean="0"/>
              <a:t>Type Providers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8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 and Data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Mismatch between two worlds!</a:t>
            </a:r>
          </a:p>
          <a:p>
            <a:r>
              <a:rPr lang="en-US" dirty="0" smtClean="0"/>
              <a:t>Structure in the </a:t>
            </a:r>
            <a:r>
              <a:rPr lang="en-US" b="1" dirty="0" smtClean="0">
                <a:solidFill>
                  <a:schemeClr val="accent2"/>
                </a:solidFill>
              </a:rPr>
              <a:t>language</a:t>
            </a:r>
          </a:p>
          <a:p>
            <a:pPr lvl="1"/>
            <a:r>
              <a:rPr lang="en-US" dirty="0" smtClean="0"/>
              <a:t>Classes with properties (C#)</a:t>
            </a:r>
          </a:p>
          <a:p>
            <a:pPr lvl="1"/>
            <a:r>
              <a:rPr lang="en-US" dirty="0" smtClean="0"/>
              <a:t>Functional data types or classes (F#)</a:t>
            </a:r>
          </a:p>
          <a:p>
            <a:r>
              <a:rPr lang="en-US" dirty="0" smtClean="0"/>
              <a:t>Structure in the </a:t>
            </a:r>
            <a:r>
              <a:rPr lang="en-US" b="1" dirty="0" smtClean="0">
                <a:solidFill>
                  <a:schemeClr val="accent3"/>
                </a:solidFill>
              </a:rPr>
              <a:t>data source</a:t>
            </a:r>
          </a:p>
          <a:p>
            <a:pPr lvl="1"/>
            <a:r>
              <a:rPr lang="en-US" dirty="0" smtClean="0"/>
              <a:t>Database, XML, </a:t>
            </a:r>
            <a:r>
              <a:rPr lang="en-US" dirty="0" err="1" smtClean="0"/>
              <a:t>OData</a:t>
            </a:r>
            <a:r>
              <a:rPr lang="en-US" dirty="0" smtClean="0"/>
              <a:t>, Web services (explicit)</a:t>
            </a:r>
          </a:p>
          <a:p>
            <a:pPr lvl="1"/>
            <a:r>
              <a:rPr lang="en-US" dirty="0" smtClean="0"/>
              <a:t>REST service or JSON file (implicit)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09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the mismatch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Dynamic </a:t>
            </a:r>
            <a:r>
              <a:rPr lang="en-US" dirty="0" smtClean="0"/>
              <a:t>operator and generics</a:t>
            </a:r>
          </a:p>
          <a:p>
            <a:pPr lvl="1"/>
            <a:r>
              <a:rPr lang="en-US" dirty="0" smtClean="0"/>
              <a:t>Specifies expected structure locally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Domain model </a:t>
            </a:r>
            <a:r>
              <a:rPr lang="en-US" dirty="0" smtClean="0"/>
              <a:t>using F# or C#</a:t>
            </a:r>
          </a:p>
          <a:p>
            <a:pPr lvl="1"/>
            <a:r>
              <a:rPr lang="en-US" dirty="0" smtClean="0"/>
              <a:t>Define structure using types (auto generated)</a:t>
            </a:r>
          </a:p>
          <a:p>
            <a:pPr lvl="1"/>
            <a:r>
              <a:rPr lang="en-US" dirty="0" smtClean="0"/>
              <a:t>Load data into the structure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Type providers</a:t>
            </a:r>
            <a:r>
              <a:rPr lang="en-US" dirty="0" smtClean="0"/>
              <a:t> in F# 3.0</a:t>
            </a:r>
          </a:p>
          <a:p>
            <a:pPr lvl="1"/>
            <a:r>
              <a:rPr lang="en-US" dirty="0" smtClean="0"/>
              <a:t>Generate types representing the data (on demand)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5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Simple database access in F#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resolved at compile-time</a:t>
            </a:r>
          </a:p>
          <a:p>
            <a:pPr lvl="1"/>
            <a:r>
              <a:rPr lang="en-US" dirty="0" smtClean="0"/>
              <a:t>Result type inferred by F# compiler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1419225" y="3381375"/>
            <a:ext cx="6237288" cy="1049338"/>
          </a:xfrm>
          <a:prstGeom prst="rect">
            <a:avLst/>
          </a:prstGeom>
          <a:noFill/>
          <a:ln w="63500">
            <a:solidFill>
              <a:schemeClr val="accent1">
                <a:lumMod val="75000"/>
                <a:alpha val="50000"/>
              </a:schemeClr>
            </a:solidFill>
          </a:ln>
        </p:spPr>
        <p:txBody>
          <a:bodyPr lIns="144000" tIns="108000" rIns="108000" bIns="108000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>
                <a:solidFill>
                  <a:srgbClr val="0000FF"/>
                </a:solidFill>
                <a:latin typeface="Consolas"/>
                <a:cs typeface="+mn-c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  <a:cs typeface="+mn-cs"/>
              </a:rPr>
              <a:t>getCategories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seq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&lt;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int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* 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string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nsolas"/>
                <a:cs typeface="+mn-cs"/>
              </a:rPr>
              <a:t>  </a:t>
            </a:r>
            <a:r>
              <a:rPr lang="cs-CZ" dirty="0">
                <a:latin typeface="Consolas"/>
                <a:cs typeface="+mn-cs"/>
              </a:rPr>
              <a:t>[</a:t>
            </a:r>
            <a:r>
              <a:rPr lang="en-US" dirty="0"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db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Query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GetProducts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-&gt; 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      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ID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, 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Name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9438" y="5153025"/>
            <a:ext cx="5376862" cy="771525"/>
          </a:xfrm>
          <a:prstGeom prst="rect">
            <a:avLst/>
          </a:prstGeom>
          <a:noFill/>
          <a:ln w="63500">
            <a:solidFill>
              <a:schemeClr val="accent1">
                <a:lumMod val="75000"/>
                <a:alpha val="50000"/>
              </a:schemeClr>
            </a:solidFill>
          </a:ln>
        </p:spPr>
        <p:txBody>
          <a:bodyPr lIns="144000" tIns="108000" rIns="108000" bIns="108000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(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) (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x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>
                <a:solidFill>
                  <a:srgbClr val="020002"/>
                </a:solidFill>
                <a:latin typeface="Consolas"/>
                <a:cs typeface="+mn-c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(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name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)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'</a:t>
            </a:r>
            <a:r>
              <a:rPr lang="en-US" dirty="0">
                <a:solidFill>
                  <a:srgbClr val="020002"/>
                </a:solidFill>
                <a:latin typeface="Consolas"/>
                <a:cs typeface="+mn-cs"/>
              </a:rPr>
              <a:t>R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 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x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Reader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.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[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name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]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:?&gt;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'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R</a:t>
            </a:r>
          </a:p>
        </p:txBody>
      </p:sp>
      <p:pic>
        <p:nvPicPr>
          <p:cNvPr id="43" name="Ink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5573713"/>
            <a:ext cx="2000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Ink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4512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Ink 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3422650"/>
            <a:ext cx="9715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Ink 6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4016375"/>
            <a:ext cx="5254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Ink 6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3994150"/>
            <a:ext cx="7667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Ink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5218113"/>
            <a:ext cx="4794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Ink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6083300"/>
            <a:ext cx="209391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Using the dynamic operator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764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providers do?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907776"/>
              </p:ext>
            </p:extLst>
          </p:nvPr>
        </p:nvGraphicFramePr>
        <p:xfrm>
          <a:off x="1115616" y="1988840"/>
          <a:ext cx="7283152" cy="377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7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Type providers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r>
              <a:rPr lang="en-US" dirty="0" smtClean="0"/>
              <a:t>Assembly with special attribute</a:t>
            </a:r>
          </a:p>
          <a:p>
            <a:pPr lvl="1"/>
            <a:r>
              <a:rPr lang="en-US" dirty="0" smtClean="0"/>
              <a:t>Compiler plugin that generates types</a:t>
            </a:r>
          </a:p>
          <a:p>
            <a:pPr lvl="1"/>
            <a:r>
              <a:rPr lang="en-US" dirty="0" smtClean="0"/>
              <a:t>Parameterized (i.e. by connection string)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321222"/>
            <a:ext cx="7982544" cy="298809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#r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8000"/>
                </a:solidFill>
                <a:latin typeface="Consolas"/>
              </a:rPr>
              <a:t>"FSharp.Data.TypeProviders.dll"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open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Microsoft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FSharp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Data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[&lt;Literal&gt;]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20002"/>
                </a:solidFill>
                <a:latin typeface="Consolas"/>
              </a:rPr>
              <a:t>cs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8000"/>
                </a:solidFill>
                <a:latin typeface="Consolas"/>
              </a:rPr>
              <a:t>"</a:t>
            </a:r>
            <a:r>
              <a:rPr lang="cs-CZ" sz="2000" dirty="0">
                <a:solidFill>
                  <a:srgbClr val="808000"/>
                </a:solidFill>
                <a:latin typeface="Consolas"/>
              </a:rPr>
              <a:t>data source=</a:t>
            </a:r>
            <a:r>
              <a:rPr lang="en-US" sz="2000" dirty="0" smtClean="0">
                <a:solidFill>
                  <a:srgbClr val="808000"/>
                </a:solidFill>
                <a:latin typeface="Consolas"/>
              </a:rPr>
              <a:t>.</a:t>
            </a:r>
            <a:r>
              <a:rPr lang="cs-CZ" sz="2000" dirty="0" smtClean="0">
                <a:solidFill>
                  <a:srgbClr val="808000"/>
                </a:solidFill>
                <a:latin typeface="Consolas"/>
              </a:rPr>
              <a:t>;</a:t>
            </a:r>
            <a:r>
              <a:rPr lang="en-US" sz="2000" dirty="0" smtClean="0">
                <a:solidFill>
                  <a:srgbClr val="808000"/>
                </a:solidFill>
                <a:latin typeface="Consolas"/>
              </a:rPr>
              <a:t> </a:t>
            </a:r>
            <a:r>
              <a:rPr lang="cs-CZ" sz="2000" dirty="0" smtClean="0">
                <a:solidFill>
                  <a:srgbClr val="808000"/>
                </a:solidFill>
                <a:latin typeface="Consolas"/>
              </a:rPr>
              <a:t>initial</a:t>
            </a:r>
            <a:r>
              <a:rPr lang="en-US" sz="2000" dirty="0" smtClean="0">
                <a:solidFill>
                  <a:srgbClr val="808000"/>
                </a:solidFill>
                <a:latin typeface="Consolas"/>
              </a:rPr>
              <a:t> </a:t>
            </a:r>
            <a:r>
              <a:rPr lang="cs-CZ" sz="2000" dirty="0" smtClean="0">
                <a:solidFill>
                  <a:srgbClr val="808000"/>
                </a:solidFill>
                <a:latin typeface="Consolas"/>
              </a:rPr>
              <a:t>catalog=Sample</a:t>
            </a:r>
            <a:r>
              <a:rPr lang="cs-CZ" sz="2000" dirty="0">
                <a:solidFill>
                  <a:srgbClr val="808000"/>
                </a:solidFill>
                <a:latin typeface="Consolas"/>
              </a:rPr>
              <a:t>"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Northwind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latin typeface="Consolas"/>
              </a:rPr>
              <a:t>TypeProviders</a:t>
            </a:r>
            <a:r>
              <a:rPr lang="cs-CZ" sz="2000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 smtClean="0">
                <a:solidFill>
                  <a:srgbClr val="020002"/>
                </a:solidFill>
                <a:latin typeface="Consolas"/>
              </a:rPr>
              <a:t>SqlDataConnection</a:t>
            </a:r>
            <a:r>
              <a:rPr lang="cs-CZ" sz="20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020002"/>
                </a:solidFill>
                <a:latin typeface="Consolas"/>
              </a:rPr>
              <a:t>cs</a:t>
            </a:r>
            <a:r>
              <a:rPr lang="cs-CZ" sz="2000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ctx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Northwind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GetDataContext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sz="2000" dirty="0">
                <a:solidFill>
                  <a:srgbClr val="020002"/>
                </a:solidFill>
                <a:latin typeface="Consolas"/>
              </a:rPr>
              <a:t>ctx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Student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sz="2000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 smtClean="0">
                <a:solidFill>
                  <a:srgbClr val="020002"/>
                </a:solidFill>
                <a:latin typeface="Consolas"/>
              </a:rPr>
              <a:t>length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24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Standard </a:t>
            </a:r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Web services, LINQ to SQL, Entities,</a:t>
            </a:r>
            <a:br>
              <a:rPr lang="en-US" dirty="0" smtClean="0"/>
            </a:br>
            <a:r>
              <a:rPr lang="en-US" dirty="0" smtClean="0"/>
              <a:t>Azure Data Market, </a:t>
            </a:r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Sample </a:t>
            </a:r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WMI, </a:t>
            </a:r>
            <a:r>
              <a:rPr lang="en-US" dirty="0" err="1" smtClean="0"/>
              <a:t>FreeBase</a:t>
            </a:r>
            <a:r>
              <a:rPr lang="en-US" dirty="0" smtClean="0"/>
              <a:t> data, </a:t>
            </a:r>
            <a:r>
              <a:rPr lang="en-US" dirty="0" err="1" smtClean="0"/>
              <a:t>Hadoop</a:t>
            </a:r>
            <a:r>
              <a:rPr lang="en-US" dirty="0" smtClean="0"/>
              <a:t>, Microsoft Dynamics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Community </a:t>
            </a:r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XML, JSON, CSV, </a:t>
            </a:r>
            <a:r>
              <a:rPr lang="en-US" dirty="0" err="1" smtClean="0"/>
              <a:t>WorldBank</a:t>
            </a:r>
            <a:r>
              <a:rPr lang="en-US" dirty="0" smtClean="0"/>
              <a:t>, Excel, R interoperability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86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in F#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181974"/>
              </p:ext>
            </p:extLst>
          </p:nvPr>
        </p:nvGraphicFramePr>
        <p:xfrm>
          <a:off x="355600" y="1930400"/>
          <a:ext cx="8648699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4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Accessing stock prices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912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LINQ to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5446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Declarative data processing language in C#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function composition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We’re not limited to built-in keywords</a:t>
            </a:r>
          </a:p>
          <a:p>
            <a:pPr lvl="1"/>
            <a:r>
              <a:rPr lang="en-US" dirty="0" smtClean="0"/>
              <a:t>Functional design allows declarative style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36104" y="1907196"/>
            <a:ext cx="7848872" cy="1233772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stock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00"/>
                </a:solidFill>
                <a:latin typeface="Consolas"/>
              </a:rPr>
              <a:t>StockData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MSFT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where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stock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Close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-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stock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Open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08000"/>
                </a:solidFill>
                <a:latin typeface="Consolas"/>
              </a:rPr>
              <a:t>7.0</a:t>
            </a:r>
            <a:endParaRPr lang="cs-CZ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stock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Date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6104" y="4067436"/>
            <a:ext cx="8388424" cy="1233772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200" dirty="0" err="1" smtClean="0">
                <a:solidFill>
                  <a:srgbClr val="020002"/>
                </a:solidFill>
                <a:latin typeface="Consolas"/>
              </a:rPr>
              <a:t>StockData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MSFT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Seq</a:t>
            </a:r>
            <a:r>
              <a:rPr lang="en-US" sz="22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filter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20002"/>
                </a:solidFill>
                <a:latin typeface="Consolas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20002"/>
                </a:solidFill>
                <a:latin typeface="Consolas"/>
              </a:rPr>
              <a:t>s</a:t>
            </a:r>
            <a:r>
              <a:rPr lang="en-US" sz="2200" dirty="0" err="1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2200" dirty="0" err="1" smtClean="0">
                <a:solidFill>
                  <a:srgbClr val="020002"/>
                </a:solidFill>
                <a:latin typeface="Consolas"/>
              </a:rPr>
              <a:t>Close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-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20002"/>
                </a:solidFill>
                <a:latin typeface="Consolas"/>
              </a:rPr>
              <a:t>s</a:t>
            </a:r>
            <a:r>
              <a:rPr lang="en-US" sz="2200" dirty="0" err="1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2200" dirty="0" err="1" smtClean="0">
                <a:solidFill>
                  <a:srgbClr val="020002"/>
                </a:solidFill>
                <a:latin typeface="Consolas"/>
              </a:rPr>
              <a:t>Open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7.0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sz="2200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20002"/>
                </a:solidFill>
                <a:latin typeface="Consolas"/>
              </a:rPr>
              <a:t>s </a:t>
            </a:r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20002"/>
                </a:solidFill>
                <a:latin typeface="Consolas"/>
              </a:rPr>
              <a:t>s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Date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66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expressions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Exploring data using imperative loops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turned into a sequence expression…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sz="1900" b="1" dirty="0">
                <a:solidFill>
                  <a:srgbClr val="0073CF"/>
                </a:solidFill>
                <a:latin typeface="Consolas" pitchFamily="49" charset="0"/>
                <a:cs typeface="Consolas" pitchFamily="49" charset="0"/>
              </a:rPr>
              <a:t>[ … ] </a:t>
            </a:r>
            <a:r>
              <a:rPr lang="en-US" dirty="0" smtClean="0"/>
              <a:t>for lists, </a:t>
            </a:r>
            <a:r>
              <a:rPr lang="en-US" sz="19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[| … |] </a:t>
            </a:r>
            <a:r>
              <a:rPr lang="en-US" dirty="0" smtClean="0"/>
              <a:t>for arrays, </a:t>
            </a:r>
            <a:r>
              <a:rPr lang="en-US" sz="19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en-US" sz="19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dirty="0" smtClean="0"/>
              <a:t>for sequences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195228"/>
            <a:ext cx="7062298" cy="1233772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year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yearlyAverages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do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25.0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then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printfn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8000"/>
                </a:solidFill>
                <a:latin typeface="Consolas"/>
              </a:rPr>
              <a:t>"%d (only %f)"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year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335143"/>
            <a:ext cx="7062298" cy="1572326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badYears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[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year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yearlyAverages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do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25.0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then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year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]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08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library functions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functions</a:t>
            </a:r>
          </a:p>
          <a:p>
            <a:pPr lvl="1"/>
            <a:r>
              <a:rPr lang="en-US" dirty="0" err="1" smtClean="0">
                <a:solidFill>
                  <a:schemeClr val="accent4"/>
                </a:solidFill>
              </a:rPr>
              <a:t>Seq.filter</a:t>
            </a:r>
            <a:r>
              <a:rPr lang="en-US" b="1" dirty="0" smtClean="0"/>
              <a:t> </a:t>
            </a:r>
            <a:r>
              <a:rPr lang="en-US" dirty="0" smtClean="0"/>
              <a:t>– filter elements using predicate (Where)  </a:t>
            </a:r>
          </a:p>
          <a:p>
            <a:pPr lvl="1"/>
            <a:r>
              <a:rPr lang="en-US" dirty="0" err="1" smtClean="0">
                <a:solidFill>
                  <a:schemeClr val="accent4"/>
                </a:solidFill>
              </a:rPr>
              <a:t>Seq.map</a:t>
            </a:r>
            <a:r>
              <a:rPr lang="en-US" dirty="0" smtClean="0"/>
              <a:t> – turn values into different (Select)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Aggregating </a:t>
            </a:r>
            <a:r>
              <a:rPr lang="en-US" dirty="0"/>
              <a:t>all elements of a sequence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Seq.max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1"/>
                </a:solidFill>
              </a:rPr>
              <a:t>Seq.min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Seq.average</a:t>
            </a:r>
            <a:r>
              <a:rPr lang="en-US" dirty="0" smtClean="0"/>
              <a:t> – the obvious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Seq.fold</a:t>
            </a:r>
            <a:r>
              <a:rPr lang="en-US" dirty="0" smtClean="0"/>
              <a:t> – general aggregation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Grouping elements of a sequence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Seq.groupBy</a:t>
            </a:r>
            <a:r>
              <a:rPr lang="en-US" dirty="0" smtClean="0"/>
              <a:t> – group using key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Seq.pairwise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– adjacent pairs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Seq.windowed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/>
              <a:t>– sliding window</a:t>
            </a:r>
          </a:p>
        </p:txBody>
      </p:sp>
    </p:spTree>
    <p:extLst>
      <p:ext uri="{BB962C8B-B14F-4D97-AF65-F5344CB8AC3E}">
        <p14:creationId xmlns:p14="http://schemas.microsoft.com/office/powerpoint/2010/main" val="23296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836712"/>
            <a:ext cx="7772400" cy="1362075"/>
          </a:xfrm>
        </p:spPr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Working with stock data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8" y="2290369"/>
                <a:ext cx="2952328" cy="207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/>
                  <a:t>Standard deviation</a:t>
                </a:r>
              </a:p>
              <a:p>
                <a:endParaRPr lang="en-US" sz="26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𝑎𝑣𝑔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600" i="1">
                                  <a:latin typeface="Cambria Math"/>
                                </a:rPr>
                                <m:t>𝑐𝑜𝑢𝑛𝑡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90369"/>
                <a:ext cx="2952328" cy="2074735"/>
              </a:xfrm>
              <a:prstGeom prst="rect">
                <a:avLst/>
              </a:prstGeom>
              <a:blipFill rotWithShape="1">
                <a:blip r:embed="rId2"/>
                <a:stretch>
                  <a:fillRect l="-3512" t="-2353" r="-268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6297" r="2399" b="3202"/>
          <a:stretch/>
        </p:blipFill>
        <p:spPr bwMode="auto">
          <a:xfrm>
            <a:off x="4481992" y="3212976"/>
            <a:ext cx="3762416" cy="255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16016" y="2290369"/>
                <a:ext cx="3528392" cy="9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/>
                  <a:t>Chart price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−</m:t>
                        </m:r>
                      </m:den>
                    </m:f>
                  </m:oMath>
                </a14:m>
                <a:r>
                  <a:rPr lang="en-US" sz="2600" dirty="0" smtClean="0"/>
                  <a:t> sdv.</a:t>
                </a:r>
                <a:endParaRPr lang="en-US" sz="2600" i="1" dirty="0" smtClean="0">
                  <a:latin typeface="Cambria Math"/>
                </a:endParaRPr>
              </a:p>
              <a:p>
                <a:endParaRPr lang="cs-CZ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290369"/>
                <a:ext cx="3528392" cy="902170"/>
              </a:xfrm>
              <a:prstGeom prst="rect">
                <a:avLst/>
              </a:prstGeom>
              <a:blipFill rotWithShape="1">
                <a:blip r:embed="rId4"/>
                <a:stretch>
                  <a:fillRect l="-3114" t="-473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15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  <a:r>
              <a:rPr lang="en-US" b="1" dirty="0" smtClean="0"/>
              <a:t>: </a:t>
            </a:r>
            <a:r>
              <a:rPr lang="en-US" dirty="0" smtClean="0"/>
              <a:t>LINQ and queries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20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Queryable</a:t>
            </a:r>
            <a:r>
              <a:rPr lang="en-US" dirty="0" smtClean="0"/>
              <a:t> data sources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data</a:t>
            </a:r>
          </a:p>
          <a:p>
            <a:r>
              <a:rPr lang="en-US" dirty="0" smtClean="0"/>
              <a:t>SQL Databases</a:t>
            </a:r>
          </a:p>
          <a:p>
            <a:r>
              <a:rPr lang="en-US" dirty="0" smtClean="0"/>
              <a:t>Azure cloud storage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type provider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437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 Queries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dirty="0" smtClean="0"/>
              <a:t>Limiting using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skip</a:t>
            </a:r>
            <a:r>
              <a:rPr lang="en-US" dirty="0" smtClean="0"/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take</a:t>
            </a:r>
            <a:r>
              <a:rPr lang="en-US" dirty="0" smtClean="0"/>
              <a:t> and related</a:t>
            </a:r>
          </a:p>
          <a:p>
            <a:pPr lvl="1"/>
            <a:endParaRPr lang="en-US" dirty="0"/>
          </a:p>
          <a:p>
            <a:r>
              <a:rPr lang="en-US" dirty="0" smtClean="0"/>
              <a:t>Aggregation using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max</a:t>
            </a:r>
            <a:r>
              <a:rPr lang="en-US" dirty="0" smtClean="0"/>
              <a:t>, etc.</a:t>
            </a:r>
          </a:p>
          <a:p>
            <a:pPr lvl="1"/>
            <a:endParaRPr lang="en-US" dirty="0"/>
          </a:p>
          <a:p>
            <a:r>
              <a:rPr lang="en-US" dirty="0" smtClean="0"/>
              <a:t>Grouping using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groupBy</a:t>
            </a:r>
            <a:r>
              <a:rPr lang="en-US" dirty="0" smtClean="0"/>
              <a:t> and related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060848"/>
            <a:ext cx="6480720" cy="833663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skipWhile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%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3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&lt;&gt;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3356992"/>
            <a:ext cx="6480720" cy="833663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maxBy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4859632"/>
            <a:ext cx="6480720" cy="114143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ctx</a:t>
            </a:r>
            <a:r>
              <a:rPr lang="en-US" sz="2000" dirty="0" err="1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Products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CategoryID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}</a:t>
            </a:r>
          </a:p>
        </p:txBody>
      </p:sp>
    </p:spTree>
    <p:extLst>
      <p:ext uri="{BB962C8B-B14F-4D97-AF65-F5344CB8AC3E}">
        <p14:creationId xmlns:p14="http://schemas.microsoft.com/office/powerpoint/2010/main" val="24509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Type 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for querying data over the web</a:t>
            </a:r>
          </a:p>
          <a:p>
            <a:pPr lvl="1"/>
            <a:r>
              <a:rPr lang="en-US" dirty="0" smtClean="0"/>
              <a:t>Limited querying capabilities (filtering etc.)</a:t>
            </a:r>
          </a:p>
          <a:p>
            <a:pPr lvl="1"/>
            <a:r>
              <a:rPr lang="en-US" dirty="0" smtClean="0"/>
              <a:t>Sources available from Azure data market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438528"/>
            <a:ext cx="7632848" cy="2157102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[&lt;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Literal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&gt;]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url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"http://odata.netflix.com/Catalog/"</a:t>
            </a:r>
            <a:endParaRPr lang="en-US" dirty="0" smtClean="0">
              <a:solidFill>
                <a:srgbClr val="8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Netflix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ODataService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url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80008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client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Netflix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GetDataContext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query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client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Titles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Contains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"Star"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516216" y="5445224"/>
            <a:ext cx="2016224" cy="792088"/>
          </a:xfrm>
          <a:prstGeom prst="wedgeRoundRectCallout">
            <a:avLst>
              <a:gd name="adj1" fmla="val -66163"/>
              <a:gd name="adj2" fmla="val -522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No “select” needed!</a:t>
            </a:r>
            <a:endParaRPr lang="cs-C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Writing queries in F#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98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calculations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b="1" dirty="0" smtClean="0">
                <a:solidFill>
                  <a:schemeClr val="accent2"/>
                </a:solidFill>
              </a:rPr>
              <a:t>F# tools</a:t>
            </a:r>
          </a:p>
          <a:p>
            <a:pPr lvl="1"/>
            <a:r>
              <a:rPr lang="en-US" dirty="0" smtClean="0"/>
              <a:t>F# language and core libraries</a:t>
            </a:r>
          </a:p>
          <a:p>
            <a:pPr lvl="1"/>
            <a:r>
              <a:rPr lang="en-US" dirty="0" smtClean="0"/>
              <a:t>F</a:t>
            </a:r>
            <a:r>
              <a:rPr lang="en-US" smtClean="0"/>
              <a:t># </a:t>
            </a:r>
            <a:r>
              <a:rPr lang="en-US" smtClean="0"/>
              <a:t>Charting </a:t>
            </a:r>
            <a:r>
              <a:rPr lang="en-US" dirty="0" smtClean="0"/>
              <a:t>&amp; F# </a:t>
            </a:r>
            <a:r>
              <a:rPr lang="en-US" dirty="0" err="1" smtClean="0"/>
              <a:t>PowerPack</a:t>
            </a:r>
            <a:endParaRPr lang="en-US" dirty="0" smtClean="0"/>
          </a:p>
          <a:p>
            <a:r>
              <a:rPr lang="en-US" dirty="0" smtClean="0"/>
              <a:t>Third-party </a:t>
            </a:r>
            <a:r>
              <a:rPr lang="en-US" b="1" dirty="0" smtClean="0">
                <a:solidFill>
                  <a:schemeClr val="accent3"/>
                </a:solidFill>
              </a:rPr>
              <a:t>math libraries</a:t>
            </a:r>
          </a:p>
          <a:p>
            <a:pPr lvl="1"/>
            <a:r>
              <a:rPr lang="en-US" dirty="0" smtClean="0"/>
              <a:t>Math.NET Numerics (open-source)</a:t>
            </a:r>
          </a:p>
          <a:p>
            <a:pPr lvl="1"/>
            <a:r>
              <a:rPr lang="en-US" dirty="0" err="1" smtClean="0"/>
              <a:t>StatFactory</a:t>
            </a:r>
            <a:r>
              <a:rPr lang="en-US" dirty="0" smtClean="0"/>
              <a:t> </a:t>
            </a:r>
            <a:r>
              <a:rPr lang="en-US" dirty="0" err="1" smtClean="0"/>
              <a:t>FCore</a:t>
            </a:r>
            <a:r>
              <a:rPr lang="en-US" dirty="0" smtClean="0"/>
              <a:t>, etc. (commercial)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Machine-learning </a:t>
            </a: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Accord.NET, k-means, random forests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5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Writing a type provider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2101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  <a:r>
              <a:rPr lang="en-US" b="1" dirty="0" smtClean="0"/>
              <a:t>: </a:t>
            </a:r>
            <a:r>
              <a:rPr lang="en-US" dirty="0" smtClean="0"/>
              <a:t>Computations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89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Math.NET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Probability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statistics</a:t>
            </a:r>
          </a:p>
          <a:p>
            <a:pPr lvl="1"/>
            <a:r>
              <a:rPr lang="en-US" dirty="0" smtClean="0"/>
              <a:t>Random distributions</a:t>
            </a:r>
          </a:p>
          <a:p>
            <a:pPr lvl="1"/>
            <a:r>
              <a:rPr lang="en-US" dirty="0" smtClean="0"/>
              <a:t>Descriptive statistics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Linear algebra</a:t>
            </a:r>
          </a:p>
          <a:p>
            <a:pPr lvl="1"/>
            <a:r>
              <a:rPr lang="en-US" dirty="0" smtClean="0"/>
              <a:t>Dense and sparse matrices </a:t>
            </a:r>
          </a:p>
          <a:p>
            <a:pPr lvl="1"/>
            <a:r>
              <a:rPr lang="en-US" dirty="0" smtClean="0"/>
              <a:t>Wrappers for BLASS and LAPACK</a:t>
            </a:r>
          </a:p>
          <a:p>
            <a:r>
              <a:rPr lang="en-US" dirty="0" smtClean="0"/>
              <a:t>Other </a:t>
            </a:r>
            <a:r>
              <a:rPr lang="en-US" b="1" dirty="0" smtClean="0">
                <a:solidFill>
                  <a:schemeClr val="accent3"/>
                </a:solidFill>
              </a:rPr>
              <a:t>features</a:t>
            </a:r>
          </a:p>
          <a:p>
            <a:pPr lvl="1"/>
            <a:r>
              <a:rPr lang="en-US" dirty="0" smtClean="0"/>
              <a:t>Number theory, functions, FFT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4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&amp; statistics in Math.NET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samples from distributions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Descriptive statistics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276872"/>
            <a:ext cx="7632848" cy="1572326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open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MathNet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Numerics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Distributions</a:t>
            </a:r>
            <a:endParaRPr lang="cs-CZ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normal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Normal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4.0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normal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Samples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Seq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take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10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Seq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toList</a:t>
            </a:r>
            <a:endParaRPr lang="cs-CZ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941168"/>
            <a:ext cx="7632848" cy="1572326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open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MathNet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Numerics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Statistics</a:t>
            </a:r>
            <a:endParaRPr lang="cs-CZ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stats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DescriptiveStatistics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sz="22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sz="22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stats</a:t>
            </a:r>
            <a:r>
              <a:rPr lang="cs-CZ" sz="22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2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Mean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2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stats</a:t>
            </a:r>
            <a:r>
              <a:rPr lang="cs-CZ" sz="22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2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StandardDeviation</a:t>
            </a:r>
            <a:endParaRPr lang="cs-CZ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64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Using Math.NET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2533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Efficient generic math in F#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Enabled by two language features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Inline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function annotation</a:t>
            </a:r>
          </a:p>
          <a:p>
            <a:pPr lvl="1"/>
            <a:r>
              <a:rPr lang="en-US" dirty="0" smtClean="0"/>
              <a:t> Static member </a:t>
            </a:r>
            <a:r>
              <a:rPr lang="en-US" b="1" dirty="0" smtClean="0">
                <a:solidFill>
                  <a:schemeClr val="accent3"/>
                </a:solidFill>
              </a:rPr>
              <a:t>constraints</a:t>
            </a:r>
          </a:p>
          <a:p>
            <a:r>
              <a:rPr lang="en-US" dirty="0" smtClean="0"/>
              <a:t>Calculating list average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Goes beyond the .NET type system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140024"/>
            <a:ext cx="8640960" cy="1449216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inline 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average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: list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: ^a list -&gt;  ^a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when  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^a :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 member 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( + ) :  ^a *  ^a -&gt;  ^a) </a:t>
            </a:r>
            <a:endParaRPr lang="en-US" sz="2000" dirty="0" smtClean="0"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and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^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a :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 member </a:t>
            </a:r>
            <a:r>
              <a:rPr lang="en-US" sz="2000" dirty="0" err="1">
                <a:highlight>
                  <a:srgbClr val="FFFFFF"/>
                </a:highlight>
                <a:latin typeface="Consolas"/>
              </a:rPr>
              <a:t>DivideByInt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 :  ^a * </a:t>
            </a:r>
            <a:r>
              <a:rPr lang="en-US" sz="2000" dirty="0" err="1"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 -&gt;  ^a) </a:t>
            </a:r>
            <a:endParaRPr lang="en-US" sz="2000" dirty="0" smtClean="0"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and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^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a :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 member </a:t>
            </a:r>
            <a:r>
              <a:rPr lang="en-US" sz="2000" dirty="0" err="1">
                <a:highlight>
                  <a:srgbClr val="FFFFFF"/>
                </a:highlight>
                <a:latin typeface="Consolas"/>
              </a:rPr>
              <a:t>get_Zero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 : -&gt;  ^a)</a:t>
            </a:r>
            <a:endParaRPr lang="cs-CZ" sz="2000" dirty="0"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60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inline math functions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How </a:t>
            </a:r>
            <a:r>
              <a:rPr lang="en-US" dirty="0" smtClean="0"/>
              <a:t>does it </a:t>
            </a:r>
            <a:r>
              <a:rPr lang="en-US" b="1" dirty="0" smtClean="0">
                <a:solidFill>
                  <a:schemeClr val="accent3"/>
                </a:solidFill>
              </a:rPr>
              <a:t>work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Function is </a:t>
            </a:r>
            <a:r>
              <a:rPr lang="en-US" dirty="0" err="1" smtClean="0"/>
              <a:t>inlined</a:t>
            </a:r>
            <a:r>
              <a:rPr lang="en-US" dirty="0" smtClean="0"/>
              <a:t> at the call side</a:t>
            </a:r>
          </a:p>
          <a:p>
            <a:pPr lvl="1"/>
            <a:r>
              <a:rPr lang="en-US" dirty="0" smtClean="0"/>
              <a:t>All generics are resolved &amp; specialized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When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chemeClr val="accent2"/>
                </a:solidFill>
              </a:rPr>
              <a:t>how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2"/>
                </a:solidFill>
              </a:rPr>
              <a:t>use </a:t>
            </a:r>
            <a:r>
              <a:rPr lang="en-US" dirty="0" smtClean="0"/>
              <a:t>it?</a:t>
            </a:r>
          </a:p>
          <a:p>
            <a:pPr lvl="1"/>
            <a:r>
              <a:rPr lang="en-US" dirty="0" smtClean="0"/>
              <a:t>Always inline generic comparison</a:t>
            </a:r>
          </a:p>
          <a:p>
            <a:pPr lvl="1"/>
            <a:r>
              <a:rPr lang="en-US" dirty="0" smtClean="0"/>
              <a:t>You can use generic numeric operators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LanguagePrimitives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03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Sequence</a:t>
            </a:r>
            <a:r>
              <a:rPr lang="en-US" b="1" dirty="0"/>
              <a:t> </a:t>
            </a:r>
            <a:r>
              <a:rPr lang="en-US" dirty="0"/>
              <a:t>– allows lazy evaluation, most general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Array </a:t>
            </a:r>
            <a:r>
              <a:rPr lang="en-US" dirty="0" smtClean="0"/>
              <a:t>– efficient for storage, large data processing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List </a:t>
            </a:r>
            <a:r>
              <a:rPr lang="en-US" dirty="0" smtClean="0"/>
              <a:t>– efficient for small data, cons-style processing</a:t>
            </a:r>
          </a:p>
          <a:p>
            <a:r>
              <a:rPr lang="en-US" dirty="0" smtClean="0"/>
              <a:t>Maps or dictionaries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Map (F#) </a:t>
            </a:r>
            <a:r>
              <a:rPr lang="en-US" dirty="0" smtClean="0"/>
              <a:t>– cannot do better than O(log n)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Dictionary (.NET)</a:t>
            </a:r>
            <a:r>
              <a:rPr lang="en-US" b="1" dirty="0" smtClean="0"/>
              <a:t> </a:t>
            </a:r>
            <a:r>
              <a:rPr lang="en-US" dirty="0" smtClean="0"/>
              <a:t>– O(1) lookup, but mutable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the right data structure!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59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high performance libraries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Native </a:t>
            </a:r>
            <a:r>
              <a:rPr lang="en-GB" dirty="0" smtClean="0"/>
              <a:t>BLAS, LAPACK, FFT and more</a:t>
            </a:r>
          </a:p>
          <a:p>
            <a:pPr lvl="1"/>
            <a:r>
              <a:rPr lang="en-GB" dirty="0" smtClean="0"/>
              <a:t>Using .NET interoperability</a:t>
            </a:r>
          </a:p>
          <a:p>
            <a:pPr lvl="1"/>
            <a:r>
              <a:rPr lang="en-GB" dirty="0" smtClean="0"/>
              <a:t>F# </a:t>
            </a:r>
            <a:r>
              <a:rPr lang="en-GB" dirty="0" err="1" smtClean="0"/>
              <a:t>PowerPack</a:t>
            </a:r>
            <a:r>
              <a:rPr lang="en-GB" dirty="0" smtClean="0"/>
              <a:t> &amp; F# </a:t>
            </a:r>
            <a:r>
              <a:rPr lang="en-GB" dirty="0" err="1" smtClean="0"/>
              <a:t>MathProvider</a:t>
            </a:r>
            <a:endParaRPr lang="en-GB" dirty="0" smtClean="0"/>
          </a:p>
          <a:p>
            <a:r>
              <a:rPr lang="en-GB" b="1" dirty="0" smtClean="0">
                <a:solidFill>
                  <a:schemeClr val="accent3"/>
                </a:solidFill>
              </a:rPr>
              <a:t>Intel MKL </a:t>
            </a:r>
            <a:r>
              <a:rPr lang="en-GB" dirty="0" smtClean="0"/>
              <a:t>(Math Kernel Library)</a:t>
            </a:r>
          </a:p>
          <a:p>
            <a:pPr lvl="1"/>
            <a:r>
              <a:rPr lang="en-GB" dirty="0" smtClean="0"/>
              <a:t>Microsoft SHO, Math.NET Numerics</a:t>
            </a:r>
          </a:p>
          <a:p>
            <a:r>
              <a:rPr lang="en-GB" b="1" dirty="0" smtClean="0">
                <a:solidFill>
                  <a:schemeClr val="accent4"/>
                </a:solidFill>
              </a:rPr>
              <a:t>NVidia CUDA </a:t>
            </a:r>
            <a:r>
              <a:rPr lang="en-GB" dirty="0" smtClean="0"/>
              <a:t>(GPU)</a:t>
            </a:r>
          </a:p>
          <a:p>
            <a:pPr lvl="1"/>
            <a:r>
              <a:rPr lang="en-GB" dirty="0" smtClean="0"/>
              <a:t>Commercial libraries (</a:t>
            </a:r>
            <a:r>
              <a:rPr lang="en-GB" dirty="0" err="1" smtClean="0"/>
              <a:t>StatFactory</a:t>
            </a:r>
            <a:r>
              <a:rPr lang="en-GB" dirty="0" smtClean="0"/>
              <a:t> </a:t>
            </a:r>
            <a:r>
              <a:rPr lang="en-GB" dirty="0" err="1" smtClean="0"/>
              <a:t>FCore</a:t>
            </a:r>
            <a:r>
              <a:rPr lang="en-GB" dirty="0" smtClean="0"/>
              <a:t>, …)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  <a:r>
              <a:rPr lang="en-US" b="1" dirty="0" smtClean="0"/>
              <a:t>: </a:t>
            </a:r>
            <a:r>
              <a:rPr lang="en-US" dirty="0" smtClean="0"/>
              <a:t>R type provider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97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processing: </a:t>
            </a:r>
            <a:r>
              <a:rPr lang="en-US" dirty="0" smtClean="0"/>
              <a:t>Modeling options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4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Type Provider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b="1" dirty="0" smtClean="0">
                <a:solidFill>
                  <a:schemeClr val="accent2"/>
                </a:solidFill>
              </a:rPr>
              <a:t>R project</a:t>
            </a:r>
          </a:p>
          <a:p>
            <a:pPr lvl="1"/>
            <a:r>
              <a:rPr lang="en-GB" dirty="0" smtClean="0"/>
              <a:t>Statistical computing software</a:t>
            </a:r>
          </a:p>
          <a:p>
            <a:pPr lvl="1"/>
            <a:r>
              <a:rPr lang="en-GB" dirty="0" smtClean="0"/>
              <a:t>Loads of open-source libraries</a:t>
            </a:r>
          </a:p>
          <a:p>
            <a:pPr lvl="1"/>
            <a:r>
              <a:rPr lang="en-GB" dirty="0" smtClean="0"/>
              <a:t>Statistics, Finance (time series), Plotting (ggplot2)</a:t>
            </a:r>
          </a:p>
          <a:p>
            <a:r>
              <a:rPr lang="en-GB" dirty="0" smtClean="0"/>
              <a:t>Calling </a:t>
            </a:r>
            <a:r>
              <a:rPr lang="en-GB" b="1" dirty="0" smtClean="0">
                <a:solidFill>
                  <a:schemeClr val="accent3"/>
                </a:solidFill>
              </a:rPr>
              <a:t>R from F#</a:t>
            </a:r>
          </a:p>
          <a:p>
            <a:pPr lvl="1"/>
            <a:r>
              <a:rPr lang="en-GB" dirty="0" smtClean="0"/>
              <a:t>Imports available functions</a:t>
            </a:r>
          </a:p>
          <a:p>
            <a:pPr lvl="1"/>
            <a:r>
              <a:rPr lang="en-GB" dirty="0" smtClean="0"/>
              <a:t>Serializes data frames between R and F#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Accessing world bank 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988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F# charting and sequence expressions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lists of XY pairs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Creating line charts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317758"/>
            <a:ext cx="8136904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x2 = [ </a:t>
            </a:r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</a:t>
            </a:r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-10.0 .. 10.0 </a:t>
            </a:r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pown x 2 ]</a:t>
            </a:r>
          </a:p>
          <a:p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x3 = [ </a:t>
            </a:r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</a:t>
            </a:r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-10.0 .. 10.0 </a:t>
            </a:r>
            <a:r>
              <a:rPr lang="cs-CZ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pown x 3 ]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315979"/>
            <a:ext cx="7632848" cy="1849325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Chart.Line(x2)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Chart.Columns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Chart.Line(x2)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Chart.Line(x3) 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13" y="4179143"/>
            <a:ext cx="4294759" cy="227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268760"/>
            <a:ext cx="7772400" cy="4500215"/>
          </a:xfrm>
        </p:spPr>
        <p:txBody>
          <a:bodyPr/>
          <a:lstStyle/>
          <a:p>
            <a:r>
              <a:rPr lang="en-US" b="1" dirty="0" smtClean="0"/>
              <a:t>DEMO: Options and payoff diagrams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36515"/>
            <a:ext cx="72866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Euro options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language?</a:t>
            </a:r>
          </a:p>
          <a:p>
            <a:pPr lvl="1"/>
            <a:r>
              <a:rPr lang="en-US" smtClean="0"/>
              <a:t>Primitive values</a:t>
            </a:r>
          </a:p>
          <a:p>
            <a:pPr lvl="1"/>
            <a:r>
              <a:rPr lang="en-US" smtClean="0"/>
              <a:t>Composition operations</a:t>
            </a:r>
          </a:p>
          <a:p>
            <a:r>
              <a:rPr lang="en-US" smtClean="0"/>
              <a:t>How do we use the model?</a:t>
            </a:r>
          </a:p>
          <a:p>
            <a:pPr lvl="1"/>
            <a:r>
              <a:rPr lang="en-US" smtClean="0"/>
              <a:t>Drawing a pay-off diagram</a:t>
            </a:r>
          </a:p>
          <a:p>
            <a:pPr lvl="1"/>
            <a:r>
              <a:rPr lang="en-US" smtClean="0"/>
              <a:t>Calculating option price</a:t>
            </a:r>
          </a:p>
          <a:p>
            <a:pPr lvl="1"/>
            <a:r>
              <a:rPr lang="en-US" smtClean="0"/>
              <a:t>Checking for execution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4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options</a:t>
            </a:r>
            <a:endParaRPr lang="cs-CZ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7" y="1600200"/>
            <a:ext cx="864540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2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the model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Primitives of the language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Composition combinators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90463"/>
            <a:ext cx="6697960" cy="2218657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OptionKind =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Call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Put</a:t>
            </a:r>
          </a:p>
          <a:p>
            <a:pPr>
              <a:spcBef>
                <a:spcPts val="1200"/>
              </a:spcBef>
            </a:pP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Option = 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European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OptionKind * float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840" y="5150895"/>
            <a:ext cx="6697960" cy="956773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Combine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 * Option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Times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float * Option</a:t>
            </a:r>
          </a:p>
        </p:txBody>
      </p:sp>
    </p:spTree>
    <p:extLst>
      <p:ext uri="{BB962C8B-B14F-4D97-AF65-F5344CB8AC3E}">
        <p14:creationId xmlns:p14="http://schemas.microsoft.com/office/powerpoint/2010/main" val="348911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Metro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1312</Words>
  <Application>Microsoft Office PowerPoint</Application>
  <PresentationFormat>On-screen Show (4:3)</PresentationFormat>
  <Paragraphs>286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Consolas</vt:lpstr>
      <vt:lpstr>Segoe UI</vt:lpstr>
      <vt:lpstr>Segoe UI Light</vt:lpstr>
      <vt:lpstr>Wingdings</vt:lpstr>
      <vt:lpstr>Office Theme</vt:lpstr>
      <vt:lpstr>Fast Track to F#</vt:lpstr>
      <vt:lpstr>Accessing data in F#</vt:lpstr>
      <vt:lpstr>How to write calculations in F#</vt:lpstr>
      <vt:lpstr>Data processing: Modeling options</vt:lpstr>
      <vt:lpstr>F# charting and sequence expressions</vt:lpstr>
      <vt:lpstr>DEMO: Options and payoff diagrams</vt:lpstr>
      <vt:lpstr>Modeling Euro options</vt:lpstr>
      <vt:lpstr>Composed options</vt:lpstr>
      <vt:lpstr>Building the model</vt:lpstr>
      <vt:lpstr>Building &amp; using the DSL</vt:lpstr>
      <vt:lpstr>Domain-specific languages</vt:lpstr>
      <vt:lpstr>Data processing: Type Providers</vt:lpstr>
      <vt:lpstr>Languages and Data</vt:lpstr>
      <vt:lpstr>Bridging the mismatch</vt:lpstr>
      <vt:lpstr>Simple database access in F#</vt:lpstr>
      <vt:lpstr>Demo: Using the dynamic operator</vt:lpstr>
      <vt:lpstr>What type providers do?</vt:lpstr>
      <vt:lpstr>F# Type providers</vt:lpstr>
      <vt:lpstr>Type providers</vt:lpstr>
      <vt:lpstr>Demo: Accessing stock prices</vt:lpstr>
      <vt:lpstr>Translating LINQ to F#</vt:lpstr>
      <vt:lpstr>Sequence expressions in F#</vt:lpstr>
      <vt:lpstr>Useful library functions</vt:lpstr>
      <vt:lpstr>Demo: Working with stock data</vt:lpstr>
      <vt:lpstr>Data processing: LINQ and queries</vt:lpstr>
      <vt:lpstr>Queryable data sources</vt:lpstr>
      <vt:lpstr>F# 3.0 Queries</vt:lpstr>
      <vt:lpstr>OData Type provider</vt:lpstr>
      <vt:lpstr>Demo: Writing queries in F#</vt:lpstr>
      <vt:lpstr>Demo: Writing a type provider</vt:lpstr>
      <vt:lpstr>Data processing: Computations</vt:lpstr>
      <vt:lpstr>Components of Math.NET</vt:lpstr>
      <vt:lpstr>Probability &amp; statistics in Math.NET</vt:lpstr>
      <vt:lpstr>Demo: Using Math.NET </vt:lpstr>
      <vt:lpstr>Efficient generic math in F#</vt:lpstr>
      <vt:lpstr>Writing inline math functions</vt:lpstr>
      <vt:lpstr>Choose the right data structure!</vt:lpstr>
      <vt:lpstr>More high performance libraries</vt:lpstr>
      <vt:lpstr>Data processing: R type provider</vt:lpstr>
      <vt:lpstr>R Type Provider</vt:lpstr>
      <vt:lpstr>Demo: Accessing world bank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Tomas Petricek</dc:creator>
  <cp:lastModifiedBy>Tomas Petricek</cp:lastModifiedBy>
  <cp:revision>230</cp:revision>
  <dcterms:created xsi:type="dcterms:W3CDTF">2011-07-24T17:44:13Z</dcterms:created>
  <dcterms:modified xsi:type="dcterms:W3CDTF">2013-12-02T07:42:11Z</dcterms:modified>
</cp:coreProperties>
</file>