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9" r:id="rId3"/>
    <p:sldId id="285" r:id="rId4"/>
    <p:sldId id="283" r:id="rId5"/>
    <p:sldId id="284" r:id="rId6"/>
    <p:sldId id="286" r:id="rId7"/>
    <p:sldId id="291" r:id="rId8"/>
    <p:sldId id="292" r:id="rId9"/>
    <p:sldId id="293" r:id="rId10"/>
    <p:sldId id="287" r:id="rId11"/>
    <p:sldId id="297" r:id="rId12"/>
    <p:sldId id="294" r:id="rId13"/>
    <p:sldId id="296" r:id="rId14"/>
    <p:sldId id="301" r:id="rId15"/>
    <p:sldId id="290" r:id="rId16"/>
    <p:sldId id="298" r:id="rId17"/>
    <p:sldId id="295" r:id="rId18"/>
    <p:sldId id="268" r:id="rId19"/>
    <p:sldId id="299" r:id="rId20"/>
    <p:sldId id="303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>
        <p:scale>
          <a:sx n="80" d="100"/>
          <a:sy n="80" d="100"/>
        </p:scale>
        <p:origin x="-126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536CD-160B-4C33-90DC-B5566F49DB48}" type="doc">
      <dgm:prSet loTypeId="urn:microsoft.com/office/officeart/2005/8/layout/hierarchy4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85FB5361-BDEF-462F-B868-AFE7C9B25820}">
      <dgm:prSet phldrT="[Text]"/>
      <dgm:spPr/>
      <dgm:t>
        <a:bodyPr/>
        <a:lstStyle/>
        <a:p>
          <a:r>
            <a:rPr lang="en-US" dirty="0" smtClean="0"/>
            <a:t>Compiler</a:t>
          </a:r>
          <a:endParaRPr lang="cs-CZ" dirty="0"/>
        </a:p>
      </dgm:t>
    </dgm:pt>
    <dgm:pt modelId="{7B944CDA-BFFB-44FA-9486-DCB80D64A08A}" type="parTrans" cxnId="{48B3C38B-837D-44DD-B298-9B86ACF63867}">
      <dgm:prSet/>
      <dgm:spPr/>
      <dgm:t>
        <a:bodyPr/>
        <a:lstStyle/>
        <a:p>
          <a:endParaRPr lang="cs-CZ"/>
        </a:p>
      </dgm:t>
    </dgm:pt>
    <dgm:pt modelId="{03109C57-FF6B-43B0-8626-7526F73E2E1E}" type="sibTrans" cxnId="{48B3C38B-837D-44DD-B298-9B86ACF63867}">
      <dgm:prSet/>
      <dgm:spPr/>
      <dgm:t>
        <a:bodyPr/>
        <a:lstStyle/>
        <a:p>
          <a:endParaRPr lang="cs-CZ"/>
        </a:p>
      </dgm:t>
    </dgm:pt>
    <dgm:pt modelId="{88EAC317-B500-41C7-B491-F2F2C6B767D6}">
      <dgm:prSet phldrT="[Text]"/>
      <dgm:spPr/>
      <dgm:t>
        <a:bodyPr/>
        <a:lstStyle/>
        <a:p>
          <a:r>
            <a:rPr lang="en-US" dirty="0" smtClean="0"/>
            <a:t>Type-Check Imported Types</a:t>
          </a:r>
          <a:endParaRPr lang="cs-CZ" dirty="0"/>
        </a:p>
      </dgm:t>
    </dgm:pt>
    <dgm:pt modelId="{780127BC-503A-4E19-9ED7-1A9C3D681BE3}" type="parTrans" cxnId="{007563A5-EAC4-4984-82A0-E01162D523D0}">
      <dgm:prSet/>
      <dgm:spPr/>
      <dgm:t>
        <a:bodyPr/>
        <a:lstStyle/>
        <a:p>
          <a:endParaRPr lang="cs-CZ"/>
        </a:p>
      </dgm:t>
    </dgm:pt>
    <dgm:pt modelId="{6E6FEC1C-FCA7-40FE-BC88-FA9BD29AB9F1}" type="sibTrans" cxnId="{007563A5-EAC4-4984-82A0-E01162D523D0}">
      <dgm:prSet/>
      <dgm:spPr/>
      <dgm:t>
        <a:bodyPr/>
        <a:lstStyle/>
        <a:p>
          <a:endParaRPr lang="cs-CZ"/>
        </a:p>
      </dgm:t>
    </dgm:pt>
    <dgm:pt modelId="{8BFFD78A-DFC0-49C2-8A3C-255CD5731340}">
      <dgm:prSet phldrT="[Text]"/>
      <dgm:spPr/>
      <dgm:t>
        <a:bodyPr/>
        <a:lstStyle/>
        <a:p>
          <a:r>
            <a:rPr lang="en-US" dirty="0" smtClean="0"/>
            <a:t>Compile using Type Provider</a:t>
          </a:r>
          <a:endParaRPr lang="cs-CZ" dirty="0"/>
        </a:p>
      </dgm:t>
    </dgm:pt>
    <dgm:pt modelId="{F5873E43-AC6B-466A-B02A-F786EA79A456}" type="parTrans" cxnId="{195C5685-08F5-40B0-82DA-10831F017323}">
      <dgm:prSet/>
      <dgm:spPr/>
      <dgm:t>
        <a:bodyPr/>
        <a:lstStyle/>
        <a:p>
          <a:endParaRPr lang="cs-CZ"/>
        </a:p>
      </dgm:t>
    </dgm:pt>
    <dgm:pt modelId="{DA7F8AE2-16E9-4CD2-B5BA-C68956562F9D}" type="sibTrans" cxnId="{195C5685-08F5-40B0-82DA-10831F017323}">
      <dgm:prSet/>
      <dgm:spPr/>
      <dgm:t>
        <a:bodyPr/>
        <a:lstStyle/>
        <a:p>
          <a:endParaRPr lang="cs-CZ"/>
        </a:p>
      </dgm:t>
    </dgm:pt>
    <dgm:pt modelId="{7A67DB7B-D342-43F6-8216-CA0F83191509}">
      <dgm:prSet phldrT="[Text]"/>
      <dgm:spPr/>
      <dgm:t>
        <a:bodyPr/>
        <a:lstStyle/>
        <a:p>
          <a:r>
            <a:rPr lang="en-US" dirty="0" smtClean="0"/>
            <a:t>Type provider</a:t>
          </a:r>
          <a:endParaRPr lang="cs-CZ" dirty="0"/>
        </a:p>
      </dgm:t>
    </dgm:pt>
    <dgm:pt modelId="{BDEF50CA-5039-463B-B1F5-DEC00D4791BF}" type="parTrans" cxnId="{72705BFB-9AA5-47E4-8DCC-D480469CEC97}">
      <dgm:prSet/>
      <dgm:spPr/>
      <dgm:t>
        <a:bodyPr/>
        <a:lstStyle/>
        <a:p>
          <a:endParaRPr lang="cs-CZ"/>
        </a:p>
      </dgm:t>
    </dgm:pt>
    <dgm:pt modelId="{67ACFE3B-2FDB-4E82-BF73-CEF4DC2CA9FA}" type="sibTrans" cxnId="{72705BFB-9AA5-47E4-8DCC-D480469CEC97}">
      <dgm:prSet/>
      <dgm:spPr/>
      <dgm:t>
        <a:bodyPr/>
        <a:lstStyle/>
        <a:p>
          <a:endParaRPr lang="cs-CZ"/>
        </a:p>
      </dgm:t>
    </dgm:pt>
    <dgm:pt modelId="{28D2A689-E299-4067-8384-D0BAE7FB17FC}">
      <dgm:prSet phldrT="[Text]"/>
      <dgm:spPr/>
      <dgm:t>
        <a:bodyPr/>
        <a:lstStyle/>
        <a:p>
          <a:r>
            <a:rPr lang="en-US" dirty="0" smtClean="0"/>
            <a:t>IDE</a:t>
          </a:r>
          <a:endParaRPr lang="cs-CZ" dirty="0"/>
        </a:p>
      </dgm:t>
    </dgm:pt>
    <dgm:pt modelId="{276E69D2-5233-49C4-9184-5C1A1C70726D}" type="parTrans" cxnId="{F5435642-96F8-4C42-A0DA-2326C9261A90}">
      <dgm:prSet/>
      <dgm:spPr/>
      <dgm:t>
        <a:bodyPr/>
        <a:lstStyle/>
        <a:p>
          <a:endParaRPr lang="cs-CZ"/>
        </a:p>
      </dgm:t>
    </dgm:pt>
    <dgm:pt modelId="{7506276A-C281-43A5-A82C-25D7BCDDA56A}" type="sibTrans" cxnId="{F5435642-96F8-4C42-A0DA-2326C9261A90}">
      <dgm:prSet/>
      <dgm:spPr/>
      <dgm:t>
        <a:bodyPr/>
        <a:lstStyle/>
        <a:p>
          <a:endParaRPr lang="cs-CZ"/>
        </a:p>
      </dgm:t>
    </dgm:pt>
    <dgm:pt modelId="{3DC8350E-C264-4640-81AD-0A3FC6045C00}">
      <dgm:prSet phldrT="[Text]"/>
      <dgm:spPr/>
      <dgm:t>
        <a:bodyPr/>
        <a:lstStyle/>
        <a:p>
          <a:r>
            <a:rPr lang="en-US" dirty="0" smtClean="0"/>
            <a:t>IntelliSense for Generated Types</a:t>
          </a:r>
          <a:endParaRPr lang="cs-CZ" dirty="0"/>
        </a:p>
      </dgm:t>
    </dgm:pt>
    <dgm:pt modelId="{7C116E98-059A-4FD1-856C-E82D90C6B0C3}" type="parTrans" cxnId="{52DF79A3-7BF7-4CF6-9DFD-2EE21A366381}">
      <dgm:prSet/>
      <dgm:spPr/>
      <dgm:t>
        <a:bodyPr/>
        <a:lstStyle/>
        <a:p>
          <a:endParaRPr lang="cs-CZ"/>
        </a:p>
      </dgm:t>
    </dgm:pt>
    <dgm:pt modelId="{749418D8-6E86-46C0-AED7-8F94D1CC7110}" type="sibTrans" cxnId="{52DF79A3-7BF7-4CF6-9DFD-2EE21A366381}">
      <dgm:prSet/>
      <dgm:spPr/>
      <dgm:t>
        <a:bodyPr/>
        <a:lstStyle/>
        <a:p>
          <a:endParaRPr lang="cs-CZ"/>
        </a:p>
      </dgm:t>
    </dgm:pt>
    <dgm:pt modelId="{5D814756-2CF2-45E8-9D43-FF112ABBABC2}" type="pres">
      <dgm:prSet presAssocID="{A20536CD-160B-4C33-90DC-B5566F49DB4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0385D8F0-88C7-435B-9897-A383AACCACF6}" type="pres">
      <dgm:prSet presAssocID="{7A67DB7B-D342-43F6-8216-CA0F83191509}" presName="vertOne" presStyleCnt="0"/>
      <dgm:spPr/>
      <dgm:t>
        <a:bodyPr/>
        <a:lstStyle/>
        <a:p>
          <a:endParaRPr lang="cs-CZ"/>
        </a:p>
      </dgm:t>
    </dgm:pt>
    <dgm:pt modelId="{EFA66EA1-4B58-4AE6-BEAD-8159B86697E7}" type="pres">
      <dgm:prSet presAssocID="{7A67DB7B-D342-43F6-8216-CA0F8319150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C261D9C-EA42-4B2D-A744-AD096C83DA27}" type="pres">
      <dgm:prSet presAssocID="{7A67DB7B-D342-43F6-8216-CA0F83191509}" presName="parTransOne" presStyleCnt="0"/>
      <dgm:spPr/>
      <dgm:t>
        <a:bodyPr/>
        <a:lstStyle/>
        <a:p>
          <a:endParaRPr lang="cs-CZ"/>
        </a:p>
      </dgm:t>
    </dgm:pt>
    <dgm:pt modelId="{F98EB0F1-19E1-4CC9-B31F-A4A9734DE8B3}" type="pres">
      <dgm:prSet presAssocID="{7A67DB7B-D342-43F6-8216-CA0F83191509}" presName="horzOne" presStyleCnt="0"/>
      <dgm:spPr/>
      <dgm:t>
        <a:bodyPr/>
        <a:lstStyle/>
        <a:p>
          <a:endParaRPr lang="cs-CZ"/>
        </a:p>
      </dgm:t>
    </dgm:pt>
    <dgm:pt modelId="{5AB224C8-B53F-4831-A8CD-7E82306BC7B9}" type="pres">
      <dgm:prSet presAssocID="{28D2A689-E299-4067-8384-D0BAE7FB17FC}" presName="vertTwo" presStyleCnt="0"/>
      <dgm:spPr/>
      <dgm:t>
        <a:bodyPr/>
        <a:lstStyle/>
        <a:p>
          <a:endParaRPr lang="cs-CZ"/>
        </a:p>
      </dgm:t>
    </dgm:pt>
    <dgm:pt modelId="{DA398B44-D92B-4FEA-8164-4595ED61C96C}" type="pres">
      <dgm:prSet presAssocID="{28D2A689-E299-4067-8384-D0BAE7FB17F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6D5269C-979C-4051-BBF8-BA91D00F8E39}" type="pres">
      <dgm:prSet presAssocID="{28D2A689-E299-4067-8384-D0BAE7FB17FC}" presName="parTransTwo" presStyleCnt="0"/>
      <dgm:spPr/>
      <dgm:t>
        <a:bodyPr/>
        <a:lstStyle/>
        <a:p>
          <a:endParaRPr lang="cs-CZ"/>
        </a:p>
      </dgm:t>
    </dgm:pt>
    <dgm:pt modelId="{8E3F2D25-1BBF-4C83-823A-684F667223F5}" type="pres">
      <dgm:prSet presAssocID="{28D2A689-E299-4067-8384-D0BAE7FB17FC}" presName="horzTwo" presStyleCnt="0"/>
      <dgm:spPr/>
      <dgm:t>
        <a:bodyPr/>
        <a:lstStyle/>
        <a:p>
          <a:endParaRPr lang="cs-CZ"/>
        </a:p>
      </dgm:t>
    </dgm:pt>
    <dgm:pt modelId="{C88F29FA-E376-496D-B3F9-6EFCD680D682}" type="pres">
      <dgm:prSet presAssocID="{3DC8350E-C264-4640-81AD-0A3FC6045C00}" presName="vertThree" presStyleCnt="0"/>
      <dgm:spPr/>
      <dgm:t>
        <a:bodyPr/>
        <a:lstStyle/>
        <a:p>
          <a:endParaRPr lang="cs-CZ"/>
        </a:p>
      </dgm:t>
    </dgm:pt>
    <dgm:pt modelId="{1204B9CF-07D6-44BA-AAB9-939AB2924F4F}" type="pres">
      <dgm:prSet presAssocID="{3DC8350E-C264-4640-81AD-0A3FC6045C0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CA61F79-4750-477D-94BD-28805B4B89CE}" type="pres">
      <dgm:prSet presAssocID="{3DC8350E-C264-4640-81AD-0A3FC6045C00}" presName="horzThree" presStyleCnt="0"/>
      <dgm:spPr/>
      <dgm:t>
        <a:bodyPr/>
        <a:lstStyle/>
        <a:p>
          <a:endParaRPr lang="cs-CZ"/>
        </a:p>
      </dgm:t>
    </dgm:pt>
    <dgm:pt modelId="{9A5D670F-6F42-4DA5-A64A-DC7F7F981860}" type="pres">
      <dgm:prSet presAssocID="{7506276A-C281-43A5-A82C-25D7BCDDA56A}" presName="sibSpaceTwo" presStyleCnt="0"/>
      <dgm:spPr/>
      <dgm:t>
        <a:bodyPr/>
        <a:lstStyle/>
        <a:p>
          <a:endParaRPr lang="cs-CZ"/>
        </a:p>
      </dgm:t>
    </dgm:pt>
    <dgm:pt modelId="{FFE91E55-CCF0-4986-B2C5-1F538E7B4E07}" type="pres">
      <dgm:prSet presAssocID="{85FB5361-BDEF-462F-B868-AFE7C9B25820}" presName="vertTwo" presStyleCnt="0"/>
      <dgm:spPr/>
      <dgm:t>
        <a:bodyPr/>
        <a:lstStyle/>
        <a:p>
          <a:endParaRPr lang="cs-CZ"/>
        </a:p>
      </dgm:t>
    </dgm:pt>
    <dgm:pt modelId="{B9A6966A-E77B-4F31-903C-9F0DFC2AB54C}" type="pres">
      <dgm:prSet presAssocID="{85FB5361-BDEF-462F-B868-AFE7C9B2582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35A521D-3E14-4591-AA47-992688185E50}" type="pres">
      <dgm:prSet presAssocID="{85FB5361-BDEF-462F-B868-AFE7C9B25820}" presName="parTransTwo" presStyleCnt="0"/>
      <dgm:spPr/>
      <dgm:t>
        <a:bodyPr/>
        <a:lstStyle/>
        <a:p>
          <a:endParaRPr lang="cs-CZ"/>
        </a:p>
      </dgm:t>
    </dgm:pt>
    <dgm:pt modelId="{E7002020-DAC0-4EDA-9876-819EE994A0D2}" type="pres">
      <dgm:prSet presAssocID="{85FB5361-BDEF-462F-B868-AFE7C9B25820}" presName="horzTwo" presStyleCnt="0"/>
      <dgm:spPr/>
      <dgm:t>
        <a:bodyPr/>
        <a:lstStyle/>
        <a:p>
          <a:endParaRPr lang="cs-CZ"/>
        </a:p>
      </dgm:t>
    </dgm:pt>
    <dgm:pt modelId="{A5F03185-C158-4137-943F-27960D5A5DF7}" type="pres">
      <dgm:prSet presAssocID="{88EAC317-B500-41C7-B491-F2F2C6B767D6}" presName="vertThree" presStyleCnt="0"/>
      <dgm:spPr/>
      <dgm:t>
        <a:bodyPr/>
        <a:lstStyle/>
        <a:p>
          <a:endParaRPr lang="cs-CZ"/>
        </a:p>
      </dgm:t>
    </dgm:pt>
    <dgm:pt modelId="{3BBD35A8-49D4-4224-AF35-9C030A0E1741}" type="pres">
      <dgm:prSet presAssocID="{88EAC317-B500-41C7-B491-F2F2C6B767D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9144EA4-87F8-411B-AA39-ADCAF63883D6}" type="pres">
      <dgm:prSet presAssocID="{88EAC317-B500-41C7-B491-F2F2C6B767D6}" presName="horzThree" presStyleCnt="0"/>
      <dgm:spPr/>
      <dgm:t>
        <a:bodyPr/>
        <a:lstStyle/>
        <a:p>
          <a:endParaRPr lang="cs-CZ"/>
        </a:p>
      </dgm:t>
    </dgm:pt>
    <dgm:pt modelId="{86492ACE-D0D9-4803-BCCE-3F780260B328}" type="pres">
      <dgm:prSet presAssocID="{6E6FEC1C-FCA7-40FE-BC88-FA9BD29AB9F1}" presName="sibSpaceThree" presStyleCnt="0"/>
      <dgm:spPr/>
      <dgm:t>
        <a:bodyPr/>
        <a:lstStyle/>
        <a:p>
          <a:endParaRPr lang="cs-CZ"/>
        </a:p>
      </dgm:t>
    </dgm:pt>
    <dgm:pt modelId="{D056072B-13DA-4BA3-8C64-74E5ADA41290}" type="pres">
      <dgm:prSet presAssocID="{8BFFD78A-DFC0-49C2-8A3C-255CD5731340}" presName="vertThree" presStyleCnt="0"/>
      <dgm:spPr/>
      <dgm:t>
        <a:bodyPr/>
        <a:lstStyle/>
        <a:p>
          <a:endParaRPr lang="cs-CZ"/>
        </a:p>
      </dgm:t>
    </dgm:pt>
    <dgm:pt modelId="{1A444939-F43D-4214-BD05-25F3986E532B}" type="pres">
      <dgm:prSet presAssocID="{8BFFD78A-DFC0-49C2-8A3C-255CD5731340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1FDAA4F-B539-4BE5-91D2-45A0E3DAA5C1}" type="pres">
      <dgm:prSet presAssocID="{8BFFD78A-DFC0-49C2-8A3C-255CD5731340}" presName="horzThree" presStyleCnt="0"/>
      <dgm:spPr/>
      <dgm:t>
        <a:bodyPr/>
        <a:lstStyle/>
        <a:p>
          <a:endParaRPr lang="cs-CZ"/>
        </a:p>
      </dgm:t>
    </dgm:pt>
  </dgm:ptLst>
  <dgm:cxnLst>
    <dgm:cxn modelId="{195C5685-08F5-40B0-82DA-10831F017323}" srcId="{85FB5361-BDEF-462F-B868-AFE7C9B25820}" destId="{8BFFD78A-DFC0-49C2-8A3C-255CD5731340}" srcOrd="1" destOrd="0" parTransId="{F5873E43-AC6B-466A-B02A-F786EA79A456}" sibTransId="{DA7F8AE2-16E9-4CD2-B5BA-C68956562F9D}"/>
    <dgm:cxn modelId="{007563A5-EAC4-4984-82A0-E01162D523D0}" srcId="{85FB5361-BDEF-462F-B868-AFE7C9B25820}" destId="{88EAC317-B500-41C7-B491-F2F2C6B767D6}" srcOrd="0" destOrd="0" parTransId="{780127BC-503A-4E19-9ED7-1A9C3D681BE3}" sibTransId="{6E6FEC1C-FCA7-40FE-BC88-FA9BD29AB9F1}"/>
    <dgm:cxn modelId="{81D5298B-16F5-4861-90FA-CFC6546FD834}" type="presOf" srcId="{3DC8350E-C264-4640-81AD-0A3FC6045C00}" destId="{1204B9CF-07D6-44BA-AAB9-939AB2924F4F}" srcOrd="0" destOrd="0" presId="urn:microsoft.com/office/officeart/2005/8/layout/hierarchy4"/>
    <dgm:cxn modelId="{F5435642-96F8-4C42-A0DA-2326C9261A90}" srcId="{7A67DB7B-D342-43F6-8216-CA0F83191509}" destId="{28D2A689-E299-4067-8384-D0BAE7FB17FC}" srcOrd="0" destOrd="0" parTransId="{276E69D2-5233-49C4-9184-5C1A1C70726D}" sibTransId="{7506276A-C281-43A5-A82C-25D7BCDDA56A}"/>
    <dgm:cxn modelId="{9C52C19A-9BB8-4862-B337-679131C63A85}" type="presOf" srcId="{28D2A689-E299-4067-8384-D0BAE7FB17FC}" destId="{DA398B44-D92B-4FEA-8164-4595ED61C96C}" srcOrd="0" destOrd="0" presId="urn:microsoft.com/office/officeart/2005/8/layout/hierarchy4"/>
    <dgm:cxn modelId="{C480D676-A49B-448F-A4DD-19A4AD365D08}" type="presOf" srcId="{7A67DB7B-D342-43F6-8216-CA0F83191509}" destId="{EFA66EA1-4B58-4AE6-BEAD-8159B86697E7}" srcOrd="0" destOrd="0" presId="urn:microsoft.com/office/officeart/2005/8/layout/hierarchy4"/>
    <dgm:cxn modelId="{0881187A-B478-4218-96C3-EAE02F1AC739}" type="presOf" srcId="{85FB5361-BDEF-462F-B868-AFE7C9B25820}" destId="{B9A6966A-E77B-4F31-903C-9F0DFC2AB54C}" srcOrd="0" destOrd="0" presId="urn:microsoft.com/office/officeart/2005/8/layout/hierarchy4"/>
    <dgm:cxn modelId="{48B3C38B-837D-44DD-B298-9B86ACF63867}" srcId="{7A67DB7B-D342-43F6-8216-CA0F83191509}" destId="{85FB5361-BDEF-462F-B868-AFE7C9B25820}" srcOrd="1" destOrd="0" parTransId="{7B944CDA-BFFB-44FA-9486-DCB80D64A08A}" sibTransId="{03109C57-FF6B-43B0-8626-7526F73E2E1E}"/>
    <dgm:cxn modelId="{F767B740-80B9-4EBE-83FC-C0E7876FA4EA}" type="presOf" srcId="{88EAC317-B500-41C7-B491-F2F2C6B767D6}" destId="{3BBD35A8-49D4-4224-AF35-9C030A0E1741}" srcOrd="0" destOrd="0" presId="urn:microsoft.com/office/officeart/2005/8/layout/hierarchy4"/>
    <dgm:cxn modelId="{52DF79A3-7BF7-4CF6-9DFD-2EE21A366381}" srcId="{28D2A689-E299-4067-8384-D0BAE7FB17FC}" destId="{3DC8350E-C264-4640-81AD-0A3FC6045C00}" srcOrd="0" destOrd="0" parTransId="{7C116E98-059A-4FD1-856C-E82D90C6B0C3}" sibTransId="{749418D8-6E86-46C0-AED7-8F94D1CC7110}"/>
    <dgm:cxn modelId="{0178A798-D811-4CE8-A9FF-36BC8EB1C847}" type="presOf" srcId="{A20536CD-160B-4C33-90DC-B5566F49DB48}" destId="{5D814756-2CF2-45E8-9D43-FF112ABBABC2}" srcOrd="0" destOrd="0" presId="urn:microsoft.com/office/officeart/2005/8/layout/hierarchy4"/>
    <dgm:cxn modelId="{72705BFB-9AA5-47E4-8DCC-D480469CEC97}" srcId="{A20536CD-160B-4C33-90DC-B5566F49DB48}" destId="{7A67DB7B-D342-43F6-8216-CA0F83191509}" srcOrd="0" destOrd="0" parTransId="{BDEF50CA-5039-463B-B1F5-DEC00D4791BF}" sibTransId="{67ACFE3B-2FDB-4E82-BF73-CEF4DC2CA9FA}"/>
    <dgm:cxn modelId="{EFE032A4-C82E-4145-A19E-5145CD3E3A68}" type="presOf" srcId="{8BFFD78A-DFC0-49C2-8A3C-255CD5731340}" destId="{1A444939-F43D-4214-BD05-25F3986E532B}" srcOrd="0" destOrd="0" presId="urn:microsoft.com/office/officeart/2005/8/layout/hierarchy4"/>
    <dgm:cxn modelId="{67118C3C-537D-4FCC-810F-7D69F4029BFE}" type="presParOf" srcId="{5D814756-2CF2-45E8-9D43-FF112ABBABC2}" destId="{0385D8F0-88C7-435B-9897-A383AACCACF6}" srcOrd="0" destOrd="0" presId="urn:microsoft.com/office/officeart/2005/8/layout/hierarchy4"/>
    <dgm:cxn modelId="{59104B4B-7A8B-4738-A661-A8450C2F65CE}" type="presParOf" srcId="{0385D8F0-88C7-435B-9897-A383AACCACF6}" destId="{EFA66EA1-4B58-4AE6-BEAD-8159B86697E7}" srcOrd="0" destOrd="0" presId="urn:microsoft.com/office/officeart/2005/8/layout/hierarchy4"/>
    <dgm:cxn modelId="{3EC86BBD-1EEF-4A9E-97AF-BF7B72A4D5EA}" type="presParOf" srcId="{0385D8F0-88C7-435B-9897-A383AACCACF6}" destId="{9C261D9C-EA42-4B2D-A744-AD096C83DA27}" srcOrd="1" destOrd="0" presId="urn:microsoft.com/office/officeart/2005/8/layout/hierarchy4"/>
    <dgm:cxn modelId="{95CE8039-D0C0-4FC9-9908-4B731CF5EA02}" type="presParOf" srcId="{0385D8F0-88C7-435B-9897-A383AACCACF6}" destId="{F98EB0F1-19E1-4CC9-B31F-A4A9734DE8B3}" srcOrd="2" destOrd="0" presId="urn:microsoft.com/office/officeart/2005/8/layout/hierarchy4"/>
    <dgm:cxn modelId="{0A5EAB0A-E7A9-418D-A841-48E70CBA84EF}" type="presParOf" srcId="{F98EB0F1-19E1-4CC9-B31F-A4A9734DE8B3}" destId="{5AB224C8-B53F-4831-A8CD-7E82306BC7B9}" srcOrd="0" destOrd="0" presId="urn:microsoft.com/office/officeart/2005/8/layout/hierarchy4"/>
    <dgm:cxn modelId="{F0770DA5-66F7-4CFB-9D2B-A16EAC55B62E}" type="presParOf" srcId="{5AB224C8-B53F-4831-A8CD-7E82306BC7B9}" destId="{DA398B44-D92B-4FEA-8164-4595ED61C96C}" srcOrd="0" destOrd="0" presId="urn:microsoft.com/office/officeart/2005/8/layout/hierarchy4"/>
    <dgm:cxn modelId="{6D1636E5-9351-40D2-9F6B-9173BAA5B7D5}" type="presParOf" srcId="{5AB224C8-B53F-4831-A8CD-7E82306BC7B9}" destId="{46D5269C-979C-4051-BBF8-BA91D00F8E39}" srcOrd="1" destOrd="0" presId="urn:microsoft.com/office/officeart/2005/8/layout/hierarchy4"/>
    <dgm:cxn modelId="{347D9CC6-BAD0-4DFC-A4CE-E0E43AE9CB72}" type="presParOf" srcId="{5AB224C8-B53F-4831-A8CD-7E82306BC7B9}" destId="{8E3F2D25-1BBF-4C83-823A-684F667223F5}" srcOrd="2" destOrd="0" presId="urn:microsoft.com/office/officeart/2005/8/layout/hierarchy4"/>
    <dgm:cxn modelId="{7093B9FB-85FA-44E5-AA0F-D163FC6A2910}" type="presParOf" srcId="{8E3F2D25-1BBF-4C83-823A-684F667223F5}" destId="{C88F29FA-E376-496D-B3F9-6EFCD680D682}" srcOrd="0" destOrd="0" presId="urn:microsoft.com/office/officeart/2005/8/layout/hierarchy4"/>
    <dgm:cxn modelId="{E639565A-C296-45A7-9395-315231E8C457}" type="presParOf" srcId="{C88F29FA-E376-496D-B3F9-6EFCD680D682}" destId="{1204B9CF-07D6-44BA-AAB9-939AB2924F4F}" srcOrd="0" destOrd="0" presId="urn:microsoft.com/office/officeart/2005/8/layout/hierarchy4"/>
    <dgm:cxn modelId="{EC68AD4E-D9C3-4E49-ACFA-02F8239F5021}" type="presParOf" srcId="{C88F29FA-E376-496D-B3F9-6EFCD680D682}" destId="{4CA61F79-4750-477D-94BD-28805B4B89CE}" srcOrd="1" destOrd="0" presId="urn:microsoft.com/office/officeart/2005/8/layout/hierarchy4"/>
    <dgm:cxn modelId="{D23A8C18-28FB-4A93-A641-2263054D5986}" type="presParOf" srcId="{F98EB0F1-19E1-4CC9-B31F-A4A9734DE8B3}" destId="{9A5D670F-6F42-4DA5-A64A-DC7F7F981860}" srcOrd="1" destOrd="0" presId="urn:microsoft.com/office/officeart/2005/8/layout/hierarchy4"/>
    <dgm:cxn modelId="{3BFB74FE-795C-47E2-A0BC-4F99B8624BC2}" type="presParOf" srcId="{F98EB0F1-19E1-4CC9-B31F-A4A9734DE8B3}" destId="{FFE91E55-CCF0-4986-B2C5-1F538E7B4E07}" srcOrd="2" destOrd="0" presId="urn:microsoft.com/office/officeart/2005/8/layout/hierarchy4"/>
    <dgm:cxn modelId="{0C0F9F76-0537-4479-AADC-922B9875AA7C}" type="presParOf" srcId="{FFE91E55-CCF0-4986-B2C5-1F538E7B4E07}" destId="{B9A6966A-E77B-4F31-903C-9F0DFC2AB54C}" srcOrd="0" destOrd="0" presId="urn:microsoft.com/office/officeart/2005/8/layout/hierarchy4"/>
    <dgm:cxn modelId="{EE81618B-C9B5-4B74-942F-328420ECCC2B}" type="presParOf" srcId="{FFE91E55-CCF0-4986-B2C5-1F538E7B4E07}" destId="{935A521D-3E14-4591-AA47-992688185E50}" srcOrd="1" destOrd="0" presId="urn:microsoft.com/office/officeart/2005/8/layout/hierarchy4"/>
    <dgm:cxn modelId="{A5246346-F6B1-4298-AC0D-35BAB19A6C24}" type="presParOf" srcId="{FFE91E55-CCF0-4986-B2C5-1F538E7B4E07}" destId="{E7002020-DAC0-4EDA-9876-819EE994A0D2}" srcOrd="2" destOrd="0" presId="urn:microsoft.com/office/officeart/2005/8/layout/hierarchy4"/>
    <dgm:cxn modelId="{844AA0FD-3D88-4738-ADF3-87509E2E2FEC}" type="presParOf" srcId="{E7002020-DAC0-4EDA-9876-819EE994A0D2}" destId="{A5F03185-C158-4137-943F-27960D5A5DF7}" srcOrd="0" destOrd="0" presId="urn:microsoft.com/office/officeart/2005/8/layout/hierarchy4"/>
    <dgm:cxn modelId="{D254261D-7E86-43BE-972F-B19FDC217A94}" type="presParOf" srcId="{A5F03185-C158-4137-943F-27960D5A5DF7}" destId="{3BBD35A8-49D4-4224-AF35-9C030A0E1741}" srcOrd="0" destOrd="0" presId="urn:microsoft.com/office/officeart/2005/8/layout/hierarchy4"/>
    <dgm:cxn modelId="{D7C196F4-6C22-41D7-9704-4D2EEED685E0}" type="presParOf" srcId="{A5F03185-C158-4137-943F-27960D5A5DF7}" destId="{B9144EA4-87F8-411B-AA39-ADCAF63883D6}" srcOrd="1" destOrd="0" presId="urn:microsoft.com/office/officeart/2005/8/layout/hierarchy4"/>
    <dgm:cxn modelId="{0D6BD1FA-4ED6-4830-BD51-DD6ABF2E31E7}" type="presParOf" srcId="{E7002020-DAC0-4EDA-9876-819EE994A0D2}" destId="{86492ACE-D0D9-4803-BCCE-3F780260B328}" srcOrd="1" destOrd="0" presId="urn:microsoft.com/office/officeart/2005/8/layout/hierarchy4"/>
    <dgm:cxn modelId="{701810F9-63BF-4B2B-ACD6-409CD8603EF1}" type="presParOf" srcId="{E7002020-DAC0-4EDA-9876-819EE994A0D2}" destId="{D056072B-13DA-4BA3-8C64-74E5ADA41290}" srcOrd="2" destOrd="0" presId="urn:microsoft.com/office/officeart/2005/8/layout/hierarchy4"/>
    <dgm:cxn modelId="{2F17A0D7-6ED7-4D43-9535-A4E403E9E3D0}" type="presParOf" srcId="{D056072B-13DA-4BA3-8C64-74E5ADA41290}" destId="{1A444939-F43D-4214-BD05-25F3986E532B}" srcOrd="0" destOrd="0" presId="urn:microsoft.com/office/officeart/2005/8/layout/hierarchy4"/>
    <dgm:cxn modelId="{D21A3124-3C7F-4AF6-854C-8D2399CAFECF}" type="presParOf" srcId="{D056072B-13DA-4BA3-8C64-74E5ADA41290}" destId="{51FDAA4F-B539-4BE5-91D2-45A0E3DAA5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6EA1-4B58-4AE6-BEAD-8159B86697E7}">
      <dsp:nvSpPr>
        <dsp:cNvPr id="0" name=""/>
        <dsp:cNvSpPr/>
      </dsp:nvSpPr>
      <dsp:spPr>
        <a:xfrm>
          <a:off x="835" y="2447"/>
          <a:ext cx="7281480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Type provider</a:t>
          </a:r>
          <a:endParaRPr lang="cs-CZ" sz="5100" kern="1200" dirty="0"/>
        </a:p>
      </dsp:txBody>
      <dsp:txXfrm>
        <a:off x="35192" y="36804"/>
        <a:ext cx="7212766" cy="1104309"/>
      </dsp:txXfrm>
    </dsp:sp>
    <dsp:sp modelId="{DA398B44-D92B-4FEA-8164-4595ED61C96C}">
      <dsp:nvSpPr>
        <dsp:cNvPr id="0" name=""/>
        <dsp:cNvSpPr/>
      </dsp:nvSpPr>
      <dsp:spPr>
        <a:xfrm>
          <a:off x="835" y="1302129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IDE</a:t>
          </a:r>
          <a:endParaRPr lang="cs-CZ" sz="5100" kern="1200" dirty="0"/>
        </a:p>
      </dsp:txBody>
      <dsp:txXfrm>
        <a:off x="35192" y="1336486"/>
        <a:ext cx="2260614" cy="1104309"/>
      </dsp:txXfrm>
    </dsp:sp>
    <dsp:sp modelId="{1204B9CF-07D6-44BA-AAB9-939AB2924F4F}">
      <dsp:nvSpPr>
        <dsp:cNvPr id="0" name=""/>
        <dsp:cNvSpPr/>
      </dsp:nvSpPr>
      <dsp:spPr>
        <a:xfrm>
          <a:off x="835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IntelliSense for Generated Types</a:t>
          </a:r>
          <a:endParaRPr lang="cs-CZ" sz="2300" kern="1200" dirty="0"/>
        </a:p>
      </dsp:txBody>
      <dsp:txXfrm>
        <a:off x="35192" y="2636168"/>
        <a:ext cx="2260614" cy="1104309"/>
      </dsp:txXfrm>
    </dsp:sp>
    <dsp:sp modelId="{B9A6966A-E77B-4F31-903C-9F0DFC2AB54C}">
      <dsp:nvSpPr>
        <dsp:cNvPr id="0" name=""/>
        <dsp:cNvSpPr/>
      </dsp:nvSpPr>
      <dsp:spPr>
        <a:xfrm>
          <a:off x="2525827" y="1302129"/>
          <a:ext cx="475648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Compiler</a:t>
          </a:r>
          <a:endParaRPr lang="cs-CZ" sz="5100" kern="1200" dirty="0"/>
        </a:p>
      </dsp:txBody>
      <dsp:txXfrm>
        <a:off x="2560184" y="1336486"/>
        <a:ext cx="4687774" cy="1104309"/>
      </dsp:txXfrm>
    </dsp:sp>
    <dsp:sp modelId="{3BBD35A8-49D4-4224-AF35-9C030A0E1741}">
      <dsp:nvSpPr>
        <dsp:cNvPr id="0" name=""/>
        <dsp:cNvSpPr/>
      </dsp:nvSpPr>
      <dsp:spPr>
        <a:xfrm>
          <a:off x="2525827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Type-Check Imported Types</a:t>
          </a:r>
          <a:endParaRPr lang="cs-CZ" sz="2300" kern="1200" dirty="0"/>
        </a:p>
      </dsp:txBody>
      <dsp:txXfrm>
        <a:off x="2560184" y="2636168"/>
        <a:ext cx="2260614" cy="1104309"/>
      </dsp:txXfrm>
    </dsp:sp>
    <dsp:sp modelId="{1A444939-F43D-4214-BD05-25F3986E532B}">
      <dsp:nvSpPr>
        <dsp:cNvPr id="0" name=""/>
        <dsp:cNvSpPr/>
      </dsp:nvSpPr>
      <dsp:spPr>
        <a:xfrm>
          <a:off x="4952987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Compile using Type Provider</a:t>
          </a:r>
          <a:endParaRPr lang="cs-CZ" sz="2300" kern="1200" dirty="0"/>
        </a:p>
      </dsp:txBody>
      <dsp:txXfrm>
        <a:off x="4987344" y="2636168"/>
        <a:ext cx="2260614" cy="1104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15.3.2012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609850"/>
          </a:xfrm>
        </p:spPr>
        <p:txBody>
          <a:bodyPr/>
          <a:lstStyle/>
          <a:p>
            <a:r>
              <a:rPr lang="en-US" dirty="0" smtClean="0"/>
              <a:t>F# </a:t>
            </a:r>
            <a:r>
              <a:rPr lang="en-US" b="1" dirty="0" smtClean="0">
                <a:solidFill>
                  <a:schemeClr val="accent3"/>
                </a:solidFill>
              </a:rPr>
              <a:t>Type Providers </a:t>
            </a:r>
            <a:r>
              <a:rPr lang="en-US" dirty="0" smtClean="0"/>
              <a:t>in Depth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Petricek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@</a:t>
            </a:r>
            <a:r>
              <a:rPr lang="en-US" sz="2800" dirty="0" err="1" smtClean="0">
                <a:solidFill>
                  <a:schemeClr val="accent1"/>
                </a:solidFill>
              </a:rPr>
              <a:t>tomaspetricek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| </a:t>
            </a:r>
            <a:r>
              <a:rPr lang="en-US" sz="2800" dirty="0" smtClean="0">
                <a:solidFill>
                  <a:schemeClr val="accent1"/>
                </a:solidFill>
              </a:rPr>
              <a:t>http://tomasp.net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skillsmatter.com/custom/vendors/skills-matter_logo_2010_w2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638800"/>
            <a:ext cx="1905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Type Provider?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8" name="Picture 2" descr="http://stkarnick.com/culture/wp-content/uploads/2010/08/Babel-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103" r="6641" b="13309"/>
          <a:stretch>
            <a:fillRect/>
          </a:stretch>
        </p:blipFill>
        <p:spPr bwMode="auto">
          <a:xfrm>
            <a:off x="1320800" y="1752600"/>
            <a:ext cx="63119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37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Type Providers used?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417029"/>
              </p:ext>
            </p:extLst>
          </p:nvPr>
        </p:nvGraphicFramePr>
        <p:xfrm>
          <a:off x="1115616" y="1988840"/>
          <a:ext cx="7283152" cy="377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4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WSDL, SQL, </a:t>
            </a:r>
            <a:r>
              <a:rPr lang="en-US" b="0" dirty="0" err="1" smtClean="0"/>
              <a:t>OData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8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Providers for .NET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</a:t>
            </a:r>
            <a:r>
              <a:rPr lang="en-US" b="1" dirty="0" smtClean="0">
                <a:solidFill>
                  <a:schemeClr val="accent1"/>
                </a:solidFill>
              </a:rPr>
              <a:t>code generation</a:t>
            </a:r>
          </a:p>
          <a:p>
            <a:pPr lvl="1"/>
            <a:r>
              <a:rPr lang="en-US" dirty="0" smtClean="0"/>
              <a:t>Web Services (WSDL)</a:t>
            </a:r>
          </a:p>
          <a:p>
            <a:pPr lvl="1"/>
            <a:r>
              <a:rPr lang="en-US" dirty="0" smtClean="0"/>
              <a:t>SQL databases (LINQ to Entities)</a:t>
            </a:r>
            <a:endParaRPr lang="en-US" dirty="0"/>
          </a:p>
          <a:p>
            <a:r>
              <a:rPr lang="en-US" b="1" dirty="0" smtClean="0">
                <a:solidFill>
                  <a:schemeClr val="accent3"/>
                </a:solidFill>
              </a:rPr>
              <a:t>Erasing </a:t>
            </a:r>
            <a:r>
              <a:rPr lang="en-US" dirty="0" smtClean="0"/>
              <a:t>provided types</a:t>
            </a:r>
          </a:p>
          <a:p>
            <a:pPr lvl="1"/>
            <a:r>
              <a:rPr lang="en-US" dirty="0" smtClean="0"/>
              <a:t>REST services (World Bank)</a:t>
            </a:r>
          </a:p>
          <a:p>
            <a:pPr lvl="1"/>
            <a:r>
              <a:rPr lang="en-US" dirty="0" smtClean="0"/>
              <a:t>Schematized web (Freebase)</a:t>
            </a:r>
          </a:p>
        </p:txBody>
      </p:sp>
    </p:spTree>
    <p:extLst>
      <p:ext uri="{BB962C8B-B14F-4D97-AF65-F5344CB8AC3E}">
        <p14:creationId xmlns:p14="http://schemas.microsoft.com/office/powerpoint/2010/main" val="25935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in F#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/>
              <a:t>Can be turned to </a:t>
            </a:r>
            <a:r>
              <a:rPr lang="en-US" b="1" dirty="0">
                <a:solidFill>
                  <a:schemeClr val="accent1"/>
                </a:solidFill>
              </a:rPr>
              <a:t>quotations</a:t>
            </a:r>
            <a:endParaRPr lang="cs-CZ" b="1" dirty="0">
              <a:solidFill>
                <a:schemeClr val="accent1"/>
              </a:solidFill>
            </a:endParaRPr>
          </a:p>
          <a:p>
            <a:endParaRPr lang="en-US" sz="5400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Extensible </a:t>
            </a:r>
            <a:r>
              <a:rPr lang="en-US" dirty="0" smtClean="0"/>
              <a:t>query language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2579783"/>
            <a:ext cx="6172200" cy="115401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netflix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Titles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Contains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search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818294"/>
            <a:ext cx="6172200" cy="1049106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Numbers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reverse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takeWhile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index &gt;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10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476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Type Providers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2362200"/>
            <a:ext cx="6347361" cy="298809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/>
              </a:rPr>
              <a:t>ITypeProvider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 smtClean="0">
                <a:solidFill>
                  <a:prstClr val="black"/>
                </a:solidFill>
                <a:latin typeface="Consolas"/>
              </a:rPr>
              <a:t>{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Type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GetTypes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0000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  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Expression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GetInvokerExpression</a:t>
            </a:r>
            <a:endParaRPr lang="en-US" dirty="0">
              <a:solidFill>
                <a:srgbClr val="020002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20002"/>
                </a:solidFill>
                <a:latin typeface="Consolas"/>
              </a:rPr>
              <a:t>     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MethodBase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method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ParameterExpression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endParaRPr lang="cs-CZ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/>
              </a:rPr>
              <a:t>EventHandler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Invalidate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>
                <a:solidFill>
                  <a:prstClr val="black"/>
                </a:solidFill>
                <a:latin typeface="Consolas"/>
              </a:rPr>
              <a:t>}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573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the right view</a:t>
            </a:r>
          </a:p>
          <a:p>
            <a:pPr lvl="1"/>
            <a:r>
              <a:rPr lang="en-US" dirty="0" smtClean="0"/>
              <a:t>Provide the </a:t>
            </a:r>
            <a:r>
              <a:rPr lang="en-US" b="1" dirty="0" smtClean="0">
                <a:solidFill>
                  <a:schemeClr val="accent1"/>
                </a:solidFill>
              </a:rPr>
              <a:t>right projection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Inferring structure</a:t>
            </a:r>
            <a:r>
              <a:rPr lang="en-US" dirty="0" smtClean="0"/>
              <a:t> from data</a:t>
            </a:r>
          </a:p>
          <a:p>
            <a:r>
              <a:rPr lang="en-US" dirty="0" smtClean="0"/>
              <a:t>Schema structure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Refreshing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the schema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Caching</a:t>
            </a:r>
            <a:r>
              <a:rPr lang="en-US" dirty="0" smtClean="0"/>
              <a:t> of online schema</a:t>
            </a:r>
          </a:p>
        </p:txBody>
      </p:sp>
    </p:spTree>
    <p:extLst>
      <p:ext uri="{BB962C8B-B14F-4D97-AF65-F5344CB8AC3E}">
        <p14:creationId xmlns:p14="http://schemas.microsoft.com/office/powerpoint/2010/main" val="269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XML type provider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02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ease of </a:t>
            </a:r>
            <a:r>
              <a:rPr lang="en-US" b="1" dirty="0" smtClean="0">
                <a:solidFill>
                  <a:schemeClr val="accent3"/>
                </a:solidFill>
              </a:rPr>
              <a:t>dynamic languages</a:t>
            </a:r>
          </a:p>
          <a:p>
            <a:pPr lvl="1"/>
            <a:r>
              <a:rPr lang="en-US" dirty="0" smtClean="0"/>
              <a:t>Generate types from schema</a:t>
            </a:r>
          </a:p>
          <a:p>
            <a:pPr lvl="1"/>
            <a:r>
              <a:rPr lang="en-US" dirty="0"/>
              <a:t>No actual types are needed</a:t>
            </a:r>
          </a:p>
          <a:p>
            <a:r>
              <a:rPr lang="en-US" dirty="0" smtClean="0"/>
              <a:t>With the </a:t>
            </a:r>
            <a:r>
              <a:rPr lang="en-US" b="1" dirty="0" smtClean="0">
                <a:solidFill>
                  <a:schemeClr val="accent1"/>
                </a:solidFill>
              </a:rPr>
              <a:t>static typing benefits</a:t>
            </a:r>
          </a:p>
          <a:p>
            <a:pPr lvl="1"/>
            <a:r>
              <a:rPr lang="en-US" dirty="0" smtClean="0"/>
              <a:t>Checked at compile-time</a:t>
            </a:r>
          </a:p>
          <a:p>
            <a:pPr lvl="1"/>
            <a:r>
              <a:rPr lang="en-US" dirty="0" smtClean="0"/>
              <a:t>Full IntelliSense support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79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vs. Run-time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162800" cy="347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6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pic>
        <p:nvPicPr>
          <p:cNvPr id="2050" name="Picture 2" descr="C:\Tomas\Writing\Functional\cover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44" y="1219200"/>
            <a:ext cx="3337956" cy="4186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8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vs. Run-time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38824"/>
            <a:ext cx="7391400" cy="377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2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Simple Provider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1999906"/>
            <a:ext cx="8305800" cy="409609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[&lt;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SampleTypeProvider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config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inherit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TypeProviderForNamespaces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Define new type Samples.GeneratedType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thisAssembly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Assembly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GetExecutingAssembly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ProvidedTypeDefinition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...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Add property 'Hello' that just returns a 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ProvidedProperty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( </a:t>
            </a:r>
            <a:r>
              <a:rPr lang="cs-CZ" dirty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IsStatic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GetterCode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&lt;@@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Runtime.lookup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cs-CZ" dirty="0" smtClean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Hello"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@@&gt;)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AddMember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Register the type with the compiler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AddNamespace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namespaceName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[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])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15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F# 3.0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3"/>
                </a:solidFill>
              </a:rPr>
              <a:t>Visual Studio 11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573373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7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Problem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1610096"/>
            <a:ext cx="4366161" cy="3772929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cs-CZ" sz="11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cs-CZ" sz="1100" dirty="0">
                <a:solidFill>
                  <a:srgbClr val="A31515"/>
                </a:solidFill>
                <a:latin typeface="Consolas"/>
              </a:rPr>
              <a:t>s:complexType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cs-CZ" sz="11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Session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&gt;</a:t>
            </a:r>
            <a:endParaRPr lang="cs-CZ" sz="1100" dirty="0">
              <a:solidFill>
                <a:prstClr val="black"/>
              </a:solidFill>
              <a:latin typeface="Consolas"/>
            </a:endParaRPr>
          </a:p>
          <a:p>
            <a:r>
              <a:rPr lang="cs-CZ" sz="11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cs-CZ" sz="1100" dirty="0">
                <a:solidFill>
                  <a:srgbClr val="A31515"/>
                </a:solidFill>
                <a:latin typeface="Consolas"/>
              </a:rPr>
              <a:t>s:sequence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&gt;</a:t>
            </a:r>
            <a:endParaRPr lang="cs-CZ" sz="1100" dirty="0">
              <a:solidFill>
                <a:prstClr val="black"/>
              </a:solidFill>
              <a:latin typeface="Consolas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1100" dirty="0" err="1">
                <a:solidFill>
                  <a:srgbClr val="A31515"/>
                </a:solidFill>
                <a:latin typeface="Consolas"/>
              </a:rPr>
              <a:t>s:element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/>
              </a:rPr>
              <a:t>minOccurs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endParaRPr lang="fr-FR" sz="1100" dirty="0">
              <a:solidFill>
                <a:prstClr val="black"/>
              </a:solidFill>
              <a:latin typeface="Consolas"/>
            </a:endParaRPr>
          </a:p>
          <a:p>
            <a:r>
              <a:rPr lang="cs-CZ" sz="1100" dirty="0">
                <a:solidFill>
                  <a:srgbClr val="0000FF"/>
                </a:solidFill>
                <a:latin typeface="Consolas"/>
              </a:rPr>
              <a:t>             </a:t>
            </a:r>
            <a:r>
              <a:rPr lang="cs-CZ" sz="11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CustomerID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cs-CZ" sz="11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s:string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/&gt;</a:t>
            </a:r>
            <a:endParaRPr lang="cs-CZ" sz="1100" dirty="0">
              <a:solidFill>
                <a:prstClr val="black"/>
              </a:solidFill>
              <a:latin typeface="Consolas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1100" dirty="0" err="1">
                <a:solidFill>
                  <a:srgbClr val="A31515"/>
                </a:solidFill>
                <a:latin typeface="Consolas"/>
              </a:rPr>
              <a:t>s:element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/>
              </a:rPr>
              <a:t>minOccurs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endParaRPr lang="fr-FR" sz="1100" dirty="0">
              <a:solidFill>
                <a:prstClr val="black"/>
              </a:solidFill>
              <a:latin typeface="Consolas"/>
            </a:endParaRPr>
          </a:p>
          <a:p>
            <a:r>
              <a:rPr lang="cs-CZ" sz="1100" dirty="0">
                <a:solidFill>
                  <a:srgbClr val="0000FF"/>
                </a:solidFill>
                <a:latin typeface="Consolas"/>
              </a:rPr>
              <a:t>             </a:t>
            </a:r>
            <a:r>
              <a:rPr lang="cs-CZ" sz="11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CustomerName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cs-CZ" sz="11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s:string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/&gt;</a:t>
            </a:r>
            <a:endParaRPr lang="cs-CZ" sz="1100" dirty="0">
              <a:solidFill>
                <a:prstClr val="black"/>
              </a:solidFill>
              <a:latin typeface="Consolas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1100" dirty="0" err="1">
                <a:solidFill>
                  <a:srgbClr val="A31515"/>
                </a:solidFill>
                <a:latin typeface="Consolas"/>
              </a:rPr>
              <a:t>s:element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/>
              </a:rPr>
              <a:t>minOccurs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endParaRPr lang="fr-FR" sz="1100" dirty="0">
              <a:solidFill>
                <a:prstClr val="black"/>
              </a:solidFill>
              <a:latin typeface="Consolas"/>
            </a:endParaRPr>
          </a:p>
          <a:p>
            <a:r>
              <a:rPr lang="cs-CZ" sz="1100" dirty="0">
                <a:solidFill>
                  <a:srgbClr val="0000FF"/>
                </a:solidFill>
                <a:latin typeface="Consolas"/>
              </a:rPr>
              <a:t>             </a:t>
            </a:r>
            <a:r>
              <a:rPr lang="cs-CZ" sz="11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BranchNumber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cs-CZ" sz="11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s:string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/&gt;</a:t>
            </a:r>
            <a:endParaRPr lang="cs-CZ" sz="1100" dirty="0">
              <a:solidFill>
                <a:prstClr val="black"/>
              </a:solidFill>
              <a:latin typeface="Consolas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1100" dirty="0" err="1">
                <a:solidFill>
                  <a:srgbClr val="A31515"/>
                </a:solidFill>
                <a:latin typeface="Consolas"/>
              </a:rPr>
              <a:t>s:element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/>
              </a:rPr>
              <a:t>minOccurs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endParaRPr lang="fr-FR" sz="1100" dirty="0">
              <a:solidFill>
                <a:prstClr val="black"/>
              </a:solidFill>
              <a:latin typeface="Consolas"/>
            </a:endParaRPr>
          </a:p>
          <a:p>
            <a:r>
              <a:rPr lang="cs-CZ" sz="1100" dirty="0">
                <a:solidFill>
                  <a:srgbClr val="0000FF"/>
                </a:solidFill>
                <a:latin typeface="Consolas"/>
              </a:rPr>
              <a:t>             </a:t>
            </a:r>
            <a:r>
              <a:rPr lang="cs-CZ" sz="11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SessionKey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cs-CZ" sz="11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s:string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/&gt;</a:t>
            </a:r>
            <a:endParaRPr lang="cs-CZ" sz="1100" dirty="0">
              <a:solidFill>
                <a:prstClr val="black"/>
              </a:solidFill>
              <a:latin typeface="Consolas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1100" dirty="0" err="1">
                <a:solidFill>
                  <a:srgbClr val="A31515"/>
                </a:solidFill>
                <a:latin typeface="Consolas"/>
              </a:rPr>
              <a:t>s:element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/>
              </a:rPr>
              <a:t>minOccurs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endParaRPr lang="fr-FR" sz="1100" dirty="0">
              <a:solidFill>
                <a:prstClr val="black"/>
              </a:solidFill>
              <a:latin typeface="Consolas"/>
            </a:endParaRPr>
          </a:p>
          <a:p>
            <a:r>
              <a:rPr lang="cs-CZ" sz="1100" dirty="0">
                <a:solidFill>
                  <a:srgbClr val="0000FF"/>
                </a:solidFill>
                <a:latin typeface="Consolas"/>
              </a:rPr>
              <a:t>             </a:t>
            </a:r>
            <a:r>
              <a:rPr lang="cs-CZ" sz="11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ChosenDeliverySlotInfo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</a:t>
            </a:r>
            <a:endParaRPr lang="en-US" sz="11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cs-CZ" sz="11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s:string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/&gt;</a:t>
            </a:r>
            <a:endParaRPr lang="cs-CZ" sz="1100" dirty="0">
              <a:solidFill>
                <a:prstClr val="black"/>
              </a:solidFill>
              <a:latin typeface="Consolas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1100" dirty="0" err="1">
                <a:solidFill>
                  <a:srgbClr val="A31515"/>
                </a:solidFill>
                <a:latin typeface="Consolas"/>
              </a:rPr>
              <a:t>s:element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/>
              </a:rPr>
              <a:t>minOccurs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endParaRPr lang="fr-FR" sz="1100" dirty="0">
              <a:solidFill>
                <a:prstClr val="black"/>
              </a:solidFill>
              <a:latin typeface="Consolas"/>
            </a:endParaRPr>
          </a:p>
          <a:p>
            <a:r>
              <a:rPr lang="cs-CZ" sz="1100" dirty="0">
                <a:solidFill>
                  <a:srgbClr val="0000FF"/>
                </a:solidFill>
                <a:latin typeface="Consolas"/>
              </a:rPr>
              <a:t>             </a:t>
            </a:r>
            <a:r>
              <a:rPr lang="cs-CZ" sz="11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CustomerMessageOfTheDay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</a:t>
            </a:r>
            <a:endParaRPr lang="en-US" sz="11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cs-CZ" sz="11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s:string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/&gt;</a:t>
            </a:r>
            <a:endParaRPr lang="cs-CZ" sz="1100" dirty="0">
              <a:solidFill>
                <a:prstClr val="black"/>
              </a:solidFill>
              <a:latin typeface="Consolas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1100" dirty="0" err="1">
                <a:solidFill>
                  <a:srgbClr val="A31515"/>
                </a:solidFill>
                <a:latin typeface="Consolas"/>
              </a:rPr>
              <a:t>s:element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/>
              </a:rPr>
              <a:t>minOccurs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nsolas"/>
              </a:rPr>
              <a:t> </a:t>
            </a:r>
            <a:endParaRPr lang="fr-FR" sz="1100" dirty="0">
              <a:solidFill>
                <a:prstClr val="black"/>
              </a:solidFill>
              <a:latin typeface="Consolas"/>
            </a:endParaRPr>
          </a:p>
          <a:p>
            <a:r>
              <a:rPr lang="cs-CZ" sz="1100" dirty="0">
                <a:solidFill>
                  <a:srgbClr val="0000FF"/>
                </a:solidFill>
                <a:latin typeface="Consolas"/>
              </a:rPr>
              <a:t>             </a:t>
            </a:r>
            <a:r>
              <a:rPr lang="cs-CZ" sz="11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CustomerForename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</a:t>
            </a:r>
            <a:endParaRPr lang="en-US" sz="11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cs-CZ" sz="11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s:string</a:t>
            </a:r>
            <a:r>
              <a:rPr lang="cs-CZ" sz="1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 /&gt;</a:t>
            </a:r>
            <a:endParaRPr lang="cs-CZ" sz="1100" dirty="0">
              <a:solidFill>
                <a:prstClr val="black"/>
              </a:solidFill>
              <a:latin typeface="Consolas"/>
            </a:endParaRPr>
          </a:p>
          <a:p>
            <a:r>
              <a:rPr lang="cs-CZ" sz="11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cs-CZ" sz="1100" dirty="0">
                <a:solidFill>
                  <a:srgbClr val="A31515"/>
                </a:solidFill>
                <a:latin typeface="Consolas"/>
              </a:rPr>
              <a:t>s:sequence</a:t>
            </a:r>
            <a:r>
              <a:rPr lang="cs-CZ" sz="1100" dirty="0">
                <a:solidFill>
                  <a:srgbClr val="0000FF"/>
                </a:solidFill>
                <a:latin typeface="Consolas"/>
              </a:rPr>
              <a:t>&gt;</a:t>
            </a:r>
            <a:endParaRPr lang="cs-CZ" sz="1100" dirty="0">
              <a:solidFill>
                <a:prstClr val="black"/>
              </a:solidFill>
              <a:latin typeface="Consolas"/>
            </a:endParaRPr>
          </a:p>
          <a:p>
            <a:r>
              <a:rPr lang="cs-CZ" sz="11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cs-CZ" sz="1100" dirty="0">
                <a:solidFill>
                  <a:srgbClr val="A31515"/>
                </a:solidFill>
                <a:latin typeface="Consolas"/>
              </a:rPr>
              <a:t>s:complexType</a:t>
            </a:r>
            <a:r>
              <a:rPr lang="cs-CZ" sz="11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cs-CZ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289085"/>
            <a:ext cx="4648200" cy="2187879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/>
              </a:rPr>
              <a:t>type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>
                <a:solidFill>
                  <a:srgbClr val="020002"/>
                </a:solidFill>
                <a:latin typeface="Consolas"/>
              </a:rPr>
              <a:t>Session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>
                <a:solidFill>
                  <a:srgbClr val="800080"/>
                </a:solidFill>
                <a:latin typeface="Consolas"/>
              </a:rPr>
              <a:t>=</a:t>
            </a:r>
            <a:endParaRPr lang="cs-CZ" sz="1600" dirty="0">
              <a:solidFill>
                <a:prstClr val="black"/>
              </a:solidFill>
              <a:latin typeface="Consolas"/>
            </a:endParaRPr>
          </a:p>
          <a:p>
            <a:r>
              <a:rPr lang="cs-CZ" sz="1600" dirty="0">
                <a:solidFill>
                  <a:prstClr val="black"/>
                </a:solidFill>
                <a:latin typeface="Consolas"/>
              </a:rPr>
              <a:t>  { </a:t>
            </a:r>
            <a:r>
              <a:rPr lang="cs-CZ" sz="1600" dirty="0">
                <a:solidFill>
                  <a:srgbClr val="020002"/>
                </a:solidFill>
                <a:latin typeface="Consolas"/>
              </a:rPr>
              <a:t>CustomerID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 smtClean="0">
                <a:solidFill>
                  <a:srgbClr val="020002"/>
                </a:solidFill>
                <a:latin typeface="Consolas"/>
              </a:rPr>
              <a:t>int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1600" dirty="0" smtClean="0">
                <a:solidFill>
                  <a:srgbClr val="020002"/>
                </a:solidFill>
                <a:latin typeface="Consolas"/>
              </a:rPr>
              <a:t>CustomerName</a:t>
            </a:r>
            <a:r>
              <a:rPr lang="cs-CZ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>
                <a:solidFill>
                  <a:srgbClr val="020002"/>
                </a:solidFill>
                <a:latin typeface="Consolas"/>
              </a:rPr>
              <a:t>string</a:t>
            </a:r>
            <a:endParaRPr lang="cs-CZ" sz="1600" dirty="0">
              <a:solidFill>
                <a:prstClr val="black"/>
              </a:solidFill>
              <a:latin typeface="Consolas"/>
            </a:endParaRPr>
          </a:p>
          <a:p>
            <a:r>
              <a:rPr lang="cs-CZ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1600" dirty="0">
                <a:solidFill>
                  <a:srgbClr val="020002"/>
                </a:solidFill>
                <a:latin typeface="Consolas"/>
              </a:rPr>
              <a:t>BranchNumber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 smtClean="0">
                <a:solidFill>
                  <a:srgbClr val="020002"/>
                </a:solidFill>
                <a:latin typeface="Consolas"/>
              </a:rPr>
              <a:t>int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1600" dirty="0" smtClean="0">
                <a:solidFill>
                  <a:srgbClr val="020002"/>
                </a:solidFill>
                <a:latin typeface="Consolas"/>
              </a:rPr>
              <a:t>SessionKey</a:t>
            </a:r>
            <a:r>
              <a:rPr lang="cs-CZ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>
                <a:solidFill>
                  <a:srgbClr val="020002"/>
                </a:solidFill>
                <a:latin typeface="Consolas"/>
              </a:rPr>
              <a:t>string</a:t>
            </a:r>
            <a:endParaRPr lang="cs-CZ" sz="1600" dirty="0">
              <a:solidFill>
                <a:prstClr val="black"/>
              </a:solidFill>
              <a:latin typeface="Consolas"/>
            </a:endParaRPr>
          </a:p>
          <a:p>
            <a:r>
              <a:rPr lang="cs-CZ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1600" dirty="0">
                <a:solidFill>
                  <a:srgbClr val="020002"/>
                </a:solidFill>
                <a:latin typeface="Consolas"/>
              </a:rPr>
              <a:t>ChosenDeliverySlotInfo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>
                <a:solidFill>
                  <a:srgbClr val="020002"/>
                </a:solidFill>
                <a:latin typeface="Consolas"/>
              </a:rPr>
              <a:t>string</a:t>
            </a:r>
            <a:endParaRPr lang="cs-CZ" sz="1600" dirty="0">
              <a:solidFill>
                <a:prstClr val="black"/>
              </a:solidFill>
              <a:latin typeface="Consolas"/>
            </a:endParaRPr>
          </a:p>
          <a:p>
            <a:r>
              <a:rPr lang="cs-CZ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1600" dirty="0">
                <a:solidFill>
                  <a:srgbClr val="020002"/>
                </a:solidFill>
                <a:latin typeface="Consolas"/>
              </a:rPr>
              <a:t>CustomerMessageOfTheDay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>
                <a:solidFill>
                  <a:srgbClr val="020002"/>
                </a:solidFill>
                <a:latin typeface="Consolas"/>
              </a:rPr>
              <a:t>string</a:t>
            </a:r>
            <a:endParaRPr lang="cs-CZ" sz="1600" dirty="0">
              <a:solidFill>
                <a:prstClr val="black"/>
              </a:solidFill>
              <a:latin typeface="Consolas"/>
            </a:endParaRPr>
          </a:p>
          <a:p>
            <a:r>
              <a:rPr lang="cs-CZ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1600" dirty="0">
                <a:solidFill>
                  <a:srgbClr val="020002"/>
                </a:solidFill>
                <a:latin typeface="Consolas"/>
              </a:rPr>
              <a:t>CustomerForName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>
                <a:solidFill>
                  <a:srgbClr val="020002"/>
                </a:solidFill>
                <a:latin typeface="Consolas"/>
              </a:rPr>
              <a:t>string</a:t>
            </a:r>
            <a:r>
              <a:rPr lang="cs-CZ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cs-CZ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3756" y="1676400"/>
            <a:ext cx="3824844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1"/>
                </a:solidFill>
              </a:rPr>
              <a:t>Meta-data </a:t>
            </a:r>
            <a:br>
              <a:rPr lang="en-US" sz="3200" b="1" dirty="0" smtClean="0">
                <a:solidFill>
                  <a:schemeClr val="accent1"/>
                </a:solidFill>
              </a:rPr>
            </a:br>
            <a:r>
              <a:rPr lang="en-US" sz="3200" dirty="0" smtClean="0"/>
              <a:t>information</a:t>
            </a:r>
          </a:p>
          <a:p>
            <a:r>
              <a:rPr lang="en-US" sz="3200" dirty="0" smtClean="0"/>
              <a:t>≠</a:t>
            </a:r>
          </a:p>
          <a:p>
            <a:r>
              <a:rPr lang="en-US" sz="3200" b="1" dirty="0" smtClean="0">
                <a:solidFill>
                  <a:schemeClr val="accent3"/>
                </a:solidFill>
              </a:rPr>
              <a:t>F# type </a:t>
            </a:r>
            <a:br>
              <a:rPr lang="en-US" sz="3200" b="1" dirty="0" smtClean="0">
                <a:solidFill>
                  <a:schemeClr val="accent3"/>
                </a:solidFill>
              </a:rPr>
            </a:br>
            <a:r>
              <a:rPr lang="en-US" sz="3200" dirty="0" smtClean="0"/>
              <a:t>declaration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8075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Problem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pic>
        <p:nvPicPr>
          <p:cNvPr id="6" name="Picture 2" descr="http://www.artchive.com/artchive/b/bruegel/bab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524000"/>
            <a:ext cx="6551612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9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r>
              <a:rPr lang="en-US" smtClean="0"/>
              <a:t>Levels of Data Access</a:t>
            </a:r>
            <a:endParaRPr lang="cs-CZ" dirty="0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983477"/>
            <a:ext cx="7315199" cy="3579124"/>
            <a:chOff x="914400" y="1983477"/>
            <a:chExt cx="7315199" cy="3579124"/>
          </a:xfrm>
        </p:grpSpPr>
        <p:sp>
          <p:nvSpPr>
            <p:cNvPr id="21" name="Freeform 20"/>
            <p:cNvSpPr/>
            <p:nvPr/>
          </p:nvSpPr>
          <p:spPr>
            <a:xfrm>
              <a:off x="914400" y="1983477"/>
              <a:ext cx="3496581" cy="1597923"/>
            </a:xfrm>
            <a:custGeom>
              <a:avLst/>
              <a:gdLst>
                <a:gd name="connsiteX0" fmla="*/ 0 w 3220342"/>
                <a:gd name="connsiteY0" fmla="*/ 0 h 1932205"/>
                <a:gd name="connsiteX1" fmla="*/ 3220342 w 3220342"/>
                <a:gd name="connsiteY1" fmla="*/ 0 h 1932205"/>
                <a:gd name="connsiteX2" fmla="*/ 3220342 w 3220342"/>
                <a:gd name="connsiteY2" fmla="*/ 1932205 h 1932205"/>
                <a:gd name="connsiteX3" fmla="*/ 0 w 3220342"/>
                <a:gd name="connsiteY3" fmla="*/ 1932205 h 1932205"/>
                <a:gd name="connsiteX4" fmla="*/ 0 w 3220342"/>
                <a:gd name="connsiteY4" fmla="*/ 0 h 193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0342" h="1932205">
                  <a:moveTo>
                    <a:pt x="0" y="0"/>
                  </a:moveTo>
                  <a:lnTo>
                    <a:pt x="3220342" y="0"/>
                  </a:lnTo>
                  <a:lnTo>
                    <a:pt x="3220342" y="1932205"/>
                  </a:lnTo>
                  <a:lnTo>
                    <a:pt x="0" y="193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t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Expression Scale</a:t>
              </a:r>
              <a:endParaRPr lang="cs-CZ" sz="3700" kern="1200" dirty="0"/>
            </a:p>
            <a:p>
              <a:pPr marL="0" lvl="1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900" kern="1200" dirty="0" smtClean="0"/>
                <a:t>Dynamic typing</a:t>
              </a:r>
              <a:endParaRPr lang="cs-CZ" sz="2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733016" y="1983477"/>
              <a:ext cx="3496583" cy="1597923"/>
            </a:xfrm>
            <a:custGeom>
              <a:avLst/>
              <a:gdLst>
                <a:gd name="connsiteX0" fmla="*/ 0 w 3220342"/>
                <a:gd name="connsiteY0" fmla="*/ 0 h 1932205"/>
                <a:gd name="connsiteX1" fmla="*/ 3220342 w 3220342"/>
                <a:gd name="connsiteY1" fmla="*/ 0 h 1932205"/>
                <a:gd name="connsiteX2" fmla="*/ 3220342 w 3220342"/>
                <a:gd name="connsiteY2" fmla="*/ 1932205 h 1932205"/>
                <a:gd name="connsiteX3" fmla="*/ 0 w 3220342"/>
                <a:gd name="connsiteY3" fmla="*/ 1932205 h 1932205"/>
                <a:gd name="connsiteX4" fmla="*/ 0 w 3220342"/>
                <a:gd name="connsiteY4" fmla="*/ 0 h 193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0342" h="1932205">
                  <a:moveTo>
                    <a:pt x="0" y="0"/>
                  </a:moveTo>
                  <a:lnTo>
                    <a:pt x="3220342" y="0"/>
                  </a:lnTo>
                  <a:lnTo>
                    <a:pt x="3220342" y="1932205"/>
                  </a:lnTo>
                  <a:lnTo>
                    <a:pt x="0" y="193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822484"/>
                <a:satOff val="-4333"/>
                <a:lumOff val="-686"/>
                <a:alphaOff val="0"/>
              </a:schemeClr>
            </a:fillRef>
            <a:effectRef idx="0">
              <a:schemeClr val="accent4">
                <a:hueOff val="4822484"/>
                <a:satOff val="-4333"/>
                <a:lumOff val="-6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t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Program Scale</a:t>
              </a:r>
              <a:endParaRPr lang="cs-CZ" sz="3700" kern="1200" dirty="0"/>
            </a:p>
            <a:p>
              <a:pPr marL="0" lvl="1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900" kern="1200" dirty="0" smtClean="0"/>
                <a:t>Code generation</a:t>
              </a:r>
              <a:endParaRPr lang="cs-CZ" sz="2900" kern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961828" y="3886201"/>
              <a:ext cx="3220342" cy="1676400"/>
            </a:xfrm>
            <a:custGeom>
              <a:avLst/>
              <a:gdLst>
                <a:gd name="connsiteX0" fmla="*/ 0 w 3220342"/>
                <a:gd name="connsiteY0" fmla="*/ 0 h 1932205"/>
                <a:gd name="connsiteX1" fmla="*/ 3220342 w 3220342"/>
                <a:gd name="connsiteY1" fmla="*/ 0 h 1932205"/>
                <a:gd name="connsiteX2" fmla="*/ 3220342 w 3220342"/>
                <a:gd name="connsiteY2" fmla="*/ 1932205 h 1932205"/>
                <a:gd name="connsiteX3" fmla="*/ 0 w 3220342"/>
                <a:gd name="connsiteY3" fmla="*/ 1932205 h 1932205"/>
                <a:gd name="connsiteX4" fmla="*/ 0 w 3220342"/>
                <a:gd name="connsiteY4" fmla="*/ 0 h 193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0342" h="1932205">
                  <a:moveTo>
                    <a:pt x="0" y="0"/>
                  </a:moveTo>
                  <a:lnTo>
                    <a:pt x="3220342" y="0"/>
                  </a:lnTo>
                  <a:lnTo>
                    <a:pt x="3220342" y="1932205"/>
                  </a:lnTo>
                  <a:lnTo>
                    <a:pt x="0" y="193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644969"/>
                <a:satOff val="-8667"/>
                <a:lumOff val="-1373"/>
                <a:alphaOff val="0"/>
              </a:schemeClr>
            </a:fillRef>
            <a:effectRef idx="0">
              <a:schemeClr val="accent4">
                <a:hueOff val="9644969"/>
                <a:satOff val="-8667"/>
                <a:lumOff val="-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t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Internet Scale</a:t>
              </a:r>
              <a:endParaRPr lang="cs-CZ" sz="3700" kern="1200" dirty="0"/>
            </a:p>
            <a:p>
              <a:pPr marL="0" lvl="1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900" kern="1200" dirty="0" smtClean="0"/>
                <a:t>Type providers</a:t>
              </a:r>
              <a:endParaRPr lang="cs-CZ" sz="2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2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Type providers </a:t>
            </a:r>
            <a:r>
              <a:rPr lang="en-US" smtClean="0"/>
              <a:t>change </a:t>
            </a:r>
            <a:br>
              <a:rPr lang="en-US" smtClean="0"/>
            </a:br>
            <a:r>
              <a:rPr lang="en-US" smtClean="0"/>
              <a:t>how you </a:t>
            </a:r>
            <a:r>
              <a:rPr lang="en-US" b="1" smtClean="0">
                <a:solidFill>
                  <a:schemeClr val="accent3"/>
                </a:solidFill>
              </a:rPr>
              <a:t>think</a:t>
            </a:r>
            <a:r>
              <a:rPr lang="en-US" smtClean="0"/>
              <a:t> about </a:t>
            </a:r>
            <a:br>
              <a:rPr lang="en-US" smtClean="0"/>
            </a:br>
            <a:r>
              <a:rPr lang="en-US" smtClean="0"/>
              <a:t>programming!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5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pic>
        <p:nvPicPr>
          <p:cNvPr id="11268" name="Picture 4" descr="http://www.adbusters.org/files/imagecache/splash_image/magazine/splash_image/adbusters_occupy_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91802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World bank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52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5942</TotalTime>
  <Words>557</Words>
  <Application>Microsoft Office PowerPoint</Application>
  <PresentationFormat>On-screen Show (4:3)</PresentationFormat>
  <Paragraphs>129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F# Type Providers in Depth</vt:lpstr>
      <vt:lpstr> </vt:lpstr>
      <vt:lpstr>F# 3.0 in Visual Studio 11</vt:lpstr>
      <vt:lpstr>The Problem</vt:lpstr>
      <vt:lpstr>The Problem</vt:lpstr>
      <vt:lpstr>Levels of Data Access</vt:lpstr>
      <vt:lpstr>Type providers change  how you think about  programming!</vt:lpstr>
      <vt:lpstr> </vt:lpstr>
      <vt:lpstr>Demo: World bank</vt:lpstr>
      <vt:lpstr>What is a Type Provider?</vt:lpstr>
      <vt:lpstr>How are Type Providers used?</vt:lpstr>
      <vt:lpstr>Demo: WSDL, SQL, OData</vt:lpstr>
      <vt:lpstr>Type Providers for .NET</vt:lpstr>
      <vt:lpstr>Queries in F#</vt:lpstr>
      <vt:lpstr>Implementing Type Providers</vt:lpstr>
      <vt:lpstr>Design Considerations</vt:lpstr>
      <vt:lpstr>Demo: XML type provider</vt:lpstr>
      <vt:lpstr>Summary</vt:lpstr>
      <vt:lpstr>Compile-Time vs. Run-time</vt:lpstr>
      <vt:lpstr>Compile-Time vs. Run-time</vt:lpstr>
      <vt:lpstr>Structure of a Simple Provider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117</cp:revision>
  <dcterms:created xsi:type="dcterms:W3CDTF">2012-02-29T16:21:29Z</dcterms:created>
  <dcterms:modified xsi:type="dcterms:W3CDTF">2012-03-17T22:28:40Z</dcterms:modified>
</cp:coreProperties>
</file>