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95" r:id="rId4"/>
    <p:sldId id="289" r:id="rId5"/>
    <p:sldId id="303" r:id="rId6"/>
    <p:sldId id="310" r:id="rId7"/>
    <p:sldId id="297" r:id="rId8"/>
    <p:sldId id="309" r:id="rId9"/>
    <p:sldId id="299" r:id="rId10"/>
    <p:sldId id="311" r:id="rId11"/>
    <p:sldId id="301" r:id="rId12"/>
    <p:sldId id="305" r:id="rId13"/>
    <p:sldId id="300" r:id="rId14"/>
    <p:sldId id="306" r:id="rId15"/>
    <p:sldId id="312" r:id="rId16"/>
    <p:sldId id="313" r:id="rId17"/>
    <p:sldId id="307" r:id="rId18"/>
    <p:sldId id="302" r:id="rId19"/>
    <p:sldId id="308" r:id="rId20"/>
    <p:sldId id="296"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60082D-3FCA-AEE4-5F58-F7F108F962AD}" name="Anthony" initials="A" userId="Anthony" providerId="None"/>
  <p188:author id="{CB5CE8B7-D4C5-AA0B-D56A-38A8D963E4A2}" name="McMorrow, Jack" initials="MJ" userId="S::jmcmorrow@gwu.edu::e4e585ea-bf0c-4b53-aca1-bfdad5dc3ac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5D"/>
    <a:srgbClr val="AC9E6E"/>
    <a:srgbClr val="7030A0"/>
    <a:srgbClr val="FFC000"/>
    <a:srgbClr val="C6AC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0F3379-4B0A-B5ED-9AB6-F89F918DA1D2}" v="10" dt="2022-10-27T21:15:20.259"/>
    <p1510:client id="{CC1AE540-068F-490F-A023-D5413EB63188}" v="1406" dt="2022-10-27T21:47:30.170"/>
    <p1510:client id="{DB655AF9-2B09-42A2-B433-33BFA935F507}" v="5895" dt="2022-10-27T18:34:13.508"/>
    <p1510:client id="{E5659218-F381-572C-83EA-1CF044486183}" v="359" dt="2022-10-27T21:47:33.285"/>
    <p1510:client id="{FE364AAA-795C-46D6-954B-499F67025CE2}" v="1405" dt="2022-10-27T18:16:02.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7434A-F1C9-4922-8158-EA44333E1987}"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BB3D1-0BE6-4052-848D-C587AF468620}" type="slidenum">
              <a:rPr lang="en-US" smtClean="0"/>
              <a:t>‹#›</a:t>
            </a:fld>
            <a:endParaRPr lang="en-US"/>
          </a:p>
        </p:txBody>
      </p:sp>
    </p:spTree>
    <p:extLst>
      <p:ext uri="{BB962C8B-B14F-4D97-AF65-F5344CB8AC3E}">
        <p14:creationId xmlns:p14="http://schemas.microsoft.com/office/powerpoint/2010/main" val="401074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2</a:t>
            </a:fld>
            <a:endParaRPr lang="en-US"/>
          </a:p>
        </p:txBody>
      </p:sp>
    </p:spTree>
    <p:extLst>
      <p:ext uri="{BB962C8B-B14F-4D97-AF65-F5344CB8AC3E}">
        <p14:creationId xmlns:p14="http://schemas.microsoft.com/office/powerpoint/2010/main" val="2216228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b="0" dirty="0">
                <a:effectLst/>
              </a:rPr>
              <a:t>N should’ve been higher since the distribution is highly skewed. But we found that N&gt;100, we were filtering out majority of the data.</a:t>
            </a:r>
          </a:p>
        </p:txBody>
      </p:sp>
      <p:sp>
        <p:nvSpPr>
          <p:cNvPr id="4" name="Slide Number Placeholder 3"/>
          <p:cNvSpPr>
            <a:spLocks noGrp="1"/>
          </p:cNvSpPr>
          <p:nvPr>
            <p:ph type="sldNum" sz="quarter" idx="5"/>
          </p:nvPr>
        </p:nvSpPr>
        <p:spPr/>
        <p:txBody>
          <a:bodyPr/>
          <a:lstStyle/>
          <a:p>
            <a:fld id="{2BFBB3D1-0BE6-4052-848D-C587AF468620}" type="slidenum">
              <a:rPr lang="en-US" smtClean="0"/>
              <a:t>11</a:t>
            </a:fld>
            <a:endParaRPr lang="en-US"/>
          </a:p>
        </p:txBody>
      </p:sp>
    </p:spTree>
    <p:extLst>
      <p:ext uri="{BB962C8B-B14F-4D97-AF65-F5344CB8AC3E}">
        <p14:creationId xmlns:p14="http://schemas.microsoft.com/office/powerpoint/2010/main" val="53817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12</a:t>
            </a:fld>
            <a:endParaRPr lang="en-US"/>
          </a:p>
        </p:txBody>
      </p:sp>
    </p:spTree>
    <p:extLst>
      <p:ext uri="{BB962C8B-B14F-4D97-AF65-F5344CB8AC3E}">
        <p14:creationId xmlns:p14="http://schemas.microsoft.com/office/powerpoint/2010/main" val="1406659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13</a:t>
            </a:fld>
            <a:endParaRPr lang="en-US"/>
          </a:p>
        </p:txBody>
      </p:sp>
    </p:spTree>
    <p:extLst>
      <p:ext uri="{BB962C8B-B14F-4D97-AF65-F5344CB8AC3E}">
        <p14:creationId xmlns:p14="http://schemas.microsoft.com/office/powerpoint/2010/main" val="3435037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14</a:t>
            </a:fld>
            <a:endParaRPr lang="en-US"/>
          </a:p>
        </p:txBody>
      </p:sp>
    </p:spTree>
    <p:extLst>
      <p:ext uri="{BB962C8B-B14F-4D97-AF65-F5344CB8AC3E}">
        <p14:creationId xmlns:p14="http://schemas.microsoft.com/office/powerpoint/2010/main" val="2913220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15</a:t>
            </a:fld>
            <a:endParaRPr lang="en-US"/>
          </a:p>
        </p:txBody>
      </p:sp>
    </p:spTree>
    <p:extLst>
      <p:ext uri="{BB962C8B-B14F-4D97-AF65-F5344CB8AC3E}">
        <p14:creationId xmlns:p14="http://schemas.microsoft.com/office/powerpoint/2010/main" val="3602042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16</a:t>
            </a:fld>
            <a:endParaRPr lang="en-US"/>
          </a:p>
        </p:txBody>
      </p:sp>
    </p:spTree>
    <p:extLst>
      <p:ext uri="{BB962C8B-B14F-4D97-AF65-F5344CB8AC3E}">
        <p14:creationId xmlns:p14="http://schemas.microsoft.com/office/powerpoint/2010/main" val="159341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17</a:t>
            </a:fld>
            <a:endParaRPr lang="en-US"/>
          </a:p>
        </p:txBody>
      </p:sp>
    </p:spTree>
    <p:extLst>
      <p:ext uri="{BB962C8B-B14F-4D97-AF65-F5344CB8AC3E}">
        <p14:creationId xmlns:p14="http://schemas.microsoft.com/office/powerpoint/2010/main" val="332550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18</a:t>
            </a:fld>
            <a:endParaRPr lang="en-US"/>
          </a:p>
        </p:txBody>
      </p:sp>
    </p:spTree>
    <p:extLst>
      <p:ext uri="{BB962C8B-B14F-4D97-AF65-F5344CB8AC3E}">
        <p14:creationId xmlns:p14="http://schemas.microsoft.com/office/powerpoint/2010/main" val="3657332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19</a:t>
            </a:fld>
            <a:endParaRPr lang="en-US"/>
          </a:p>
        </p:txBody>
      </p:sp>
    </p:spTree>
    <p:extLst>
      <p:ext uri="{BB962C8B-B14F-4D97-AF65-F5344CB8AC3E}">
        <p14:creationId xmlns:p14="http://schemas.microsoft.com/office/powerpoint/2010/main" val="3775613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20</a:t>
            </a:fld>
            <a:endParaRPr lang="en-US"/>
          </a:p>
        </p:txBody>
      </p:sp>
    </p:spTree>
    <p:extLst>
      <p:ext uri="{BB962C8B-B14F-4D97-AF65-F5344CB8AC3E}">
        <p14:creationId xmlns:p14="http://schemas.microsoft.com/office/powerpoint/2010/main" val="2701678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3</a:t>
            </a:fld>
            <a:endParaRPr lang="en-US"/>
          </a:p>
        </p:txBody>
      </p:sp>
    </p:spTree>
    <p:extLst>
      <p:ext uri="{BB962C8B-B14F-4D97-AF65-F5344CB8AC3E}">
        <p14:creationId xmlns:p14="http://schemas.microsoft.com/office/powerpoint/2010/main" val="679898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4</a:t>
            </a:fld>
            <a:endParaRPr lang="en-US"/>
          </a:p>
        </p:txBody>
      </p:sp>
    </p:spTree>
    <p:extLst>
      <p:ext uri="{BB962C8B-B14F-4D97-AF65-F5344CB8AC3E}">
        <p14:creationId xmlns:p14="http://schemas.microsoft.com/office/powerpoint/2010/main" val="3784339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5</a:t>
            </a:fld>
            <a:endParaRPr lang="en-US"/>
          </a:p>
        </p:txBody>
      </p:sp>
    </p:spTree>
    <p:extLst>
      <p:ext uri="{BB962C8B-B14F-4D97-AF65-F5344CB8AC3E}">
        <p14:creationId xmlns:p14="http://schemas.microsoft.com/office/powerpoint/2010/main" val="57082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6</a:t>
            </a:fld>
            <a:endParaRPr lang="en-US"/>
          </a:p>
        </p:txBody>
      </p:sp>
    </p:spTree>
    <p:extLst>
      <p:ext uri="{BB962C8B-B14F-4D97-AF65-F5344CB8AC3E}">
        <p14:creationId xmlns:p14="http://schemas.microsoft.com/office/powerpoint/2010/main" val="3143984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7</a:t>
            </a:fld>
            <a:endParaRPr lang="en-US"/>
          </a:p>
        </p:txBody>
      </p:sp>
    </p:spTree>
    <p:extLst>
      <p:ext uri="{BB962C8B-B14F-4D97-AF65-F5344CB8AC3E}">
        <p14:creationId xmlns:p14="http://schemas.microsoft.com/office/powerpoint/2010/main" val="223283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8</a:t>
            </a:fld>
            <a:endParaRPr lang="en-US"/>
          </a:p>
        </p:txBody>
      </p:sp>
    </p:spTree>
    <p:extLst>
      <p:ext uri="{BB962C8B-B14F-4D97-AF65-F5344CB8AC3E}">
        <p14:creationId xmlns:p14="http://schemas.microsoft.com/office/powerpoint/2010/main" val="274310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9</a:t>
            </a:fld>
            <a:endParaRPr lang="en-US"/>
          </a:p>
        </p:txBody>
      </p:sp>
    </p:spTree>
    <p:extLst>
      <p:ext uri="{BB962C8B-B14F-4D97-AF65-F5344CB8AC3E}">
        <p14:creationId xmlns:p14="http://schemas.microsoft.com/office/powerpoint/2010/main" val="1870880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a:solidFill>
                  <a:srgbClr val="AC9E6E"/>
                </a:solidFill>
                <a:effectLst/>
                <a:latin typeface="Arial" panose="020B0604020202020204" pitchFamily="34" charset="0"/>
              </a:rPr>
              <a:t>Background:</a:t>
            </a:r>
            <a:endParaRPr lang="en-US" b="0">
              <a:effectLst/>
            </a:endParaRPr>
          </a:p>
          <a:p>
            <a:pPr algn="just" rtl="0">
              <a:spcBef>
                <a:spcPts val="0"/>
              </a:spcBef>
              <a:spcAft>
                <a:spcPts val="0"/>
              </a:spcAft>
            </a:pPr>
            <a:br>
              <a:rPr lang="en-US" b="0">
                <a:effectLst/>
              </a:rPr>
            </a:br>
            <a:r>
              <a:rPr lang="en-US" sz="1200" b="0" i="0" u="none" strike="noStrike">
                <a:solidFill>
                  <a:srgbClr val="000000"/>
                </a:solidFill>
                <a:effectLst/>
                <a:latin typeface="Arial" panose="020B0604020202020204" pitchFamily="34" charset="0"/>
              </a:rPr>
              <a:t>For a long time, we’ve liked to engross ourselves in fables and stories for ranging purposes. Cinema has become the modern medium to achieve this. From documentaries to action thrillers, it has become an integral part of any community; movies mirror what we believe and help redefine the narrative on how we see others in the world. Whether they’re utilized as a medium to relax after work or school, address key issues to drive social change, or therapeutically to tackle mental health, movies drive and shape our societies.</a:t>
            </a:r>
            <a:endParaRPr lang="en-US" b="0">
              <a:effectLst/>
            </a:endParaRPr>
          </a:p>
        </p:txBody>
      </p:sp>
      <p:sp>
        <p:nvSpPr>
          <p:cNvPr id="4" name="Slide Number Placeholder 3"/>
          <p:cNvSpPr>
            <a:spLocks noGrp="1"/>
          </p:cNvSpPr>
          <p:nvPr>
            <p:ph type="sldNum" sz="quarter" idx="5"/>
          </p:nvPr>
        </p:nvSpPr>
        <p:spPr/>
        <p:txBody>
          <a:bodyPr/>
          <a:lstStyle/>
          <a:p>
            <a:fld id="{2BFBB3D1-0BE6-4052-848D-C587AF468620}" type="slidenum">
              <a:rPr lang="en-US" smtClean="0"/>
              <a:t>10</a:t>
            </a:fld>
            <a:endParaRPr lang="en-US"/>
          </a:p>
        </p:txBody>
      </p:sp>
    </p:spTree>
    <p:extLst>
      <p:ext uri="{BB962C8B-B14F-4D97-AF65-F5344CB8AC3E}">
        <p14:creationId xmlns:p14="http://schemas.microsoft.com/office/powerpoint/2010/main" val="278795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D884-3619-21A6-A64E-8A46C7D4BA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5E2CD0-3ED7-9845-5F75-CA4C62701F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E43D15-9C33-11F2-D2D4-8F6F0F6A2EF3}"/>
              </a:ext>
            </a:extLst>
          </p:cNvPr>
          <p:cNvSpPr>
            <a:spLocks noGrp="1"/>
          </p:cNvSpPr>
          <p:nvPr>
            <p:ph type="dt" sz="half" idx="10"/>
          </p:nvPr>
        </p:nvSpPr>
        <p:spPr/>
        <p:txBody>
          <a:bodyPr/>
          <a:lstStyle/>
          <a:p>
            <a:fld id="{EE90B01F-62D0-48CA-8341-99FB18E6BB69}" type="datetimeFigureOut">
              <a:rPr lang="en-US" smtClean="0"/>
              <a:t>10/27/2022</a:t>
            </a:fld>
            <a:endParaRPr lang="en-US"/>
          </a:p>
        </p:txBody>
      </p:sp>
      <p:sp>
        <p:nvSpPr>
          <p:cNvPr id="5" name="Footer Placeholder 4">
            <a:extLst>
              <a:ext uri="{FF2B5EF4-FFF2-40B4-BE49-F238E27FC236}">
                <a16:creationId xmlns:a16="http://schemas.microsoft.com/office/drawing/2014/main" id="{FF7C55D4-BD86-7A82-297E-EEFEBCFE2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A2FDE-831B-632C-5BFC-227756161E6B}"/>
              </a:ext>
            </a:extLst>
          </p:cNvPr>
          <p:cNvSpPr>
            <a:spLocks noGrp="1"/>
          </p:cNvSpPr>
          <p:nvPr>
            <p:ph type="sldNum" sz="quarter" idx="12"/>
          </p:nvPr>
        </p:nvSpPr>
        <p:spPr/>
        <p:txBody>
          <a:bodyPr/>
          <a:lstStyle/>
          <a:p>
            <a:fld id="{B0051836-07C2-4B0D-8C0C-039D972B0F06}" type="slidenum">
              <a:rPr lang="en-US" smtClean="0"/>
              <a:t>‹#›</a:t>
            </a:fld>
            <a:endParaRPr lang="en-US"/>
          </a:p>
        </p:txBody>
      </p:sp>
    </p:spTree>
    <p:extLst>
      <p:ext uri="{BB962C8B-B14F-4D97-AF65-F5344CB8AC3E}">
        <p14:creationId xmlns:p14="http://schemas.microsoft.com/office/powerpoint/2010/main" val="173359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8AC2-C0CD-645A-E949-D3979111FC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9BDD50-AB6D-E297-CF27-0E80C75775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334CE-21B9-4C89-D258-0ABC7C4031CB}"/>
              </a:ext>
            </a:extLst>
          </p:cNvPr>
          <p:cNvSpPr>
            <a:spLocks noGrp="1"/>
          </p:cNvSpPr>
          <p:nvPr>
            <p:ph type="dt" sz="half" idx="10"/>
          </p:nvPr>
        </p:nvSpPr>
        <p:spPr/>
        <p:txBody>
          <a:bodyPr/>
          <a:lstStyle/>
          <a:p>
            <a:fld id="{EE90B01F-62D0-48CA-8341-99FB18E6BB69}" type="datetimeFigureOut">
              <a:rPr lang="en-US" smtClean="0"/>
              <a:t>10/27/2022</a:t>
            </a:fld>
            <a:endParaRPr lang="en-US"/>
          </a:p>
        </p:txBody>
      </p:sp>
      <p:sp>
        <p:nvSpPr>
          <p:cNvPr id="5" name="Footer Placeholder 4">
            <a:extLst>
              <a:ext uri="{FF2B5EF4-FFF2-40B4-BE49-F238E27FC236}">
                <a16:creationId xmlns:a16="http://schemas.microsoft.com/office/drawing/2014/main" id="{0F10667E-13F6-9F48-7642-E2092BC10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1149D-041A-2002-2956-800E812F4263}"/>
              </a:ext>
            </a:extLst>
          </p:cNvPr>
          <p:cNvSpPr>
            <a:spLocks noGrp="1"/>
          </p:cNvSpPr>
          <p:nvPr>
            <p:ph type="sldNum" sz="quarter" idx="12"/>
          </p:nvPr>
        </p:nvSpPr>
        <p:spPr/>
        <p:txBody>
          <a:bodyPr/>
          <a:lstStyle/>
          <a:p>
            <a:fld id="{B0051836-07C2-4B0D-8C0C-039D972B0F06}" type="slidenum">
              <a:rPr lang="en-US" smtClean="0"/>
              <a:t>‹#›</a:t>
            </a:fld>
            <a:endParaRPr lang="en-US"/>
          </a:p>
        </p:txBody>
      </p:sp>
    </p:spTree>
    <p:extLst>
      <p:ext uri="{BB962C8B-B14F-4D97-AF65-F5344CB8AC3E}">
        <p14:creationId xmlns:p14="http://schemas.microsoft.com/office/powerpoint/2010/main" val="981512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66EE23-D84B-639C-830F-446422653C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A02314-0467-70A2-58FA-A040FB4657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26D46-3536-279D-6779-EDF6E622303A}"/>
              </a:ext>
            </a:extLst>
          </p:cNvPr>
          <p:cNvSpPr>
            <a:spLocks noGrp="1"/>
          </p:cNvSpPr>
          <p:nvPr>
            <p:ph type="dt" sz="half" idx="10"/>
          </p:nvPr>
        </p:nvSpPr>
        <p:spPr/>
        <p:txBody>
          <a:bodyPr/>
          <a:lstStyle/>
          <a:p>
            <a:fld id="{EE90B01F-62D0-48CA-8341-99FB18E6BB69}" type="datetimeFigureOut">
              <a:rPr lang="en-US" smtClean="0"/>
              <a:t>10/27/2022</a:t>
            </a:fld>
            <a:endParaRPr lang="en-US"/>
          </a:p>
        </p:txBody>
      </p:sp>
      <p:sp>
        <p:nvSpPr>
          <p:cNvPr id="5" name="Footer Placeholder 4">
            <a:extLst>
              <a:ext uri="{FF2B5EF4-FFF2-40B4-BE49-F238E27FC236}">
                <a16:creationId xmlns:a16="http://schemas.microsoft.com/office/drawing/2014/main" id="{E845A701-C63D-B373-E4BB-E22F00656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21EE2-3B42-10AB-B3B8-0BDA130AFDA8}"/>
              </a:ext>
            </a:extLst>
          </p:cNvPr>
          <p:cNvSpPr>
            <a:spLocks noGrp="1"/>
          </p:cNvSpPr>
          <p:nvPr>
            <p:ph type="sldNum" sz="quarter" idx="12"/>
          </p:nvPr>
        </p:nvSpPr>
        <p:spPr/>
        <p:txBody>
          <a:bodyPr/>
          <a:lstStyle/>
          <a:p>
            <a:fld id="{B0051836-07C2-4B0D-8C0C-039D972B0F06}" type="slidenum">
              <a:rPr lang="en-US" smtClean="0"/>
              <a:t>‹#›</a:t>
            </a:fld>
            <a:endParaRPr lang="en-US"/>
          </a:p>
        </p:txBody>
      </p:sp>
    </p:spTree>
    <p:extLst>
      <p:ext uri="{BB962C8B-B14F-4D97-AF65-F5344CB8AC3E}">
        <p14:creationId xmlns:p14="http://schemas.microsoft.com/office/powerpoint/2010/main" val="784398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394F-7BA9-C211-1EBB-CECE9A769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11F08-28A4-EBF0-6E5E-CE78F2ADE4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B72DB-5B66-B539-9CB3-CA3A565D5EA6}"/>
              </a:ext>
            </a:extLst>
          </p:cNvPr>
          <p:cNvSpPr>
            <a:spLocks noGrp="1"/>
          </p:cNvSpPr>
          <p:nvPr>
            <p:ph type="dt" sz="half" idx="10"/>
          </p:nvPr>
        </p:nvSpPr>
        <p:spPr/>
        <p:txBody>
          <a:bodyPr/>
          <a:lstStyle/>
          <a:p>
            <a:fld id="{EE90B01F-62D0-48CA-8341-99FB18E6BB69}" type="datetimeFigureOut">
              <a:rPr lang="en-US" smtClean="0"/>
              <a:t>10/27/2022</a:t>
            </a:fld>
            <a:endParaRPr lang="en-US"/>
          </a:p>
        </p:txBody>
      </p:sp>
      <p:sp>
        <p:nvSpPr>
          <p:cNvPr id="5" name="Footer Placeholder 4">
            <a:extLst>
              <a:ext uri="{FF2B5EF4-FFF2-40B4-BE49-F238E27FC236}">
                <a16:creationId xmlns:a16="http://schemas.microsoft.com/office/drawing/2014/main" id="{0633512D-BE96-6D98-8043-BA0376E88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2F7FC-E66B-E288-6D97-37D3D60F0266}"/>
              </a:ext>
            </a:extLst>
          </p:cNvPr>
          <p:cNvSpPr>
            <a:spLocks noGrp="1"/>
          </p:cNvSpPr>
          <p:nvPr>
            <p:ph type="sldNum" sz="quarter" idx="12"/>
          </p:nvPr>
        </p:nvSpPr>
        <p:spPr/>
        <p:txBody>
          <a:bodyPr/>
          <a:lstStyle/>
          <a:p>
            <a:fld id="{B0051836-07C2-4B0D-8C0C-039D972B0F06}" type="slidenum">
              <a:rPr lang="en-US" smtClean="0"/>
              <a:t>‹#›</a:t>
            </a:fld>
            <a:endParaRPr lang="en-US"/>
          </a:p>
        </p:txBody>
      </p:sp>
    </p:spTree>
    <p:extLst>
      <p:ext uri="{BB962C8B-B14F-4D97-AF65-F5344CB8AC3E}">
        <p14:creationId xmlns:p14="http://schemas.microsoft.com/office/powerpoint/2010/main" val="210695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4568-8987-8EA2-B74A-13C75615E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D6E3EE-9BF5-FE12-7116-F70B5B63E4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6DFBD2-9556-684B-2557-9840D4FAE693}"/>
              </a:ext>
            </a:extLst>
          </p:cNvPr>
          <p:cNvSpPr>
            <a:spLocks noGrp="1"/>
          </p:cNvSpPr>
          <p:nvPr>
            <p:ph type="dt" sz="half" idx="10"/>
          </p:nvPr>
        </p:nvSpPr>
        <p:spPr/>
        <p:txBody>
          <a:bodyPr/>
          <a:lstStyle/>
          <a:p>
            <a:fld id="{EE90B01F-62D0-48CA-8341-99FB18E6BB69}" type="datetimeFigureOut">
              <a:rPr lang="en-US" smtClean="0"/>
              <a:t>10/27/2022</a:t>
            </a:fld>
            <a:endParaRPr lang="en-US"/>
          </a:p>
        </p:txBody>
      </p:sp>
      <p:sp>
        <p:nvSpPr>
          <p:cNvPr id="5" name="Footer Placeholder 4">
            <a:extLst>
              <a:ext uri="{FF2B5EF4-FFF2-40B4-BE49-F238E27FC236}">
                <a16:creationId xmlns:a16="http://schemas.microsoft.com/office/drawing/2014/main" id="{40E49776-BF6C-9718-223D-55E4D8F9C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93326-FB6E-F2FA-BABC-51B9667DA057}"/>
              </a:ext>
            </a:extLst>
          </p:cNvPr>
          <p:cNvSpPr>
            <a:spLocks noGrp="1"/>
          </p:cNvSpPr>
          <p:nvPr>
            <p:ph type="sldNum" sz="quarter" idx="12"/>
          </p:nvPr>
        </p:nvSpPr>
        <p:spPr/>
        <p:txBody>
          <a:bodyPr/>
          <a:lstStyle/>
          <a:p>
            <a:fld id="{B0051836-07C2-4B0D-8C0C-039D972B0F06}" type="slidenum">
              <a:rPr lang="en-US" smtClean="0"/>
              <a:t>‹#›</a:t>
            </a:fld>
            <a:endParaRPr lang="en-US"/>
          </a:p>
        </p:txBody>
      </p:sp>
    </p:spTree>
    <p:extLst>
      <p:ext uri="{BB962C8B-B14F-4D97-AF65-F5344CB8AC3E}">
        <p14:creationId xmlns:p14="http://schemas.microsoft.com/office/powerpoint/2010/main" val="104988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A64E-90F7-52FF-4C96-CBCC055B69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851A83-4DFC-FA9C-279B-5E18CCFBFA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F17640-BE00-2D2D-60C3-3FA349FDF8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7B3E6D-ED17-9425-C24D-F37BA2B5FF4C}"/>
              </a:ext>
            </a:extLst>
          </p:cNvPr>
          <p:cNvSpPr>
            <a:spLocks noGrp="1"/>
          </p:cNvSpPr>
          <p:nvPr>
            <p:ph type="dt" sz="half" idx="10"/>
          </p:nvPr>
        </p:nvSpPr>
        <p:spPr/>
        <p:txBody>
          <a:bodyPr/>
          <a:lstStyle/>
          <a:p>
            <a:fld id="{EE90B01F-62D0-48CA-8341-99FB18E6BB69}" type="datetimeFigureOut">
              <a:rPr lang="en-US" smtClean="0"/>
              <a:t>10/27/2022</a:t>
            </a:fld>
            <a:endParaRPr lang="en-US"/>
          </a:p>
        </p:txBody>
      </p:sp>
      <p:sp>
        <p:nvSpPr>
          <p:cNvPr id="6" name="Footer Placeholder 5">
            <a:extLst>
              <a:ext uri="{FF2B5EF4-FFF2-40B4-BE49-F238E27FC236}">
                <a16:creationId xmlns:a16="http://schemas.microsoft.com/office/drawing/2014/main" id="{EA48A76C-668A-44C6-E838-8D77ECC6FB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C877B-F0C8-A442-5B39-F63070C0EA17}"/>
              </a:ext>
            </a:extLst>
          </p:cNvPr>
          <p:cNvSpPr>
            <a:spLocks noGrp="1"/>
          </p:cNvSpPr>
          <p:nvPr>
            <p:ph type="sldNum" sz="quarter" idx="12"/>
          </p:nvPr>
        </p:nvSpPr>
        <p:spPr/>
        <p:txBody>
          <a:bodyPr/>
          <a:lstStyle/>
          <a:p>
            <a:fld id="{B0051836-07C2-4B0D-8C0C-039D972B0F06}" type="slidenum">
              <a:rPr lang="en-US" smtClean="0"/>
              <a:t>‹#›</a:t>
            </a:fld>
            <a:endParaRPr lang="en-US"/>
          </a:p>
        </p:txBody>
      </p:sp>
    </p:spTree>
    <p:extLst>
      <p:ext uri="{BB962C8B-B14F-4D97-AF65-F5344CB8AC3E}">
        <p14:creationId xmlns:p14="http://schemas.microsoft.com/office/powerpoint/2010/main" val="196946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66C4-E7DA-65D1-3437-C32DDD7331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0D299-2729-F7D0-8EA1-D041492BB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863C0F-3EFD-2C47-5C79-BBB62B535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C30208-EE9F-2D2C-D702-D6827C83A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C0B0A0-991E-6895-ACEC-36F52BEBEF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EB206C-8CA9-55F7-C15F-7E843878C0EB}"/>
              </a:ext>
            </a:extLst>
          </p:cNvPr>
          <p:cNvSpPr>
            <a:spLocks noGrp="1"/>
          </p:cNvSpPr>
          <p:nvPr>
            <p:ph type="dt" sz="half" idx="10"/>
          </p:nvPr>
        </p:nvSpPr>
        <p:spPr/>
        <p:txBody>
          <a:bodyPr/>
          <a:lstStyle/>
          <a:p>
            <a:fld id="{EE90B01F-62D0-48CA-8341-99FB18E6BB69}" type="datetimeFigureOut">
              <a:rPr lang="en-US" smtClean="0"/>
              <a:t>10/27/2022</a:t>
            </a:fld>
            <a:endParaRPr lang="en-US"/>
          </a:p>
        </p:txBody>
      </p:sp>
      <p:sp>
        <p:nvSpPr>
          <p:cNvPr id="8" name="Footer Placeholder 7">
            <a:extLst>
              <a:ext uri="{FF2B5EF4-FFF2-40B4-BE49-F238E27FC236}">
                <a16:creationId xmlns:a16="http://schemas.microsoft.com/office/drawing/2014/main" id="{D36BA081-4654-F7AA-8205-1B2299B8CE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C2111A-9D63-EBE2-4E0E-6E8EC82510B5}"/>
              </a:ext>
            </a:extLst>
          </p:cNvPr>
          <p:cNvSpPr>
            <a:spLocks noGrp="1"/>
          </p:cNvSpPr>
          <p:nvPr>
            <p:ph type="sldNum" sz="quarter" idx="12"/>
          </p:nvPr>
        </p:nvSpPr>
        <p:spPr/>
        <p:txBody>
          <a:bodyPr/>
          <a:lstStyle/>
          <a:p>
            <a:fld id="{B0051836-07C2-4B0D-8C0C-039D972B0F06}" type="slidenum">
              <a:rPr lang="en-US" smtClean="0"/>
              <a:t>‹#›</a:t>
            </a:fld>
            <a:endParaRPr lang="en-US"/>
          </a:p>
        </p:txBody>
      </p:sp>
    </p:spTree>
    <p:extLst>
      <p:ext uri="{BB962C8B-B14F-4D97-AF65-F5344CB8AC3E}">
        <p14:creationId xmlns:p14="http://schemas.microsoft.com/office/powerpoint/2010/main" val="378841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4E76-4855-B89E-CCC2-796ED6D83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1539A1-16D9-E44A-652A-5048B07BF958}"/>
              </a:ext>
            </a:extLst>
          </p:cNvPr>
          <p:cNvSpPr>
            <a:spLocks noGrp="1"/>
          </p:cNvSpPr>
          <p:nvPr>
            <p:ph type="dt" sz="half" idx="10"/>
          </p:nvPr>
        </p:nvSpPr>
        <p:spPr/>
        <p:txBody>
          <a:bodyPr/>
          <a:lstStyle/>
          <a:p>
            <a:fld id="{EE90B01F-62D0-48CA-8341-99FB18E6BB69}" type="datetimeFigureOut">
              <a:rPr lang="en-US" smtClean="0"/>
              <a:t>10/27/2022</a:t>
            </a:fld>
            <a:endParaRPr lang="en-US"/>
          </a:p>
        </p:txBody>
      </p:sp>
      <p:sp>
        <p:nvSpPr>
          <p:cNvPr id="4" name="Footer Placeholder 3">
            <a:extLst>
              <a:ext uri="{FF2B5EF4-FFF2-40B4-BE49-F238E27FC236}">
                <a16:creationId xmlns:a16="http://schemas.microsoft.com/office/drawing/2014/main" id="{E8CBF959-0174-B5A0-D852-22B0548DDE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998792-F576-B9ED-2C67-F05BEE182C75}"/>
              </a:ext>
            </a:extLst>
          </p:cNvPr>
          <p:cNvSpPr>
            <a:spLocks noGrp="1"/>
          </p:cNvSpPr>
          <p:nvPr>
            <p:ph type="sldNum" sz="quarter" idx="12"/>
          </p:nvPr>
        </p:nvSpPr>
        <p:spPr/>
        <p:txBody>
          <a:bodyPr/>
          <a:lstStyle/>
          <a:p>
            <a:fld id="{B0051836-07C2-4B0D-8C0C-039D972B0F06}" type="slidenum">
              <a:rPr lang="en-US" smtClean="0"/>
              <a:t>‹#›</a:t>
            </a:fld>
            <a:endParaRPr lang="en-US"/>
          </a:p>
        </p:txBody>
      </p:sp>
    </p:spTree>
    <p:extLst>
      <p:ext uri="{BB962C8B-B14F-4D97-AF65-F5344CB8AC3E}">
        <p14:creationId xmlns:p14="http://schemas.microsoft.com/office/powerpoint/2010/main" val="16919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1A2BB-FB53-A3D7-E3FE-7F46E5C7C0D6}"/>
              </a:ext>
            </a:extLst>
          </p:cNvPr>
          <p:cNvSpPr>
            <a:spLocks noGrp="1"/>
          </p:cNvSpPr>
          <p:nvPr>
            <p:ph type="dt" sz="half" idx="10"/>
          </p:nvPr>
        </p:nvSpPr>
        <p:spPr/>
        <p:txBody>
          <a:bodyPr/>
          <a:lstStyle/>
          <a:p>
            <a:fld id="{EE90B01F-62D0-48CA-8341-99FB18E6BB69}" type="datetimeFigureOut">
              <a:rPr lang="en-US" smtClean="0"/>
              <a:t>10/27/2022</a:t>
            </a:fld>
            <a:endParaRPr lang="en-US"/>
          </a:p>
        </p:txBody>
      </p:sp>
      <p:sp>
        <p:nvSpPr>
          <p:cNvPr id="3" name="Footer Placeholder 2">
            <a:extLst>
              <a:ext uri="{FF2B5EF4-FFF2-40B4-BE49-F238E27FC236}">
                <a16:creationId xmlns:a16="http://schemas.microsoft.com/office/drawing/2014/main" id="{59AF4B27-62F4-8E44-6FD7-F9D860D073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9817CC-927A-6D1D-A3EF-245432622798}"/>
              </a:ext>
            </a:extLst>
          </p:cNvPr>
          <p:cNvSpPr>
            <a:spLocks noGrp="1"/>
          </p:cNvSpPr>
          <p:nvPr>
            <p:ph type="sldNum" sz="quarter" idx="12"/>
          </p:nvPr>
        </p:nvSpPr>
        <p:spPr/>
        <p:txBody>
          <a:bodyPr/>
          <a:lstStyle/>
          <a:p>
            <a:fld id="{B0051836-07C2-4B0D-8C0C-039D972B0F06}" type="slidenum">
              <a:rPr lang="en-US" smtClean="0"/>
              <a:t>‹#›</a:t>
            </a:fld>
            <a:endParaRPr lang="en-US"/>
          </a:p>
        </p:txBody>
      </p:sp>
    </p:spTree>
    <p:extLst>
      <p:ext uri="{BB962C8B-B14F-4D97-AF65-F5344CB8AC3E}">
        <p14:creationId xmlns:p14="http://schemas.microsoft.com/office/powerpoint/2010/main" val="212221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7A5C-682B-258F-C553-07CCB3231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B67F45-3316-123E-F36C-3E7B78C28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5CD73D-EA74-CEA2-6D78-75B3FC747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7A4DC-823D-B5ED-D6E7-A7302889DFD3}"/>
              </a:ext>
            </a:extLst>
          </p:cNvPr>
          <p:cNvSpPr>
            <a:spLocks noGrp="1"/>
          </p:cNvSpPr>
          <p:nvPr>
            <p:ph type="dt" sz="half" idx="10"/>
          </p:nvPr>
        </p:nvSpPr>
        <p:spPr/>
        <p:txBody>
          <a:bodyPr/>
          <a:lstStyle/>
          <a:p>
            <a:fld id="{EE90B01F-62D0-48CA-8341-99FB18E6BB69}" type="datetimeFigureOut">
              <a:rPr lang="en-US" smtClean="0"/>
              <a:t>10/27/2022</a:t>
            </a:fld>
            <a:endParaRPr lang="en-US"/>
          </a:p>
        </p:txBody>
      </p:sp>
      <p:sp>
        <p:nvSpPr>
          <p:cNvPr id="6" name="Footer Placeholder 5">
            <a:extLst>
              <a:ext uri="{FF2B5EF4-FFF2-40B4-BE49-F238E27FC236}">
                <a16:creationId xmlns:a16="http://schemas.microsoft.com/office/drawing/2014/main" id="{B226766D-EE5F-ACE7-120E-BF816F017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E9004-42DF-9371-57CC-9EE84E7D7D32}"/>
              </a:ext>
            </a:extLst>
          </p:cNvPr>
          <p:cNvSpPr>
            <a:spLocks noGrp="1"/>
          </p:cNvSpPr>
          <p:nvPr>
            <p:ph type="sldNum" sz="quarter" idx="12"/>
          </p:nvPr>
        </p:nvSpPr>
        <p:spPr/>
        <p:txBody>
          <a:bodyPr/>
          <a:lstStyle/>
          <a:p>
            <a:fld id="{B0051836-07C2-4B0D-8C0C-039D972B0F06}" type="slidenum">
              <a:rPr lang="en-US" smtClean="0"/>
              <a:t>‹#›</a:t>
            </a:fld>
            <a:endParaRPr lang="en-US"/>
          </a:p>
        </p:txBody>
      </p:sp>
    </p:spTree>
    <p:extLst>
      <p:ext uri="{BB962C8B-B14F-4D97-AF65-F5344CB8AC3E}">
        <p14:creationId xmlns:p14="http://schemas.microsoft.com/office/powerpoint/2010/main" val="391257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2145-8FBC-77B2-3C17-5D465C390D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53B207-57BB-178E-96D9-D92221313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609356-4A94-1E36-DB8D-C349B6ADE0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44EF6-2D31-5F24-A665-57B198EE4AE3}"/>
              </a:ext>
            </a:extLst>
          </p:cNvPr>
          <p:cNvSpPr>
            <a:spLocks noGrp="1"/>
          </p:cNvSpPr>
          <p:nvPr>
            <p:ph type="dt" sz="half" idx="10"/>
          </p:nvPr>
        </p:nvSpPr>
        <p:spPr/>
        <p:txBody>
          <a:bodyPr/>
          <a:lstStyle/>
          <a:p>
            <a:fld id="{EE90B01F-62D0-48CA-8341-99FB18E6BB69}" type="datetimeFigureOut">
              <a:rPr lang="en-US" smtClean="0"/>
              <a:t>10/27/2022</a:t>
            </a:fld>
            <a:endParaRPr lang="en-US"/>
          </a:p>
        </p:txBody>
      </p:sp>
      <p:sp>
        <p:nvSpPr>
          <p:cNvPr id="6" name="Footer Placeholder 5">
            <a:extLst>
              <a:ext uri="{FF2B5EF4-FFF2-40B4-BE49-F238E27FC236}">
                <a16:creationId xmlns:a16="http://schemas.microsoft.com/office/drawing/2014/main" id="{C730A7DD-3F1C-1DEE-2F9F-58F965B8C2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B5E40-4342-53CF-7603-51C9A089BEF8}"/>
              </a:ext>
            </a:extLst>
          </p:cNvPr>
          <p:cNvSpPr>
            <a:spLocks noGrp="1"/>
          </p:cNvSpPr>
          <p:nvPr>
            <p:ph type="sldNum" sz="quarter" idx="12"/>
          </p:nvPr>
        </p:nvSpPr>
        <p:spPr/>
        <p:txBody>
          <a:bodyPr/>
          <a:lstStyle/>
          <a:p>
            <a:fld id="{B0051836-07C2-4B0D-8C0C-039D972B0F06}" type="slidenum">
              <a:rPr lang="en-US" smtClean="0"/>
              <a:t>‹#›</a:t>
            </a:fld>
            <a:endParaRPr lang="en-US"/>
          </a:p>
        </p:txBody>
      </p:sp>
    </p:spTree>
    <p:extLst>
      <p:ext uri="{BB962C8B-B14F-4D97-AF65-F5344CB8AC3E}">
        <p14:creationId xmlns:p14="http://schemas.microsoft.com/office/powerpoint/2010/main" val="358614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B7F8E6-C4EF-7ED4-D1CE-D551F755E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17F05-D045-F245-EB9F-4DA456A69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CC0DC-0139-F64C-0B26-0AE5402544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0B01F-62D0-48CA-8341-99FB18E6BB69}" type="datetimeFigureOut">
              <a:rPr lang="en-US" smtClean="0"/>
              <a:t>10/27/2022</a:t>
            </a:fld>
            <a:endParaRPr lang="en-US"/>
          </a:p>
        </p:txBody>
      </p:sp>
      <p:sp>
        <p:nvSpPr>
          <p:cNvPr id="5" name="Footer Placeholder 4">
            <a:extLst>
              <a:ext uri="{FF2B5EF4-FFF2-40B4-BE49-F238E27FC236}">
                <a16:creationId xmlns:a16="http://schemas.microsoft.com/office/drawing/2014/main" id="{28155D13-8294-43B8-2341-710078D0B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B7F410-E43B-8AD4-3288-05B214BF33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51836-07C2-4B0D-8C0C-039D972B0F06}" type="slidenum">
              <a:rPr lang="en-US" smtClean="0"/>
              <a:t>‹#›</a:t>
            </a:fld>
            <a:endParaRPr lang="en-US"/>
          </a:p>
        </p:txBody>
      </p:sp>
    </p:spTree>
    <p:extLst>
      <p:ext uri="{BB962C8B-B14F-4D97-AF65-F5344CB8AC3E}">
        <p14:creationId xmlns:p14="http://schemas.microsoft.com/office/powerpoint/2010/main" val="2977784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8.jpeg"/><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3FCBA1F-0C32-CDA0-6AA5-1C36612B3D86}"/>
              </a:ext>
            </a:extLst>
          </p:cNvPr>
          <p:cNvGrpSpPr/>
          <p:nvPr/>
        </p:nvGrpSpPr>
        <p:grpSpPr>
          <a:xfrm>
            <a:off x="1" y="-3"/>
            <a:ext cx="237132" cy="6858002"/>
            <a:chOff x="0" y="251013"/>
            <a:chExt cx="499413" cy="6606986"/>
          </a:xfrm>
          <a:solidFill>
            <a:schemeClr val="tx1"/>
          </a:solidFill>
        </p:grpSpPr>
        <p:sp>
          <p:nvSpPr>
            <p:cNvPr id="18" name="Rectangle 17">
              <a:extLst>
                <a:ext uri="{FF2B5EF4-FFF2-40B4-BE49-F238E27FC236}">
                  <a16:creationId xmlns:a16="http://schemas.microsoft.com/office/drawing/2014/main" id="{ACBB1BFE-380E-CF39-A601-5FD296752744}"/>
                </a:ext>
              </a:extLst>
            </p:cNvPr>
            <p:cNvSpPr/>
            <p:nvPr/>
          </p:nvSpPr>
          <p:spPr>
            <a:xfrm>
              <a:off x="0" y="1129553"/>
              <a:ext cx="499413" cy="57284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D30D567-C0C2-2C2B-63E1-91CE22D2B022}"/>
                </a:ext>
              </a:extLst>
            </p:cNvPr>
            <p:cNvSpPr/>
            <p:nvPr/>
          </p:nvSpPr>
          <p:spPr>
            <a:xfrm>
              <a:off x="0" y="914400"/>
              <a:ext cx="499413" cy="1165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717DF90E-882C-2457-710B-0CD755A5FCE9}"/>
                </a:ext>
              </a:extLst>
            </p:cNvPr>
            <p:cNvSpPr/>
            <p:nvPr/>
          </p:nvSpPr>
          <p:spPr>
            <a:xfrm>
              <a:off x="0" y="618565"/>
              <a:ext cx="499413" cy="197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7067AFF0-AA26-B9FC-39FF-D277788FD3C9}"/>
                </a:ext>
              </a:extLst>
            </p:cNvPr>
            <p:cNvSpPr/>
            <p:nvPr/>
          </p:nvSpPr>
          <p:spPr>
            <a:xfrm>
              <a:off x="0" y="251013"/>
              <a:ext cx="499413" cy="30044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a:extLst>
              <a:ext uri="{FF2B5EF4-FFF2-40B4-BE49-F238E27FC236}">
                <a16:creationId xmlns:a16="http://schemas.microsoft.com/office/drawing/2014/main" id="{4043624B-CF82-42D0-6D11-6E8322D1776B}"/>
              </a:ext>
            </a:extLst>
          </p:cNvPr>
          <p:cNvSpPr/>
          <p:nvPr/>
        </p:nvSpPr>
        <p:spPr>
          <a:xfrm>
            <a:off x="6931578" y="645846"/>
            <a:ext cx="4600575" cy="5566309"/>
          </a:xfrm>
          <a:prstGeom prst="rect">
            <a:avLst/>
          </a:pr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4" name="Picture 3" descr="Policies | Office of Ethics, Compliance &amp; Privacy | The George Washington  University">
            <a:extLst>
              <a:ext uri="{FF2B5EF4-FFF2-40B4-BE49-F238E27FC236}">
                <a16:creationId xmlns:a16="http://schemas.microsoft.com/office/drawing/2014/main" id="{74153CF1-C19B-29F6-A3EF-F688DBF895E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bwMode="auto">
          <a:xfrm>
            <a:off x="4062543" y="1404938"/>
            <a:ext cx="6570980" cy="4048125"/>
          </a:xfrm>
          <a:prstGeom prst="rect">
            <a:avLst/>
          </a:prstGeom>
          <a:noFill/>
          <a:ln>
            <a:noFill/>
          </a:ln>
          <a:extLst>
            <a:ext uri="{53640926-AAD7-44D8-BBD7-CCE9431645EC}">
              <a14:shadowObscured xmlns:a14="http://schemas.microsoft.com/office/drawing/2010/main"/>
            </a:ext>
          </a:extLst>
        </p:spPr>
      </p:pic>
      <p:grpSp>
        <p:nvGrpSpPr>
          <p:cNvPr id="11" name="Group 10">
            <a:extLst>
              <a:ext uri="{FF2B5EF4-FFF2-40B4-BE49-F238E27FC236}">
                <a16:creationId xmlns:a16="http://schemas.microsoft.com/office/drawing/2014/main" id="{27A40BA0-4E4A-84A8-CF98-F4E7D31FEC16}"/>
              </a:ext>
            </a:extLst>
          </p:cNvPr>
          <p:cNvGrpSpPr/>
          <p:nvPr/>
        </p:nvGrpSpPr>
        <p:grpSpPr>
          <a:xfrm>
            <a:off x="8442026" y="5031210"/>
            <a:ext cx="1186068" cy="843703"/>
            <a:chOff x="8656559" y="4650506"/>
            <a:chExt cx="1819275" cy="1294130"/>
          </a:xfrm>
        </p:grpSpPr>
        <p:sp>
          <p:nvSpPr>
            <p:cNvPr id="7" name="Rectangle 6">
              <a:extLst>
                <a:ext uri="{FF2B5EF4-FFF2-40B4-BE49-F238E27FC236}">
                  <a16:creationId xmlns:a16="http://schemas.microsoft.com/office/drawing/2014/main" id="{3C0B4742-DFA2-5A8F-016B-5C83DFF47299}"/>
                </a:ext>
              </a:extLst>
            </p:cNvPr>
            <p:cNvSpPr/>
            <p:nvPr/>
          </p:nvSpPr>
          <p:spPr>
            <a:xfrm>
              <a:off x="8656559" y="4650506"/>
              <a:ext cx="1819275" cy="1009650"/>
            </a:xfrm>
            <a:prstGeom prst="rect">
              <a:avLst/>
            </a:pr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8F9256BE-9493-B2A9-27A6-27785C5C8070}"/>
                </a:ext>
              </a:extLst>
            </p:cNvPr>
            <p:cNvSpPr/>
            <p:nvPr/>
          </p:nvSpPr>
          <p:spPr>
            <a:xfrm>
              <a:off x="8799434" y="4774331"/>
              <a:ext cx="1524000" cy="1170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9" name="Picture 8" descr="Logos | Marketing &amp; Creative Services | Office of Communications and  Marketing | The George Washington University">
              <a:extLst>
                <a:ext uri="{FF2B5EF4-FFF2-40B4-BE49-F238E27FC236}">
                  <a16:creationId xmlns:a16="http://schemas.microsoft.com/office/drawing/2014/main" id="{CF91FCE0-6F18-3E50-2EFA-D9E0C80E9B3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69284" y="4841006"/>
              <a:ext cx="1377315" cy="1028700"/>
            </a:xfrm>
            <a:prstGeom prst="rect">
              <a:avLst/>
            </a:prstGeom>
            <a:noFill/>
            <a:ln>
              <a:noFill/>
            </a:ln>
          </p:spPr>
        </p:pic>
      </p:grpSp>
      <p:sp>
        <p:nvSpPr>
          <p:cNvPr id="13" name="Title 1">
            <a:extLst>
              <a:ext uri="{FF2B5EF4-FFF2-40B4-BE49-F238E27FC236}">
                <a16:creationId xmlns:a16="http://schemas.microsoft.com/office/drawing/2014/main" id="{9EC970F1-33A5-9D40-3351-16B500446DCF}"/>
              </a:ext>
            </a:extLst>
          </p:cNvPr>
          <p:cNvSpPr txBox="1">
            <a:spLocks/>
          </p:cNvSpPr>
          <p:nvPr/>
        </p:nvSpPr>
        <p:spPr>
          <a:xfrm>
            <a:off x="630322" y="2806548"/>
            <a:ext cx="3087679" cy="1564848"/>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solidFill>
                  <a:srgbClr val="003A5D"/>
                </a:solidFill>
                <a:latin typeface="Congenial SemiBold" panose="02000503040000020004" pitchFamily="2" charset="0"/>
              </a:rPr>
              <a:t>I WATCH THEREFORE I AM: MOVIES RATINGS DATASET</a:t>
            </a:r>
          </a:p>
        </p:txBody>
      </p:sp>
      <p:sp>
        <p:nvSpPr>
          <p:cNvPr id="25" name="Title 1">
            <a:extLst>
              <a:ext uri="{FF2B5EF4-FFF2-40B4-BE49-F238E27FC236}">
                <a16:creationId xmlns:a16="http://schemas.microsoft.com/office/drawing/2014/main" id="{8FE9C087-719F-188D-58EE-27DCE1B9771C}"/>
              </a:ext>
            </a:extLst>
          </p:cNvPr>
          <p:cNvSpPr txBox="1">
            <a:spLocks/>
          </p:cNvSpPr>
          <p:nvPr/>
        </p:nvSpPr>
        <p:spPr>
          <a:xfrm>
            <a:off x="630322" y="5728363"/>
            <a:ext cx="1592925" cy="2363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lnSpc>
                <a:spcPct val="85000"/>
              </a:lnSpc>
              <a:buFont typeface="Wingdings" panose="05000000000000000000" pitchFamily="2" charset="2"/>
              <a:buChar char="§"/>
            </a:pPr>
            <a:r>
              <a:rPr lang="en-US" altLang="en-US" sz="1000">
                <a:latin typeface="Arial Nova"/>
              </a:rPr>
              <a:t>JACK </a:t>
            </a:r>
            <a:r>
              <a:rPr lang="en-US" altLang="en-US" sz="1000" err="1">
                <a:latin typeface="Arial Nova"/>
              </a:rPr>
              <a:t>McMORROW</a:t>
            </a:r>
          </a:p>
        </p:txBody>
      </p:sp>
      <p:sp>
        <p:nvSpPr>
          <p:cNvPr id="27" name="Title 1">
            <a:extLst>
              <a:ext uri="{FF2B5EF4-FFF2-40B4-BE49-F238E27FC236}">
                <a16:creationId xmlns:a16="http://schemas.microsoft.com/office/drawing/2014/main" id="{909138C0-81A0-946F-B5C4-728832EB2FA0}"/>
              </a:ext>
            </a:extLst>
          </p:cNvPr>
          <p:cNvSpPr txBox="1">
            <a:spLocks/>
          </p:cNvSpPr>
          <p:nvPr/>
        </p:nvSpPr>
        <p:spPr>
          <a:xfrm>
            <a:off x="3726966" y="5728254"/>
            <a:ext cx="1592925" cy="2363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lnSpc>
                <a:spcPct val="85000"/>
              </a:lnSpc>
              <a:buFont typeface="Wingdings" panose="05000000000000000000" pitchFamily="2" charset="2"/>
              <a:buChar char="§"/>
            </a:pPr>
            <a:r>
              <a:rPr lang="en-US" altLang="en-US" sz="1000">
                <a:latin typeface="Arial Nova" panose="020B0504020202020204" pitchFamily="34" charset="0"/>
              </a:rPr>
              <a:t>ANTHONY C. OKOYE</a:t>
            </a:r>
          </a:p>
        </p:txBody>
      </p:sp>
      <p:sp>
        <p:nvSpPr>
          <p:cNvPr id="29" name="Title 1">
            <a:extLst>
              <a:ext uri="{FF2B5EF4-FFF2-40B4-BE49-F238E27FC236}">
                <a16:creationId xmlns:a16="http://schemas.microsoft.com/office/drawing/2014/main" id="{B4090882-9307-92DB-AA5C-ED09BCB61DA1}"/>
              </a:ext>
            </a:extLst>
          </p:cNvPr>
          <p:cNvSpPr txBox="1">
            <a:spLocks/>
          </p:cNvSpPr>
          <p:nvPr/>
        </p:nvSpPr>
        <p:spPr>
          <a:xfrm>
            <a:off x="2188924" y="5728363"/>
            <a:ext cx="1592925" cy="2363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71450" indent="-171450" algn="l">
              <a:lnSpc>
                <a:spcPct val="85000"/>
              </a:lnSpc>
              <a:buFont typeface="Wingdings" panose="05000000000000000000" pitchFamily="2" charset="2"/>
              <a:buChar char="§"/>
            </a:pPr>
            <a:r>
              <a:rPr lang="en-US" altLang="en-US" sz="1000">
                <a:latin typeface="Arial Nova" panose="020B0504020202020204" pitchFamily="34" charset="0"/>
              </a:rPr>
              <a:t>ADITYA KUMAR</a:t>
            </a:r>
          </a:p>
        </p:txBody>
      </p:sp>
      <p:sp>
        <p:nvSpPr>
          <p:cNvPr id="32" name="Title 1">
            <a:extLst>
              <a:ext uri="{FF2B5EF4-FFF2-40B4-BE49-F238E27FC236}">
                <a16:creationId xmlns:a16="http://schemas.microsoft.com/office/drawing/2014/main" id="{503C3332-662C-E0B2-6C06-466CA55D33BB}"/>
              </a:ext>
            </a:extLst>
          </p:cNvPr>
          <p:cNvSpPr txBox="1">
            <a:spLocks/>
          </p:cNvSpPr>
          <p:nvPr/>
        </p:nvSpPr>
        <p:spPr>
          <a:xfrm>
            <a:off x="659847" y="4276166"/>
            <a:ext cx="3058154" cy="4876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1400" b="1">
                <a:latin typeface="Arial Nova" panose="020B0504020202020204" pitchFamily="34" charset="0"/>
              </a:rPr>
              <a:t>Introduction to Data Science</a:t>
            </a:r>
          </a:p>
          <a:p>
            <a:pPr algn="l">
              <a:lnSpc>
                <a:spcPct val="85000"/>
              </a:lnSpc>
            </a:pPr>
            <a:r>
              <a:rPr lang="en-US" altLang="en-US" sz="1400">
                <a:latin typeface="Arial Nova" panose="020B0504020202020204" pitchFamily="34" charset="0"/>
              </a:rPr>
              <a:t>Group 5 Project</a:t>
            </a:r>
          </a:p>
        </p:txBody>
      </p:sp>
      <p:grpSp>
        <p:nvGrpSpPr>
          <p:cNvPr id="40" name="Group 39">
            <a:extLst>
              <a:ext uri="{FF2B5EF4-FFF2-40B4-BE49-F238E27FC236}">
                <a16:creationId xmlns:a16="http://schemas.microsoft.com/office/drawing/2014/main" id="{0861480D-A6A2-0F44-8C43-C4D20741E7C8}"/>
              </a:ext>
            </a:extLst>
          </p:cNvPr>
          <p:cNvGrpSpPr/>
          <p:nvPr/>
        </p:nvGrpSpPr>
        <p:grpSpPr>
          <a:xfrm>
            <a:off x="639847" y="630045"/>
            <a:ext cx="1255859" cy="1600457"/>
            <a:chOff x="2131003" y="630045"/>
            <a:chExt cx="1255859" cy="1600457"/>
          </a:xfrm>
        </p:grpSpPr>
        <p:sp>
          <p:nvSpPr>
            <p:cNvPr id="34" name="Rectangle: Rounded Corners 33">
              <a:extLst>
                <a:ext uri="{FF2B5EF4-FFF2-40B4-BE49-F238E27FC236}">
                  <a16:creationId xmlns:a16="http://schemas.microsoft.com/office/drawing/2014/main" id="{DC32986F-24A0-F3E0-7C17-E618D4F1AE55}"/>
                </a:ext>
              </a:extLst>
            </p:cNvPr>
            <p:cNvSpPr/>
            <p:nvPr/>
          </p:nvSpPr>
          <p:spPr>
            <a:xfrm>
              <a:off x="2223572" y="688588"/>
              <a:ext cx="903433" cy="1073538"/>
            </a:xfrm>
            <a:prstGeom prst="roundRect">
              <a:avLst>
                <a:gd name="adj" fmla="val 928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1">
              <a:extLst>
                <a:ext uri="{FF2B5EF4-FFF2-40B4-BE49-F238E27FC236}">
                  <a16:creationId xmlns:a16="http://schemas.microsoft.com/office/drawing/2014/main" id="{48BFE7A8-36C5-3621-17A6-A7A082E548DD}"/>
                </a:ext>
              </a:extLst>
            </p:cNvPr>
            <p:cNvSpPr txBox="1">
              <a:spLocks/>
            </p:cNvSpPr>
            <p:nvPr/>
          </p:nvSpPr>
          <p:spPr>
            <a:xfrm>
              <a:off x="2131003" y="1742860"/>
              <a:ext cx="1255859" cy="48764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1600" b="1" spc="600">
                  <a:latin typeface="Arial Nova Cond" panose="020B0604020202020204" pitchFamily="34" charset="0"/>
                </a:rPr>
                <a:t>GROUP</a:t>
              </a:r>
              <a:endParaRPr lang="en-US" altLang="en-US" sz="1600" spc="600">
                <a:latin typeface="Arial Nova Cond" panose="020B0604020202020204" pitchFamily="34" charset="0"/>
              </a:endParaRPr>
            </a:p>
          </p:txBody>
        </p:sp>
        <p:sp>
          <p:nvSpPr>
            <p:cNvPr id="36" name="Title 1">
              <a:extLst>
                <a:ext uri="{FF2B5EF4-FFF2-40B4-BE49-F238E27FC236}">
                  <a16:creationId xmlns:a16="http://schemas.microsoft.com/office/drawing/2014/main" id="{2B0F33F4-9F12-DC04-3A65-C854C4142212}"/>
                </a:ext>
              </a:extLst>
            </p:cNvPr>
            <p:cNvSpPr txBox="1">
              <a:spLocks/>
            </p:cNvSpPr>
            <p:nvPr/>
          </p:nvSpPr>
          <p:spPr>
            <a:xfrm>
              <a:off x="2533404" y="630045"/>
              <a:ext cx="621108" cy="1073538"/>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8800" b="1">
                  <a:solidFill>
                    <a:schemeClr val="bg1"/>
                  </a:solidFill>
                  <a:latin typeface="Arial Nova" panose="020B0504020202020204" pitchFamily="34" charset="0"/>
                </a:rPr>
                <a:t>5</a:t>
              </a:r>
              <a:endParaRPr lang="en-US" altLang="en-US" sz="8800">
                <a:solidFill>
                  <a:schemeClr val="bg1"/>
                </a:solidFill>
                <a:latin typeface="Arial Nova" panose="020B0504020202020204" pitchFamily="34" charset="0"/>
              </a:endParaRPr>
            </a:p>
          </p:txBody>
        </p:sp>
        <p:cxnSp>
          <p:nvCxnSpPr>
            <p:cNvPr id="38" name="Straight Connector 37">
              <a:extLst>
                <a:ext uri="{FF2B5EF4-FFF2-40B4-BE49-F238E27FC236}">
                  <a16:creationId xmlns:a16="http://schemas.microsoft.com/office/drawing/2014/main" id="{023847BC-3D63-03A0-90A6-F1B9696EEB1C}"/>
                </a:ext>
              </a:extLst>
            </p:cNvPr>
            <p:cNvCxnSpPr>
              <a:cxnSpLocks/>
            </p:cNvCxnSpPr>
            <p:nvPr/>
          </p:nvCxnSpPr>
          <p:spPr>
            <a:xfrm>
              <a:off x="2241096" y="2152650"/>
              <a:ext cx="885909"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490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10</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744462" y="2975816"/>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a:rPr>
              <a:t>Answers to SMART questions </a:t>
            </a:r>
            <a:endParaRPr lang="en-GB" altLang="en-US" sz="2800" b="1">
              <a:latin typeface="Congenial SemiBold" panose="020B0604020202020204" pitchFamily="2" charset="0"/>
            </a:endParaRPr>
          </a:p>
        </p:txBody>
      </p:sp>
      <p:pic>
        <p:nvPicPr>
          <p:cNvPr id="10242" name="Picture 2" descr="The Incredible Hulk [WS] [DVD] [2008] - Best Buy">
            <a:extLst>
              <a:ext uri="{FF2B5EF4-FFF2-40B4-BE49-F238E27FC236}">
                <a16:creationId xmlns:a16="http://schemas.microsoft.com/office/drawing/2014/main" id="{710375B9-CD47-A566-4994-D9C33B32418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329390" y="2536318"/>
            <a:ext cx="1862610" cy="265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629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11</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10052825" y="3952494"/>
            <a:ext cx="2137360"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panose="020B0604020202020204" pitchFamily="2" charset="0"/>
              </a:rPr>
              <a:t>Answering questions</a:t>
            </a:r>
            <a:endParaRPr lang="en-GB" altLang="en-US" sz="2800" b="1">
              <a:latin typeface="Congenial SemiBold" panose="020B0604020202020204" pitchFamily="2" charset="0"/>
            </a:endParaRPr>
          </a:p>
        </p:txBody>
      </p:sp>
      <p:sp>
        <p:nvSpPr>
          <p:cNvPr id="9" name="TextBox 8">
            <a:extLst>
              <a:ext uri="{FF2B5EF4-FFF2-40B4-BE49-F238E27FC236}">
                <a16:creationId xmlns:a16="http://schemas.microsoft.com/office/drawing/2014/main" id="{3A5CF907-A7C8-DADE-31D8-E97820EE5CE4}"/>
              </a:ext>
            </a:extLst>
          </p:cNvPr>
          <p:cNvSpPr txBox="1"/>
          <p:nvPr/>
        </p:nvSpPr>
        <p:spPr>
          <a:xfrm>
            <a:off x="952049" y="5017368"/>
            <a:ext cx="8291740" cy="954107"/>
          </a:xfrm>
          <a:prstGeom prst="rect">
            <a:avLst/>
          </a:prstGeom>
          <a:noFill/>
        </p:spPr>
        <p:txBody>
          <a:bodyPr wrap="square" lIns="91440" tIns="45720" rIns="91440" bIns="45720" anchor="t">
            <a:spAutoFit/>
          </a:bodyPr>
          <a:lstStyle/>
          <a:p>
            <a:pPr marL="285750" indent="-285750" algn="just">
              <a:buFont typeface="Wingdings" panose="05000000000000000000" pitchFamily="2" charset="2"/>
              <a:buChar char="§"/>
            </a:pPr>
            <a:r>
              <a:rPr lang="en-US" sz="1400">
                <a:latin typeface="Arial Nova"/>
              </a:rPr>
              <a:t>Next Steps: T-Test on raw data subset</a:t>
            </a:r>
          </a:p>
          <a:p>
            <a:pPr marL="285750" indent="-285750" algn="just">
              <a:buFont typeface="Wingdings" panose="05000000000000000000" pitchFamily="2" charset="2"/>
              <a:buChar char="§"/>
            </a:pPr>
            <a:endParaRPr lang="en-US" sz="1400">
              <a:latin typeface="Arial Nova"/>
            </a:endParaRPr>
          </a:p>
          <a:p>
            <a:pPr marL="285750" indent="-285750" algn="just">
              <a:buFont typeface="Wingdings" panose="05000000000000000000" pitchFamily="2" charset="2"/>
              <a:buChar char="§"/>
            </a:pPr>
            <a:r>
              <a:rPr lang="en-US" sz="1400">
                <a:latin typeface="Arial Nova"/>
              </a:rPr>
              <a:t>Conclusion: A</a:t>
            </a:r>
            <a:r>
              <a:rPr lang="en-US" sz="1400">
                <a:latin typeface="Arial Nova"/>
                <a:ea typeface="+mn-lt"/>
                <a:cs typeface="+mn-lt"/>
              </a:rPr>
              <a:t>verage rating for this movie lies in [4.242887, 4.676032] for the entire User population with a confidence level of 95% for the period between March 1996 and September 2018.</a:t>
            </a:r>
          </a:p>
        </p:txBody>
      </p:sp>
      <p:sp>
        <p:nvSpPr>
          <p:cNvPr id="12" name="TextBox 11">
            <a:extLst>
              <a:ext uri="{FF2B5EF4-FFF2-40B4-BE49-F238E27FC236}">
                <a16:creationId xmlns:a16="http://schemas.microsoft.com/office/drawing/2014/main" id="{7F8864C5-050D-F25B-1536-875DF3784EE8}"/>
              </a:ext>
            </a:extLst>
          </p:cNvPr>
          <p:cNvSpPr txBox="1"/>
          <p:nvPr/>
        </p:nvSpPr>
        <p:spPr>
          <a:xfrm>
            <a:off x="598714" y="1134254"/>
            <a:ext cx="6100762" cy="523220"/>
          </a:xfrm>
          <a:prstGeom prst="rect">
            <a:avLst/>
          </a:prstGeom>
          <a:noFill/>
        </p:spPr>
        <p:txBody>
          <a:bodyPr wrap="square" lIns="91440" tIns="45720" rIns="91440" bIns="45720" anchor="t">
            <a:spAutoFit/>
          </a:bodyPr>
          <a:lstStyle/>
          <a:p>
            <a:pPr marL="342900" indent="-342900" algn="just" rtl="0" fontAlgn="base">
              <a:spcBef>
                <a:spcPts val="0"/>
              </a:spcBef>
              <a:spcAft>
                <a:spcPts val="0"/>
              </a:spcAft>
              <a:tabLst>
                <a:tab pos="342900" algn="l"/>
              </a:tabLst>
            </a:pPr>
            <a:r>
              <a:rPr lang="en-US" sz="1400" b="1" i="0" u="none" strike="noStrike">
                <a:solidFill>
                  <a:srgbClr val="AC9E6E"/>
                </a:solidFill>
                <a:effectLst/>
                <a:latin typeface="Arial Nova"/>
              </a:rPr>
              <a:t>Q1:	</a:t>
            </a:r>
            <a:r>
              <a:rPr lang="en-US" sz="1400" b="0" i="0" u="none" strike="noStrike">
                <a:solidFill>
                  <a:srgbClr val="000000"/>
                </a:solidFill>
                <a:effectLst/>
                <a:latin typeface="Arial Nova"/>
              </a:rPr>
              <a:t>Which movie has the highest average rating across the user population between March 1996 and September 2018?</a:t>
            </a:r>
          </a:p>
        </p:txBody>
      </p:sp>
      <p:sp>
        <p:nvSpPr>
          <p:cNvPr id="16" name="TextBox 15">
            <a:extLst>
              <a:ext uri="{FF2B5EF4-FFF2-40B4-BE49-F238E27FC236}">
                <a16:creationId xmlns:a16="http://schemas.microsoft.com/office/drawing/2014/main" id="{567FE029-611D-9D71-BA3A-8FB4D6C31945}"/>
              </a:ext>
            </a:extLst>
          </p:cNvPr>
          <p:cNvSpPr txBox="1"/>
          <p:nvPr/>
        </p:nvSpPr>
        <p:spPr>
          <a:xfrm>
            <a:off x="952049" y="1792792"/>
            <a:ext cx="6296025" cy="523220"/>
          </a:xfrm>
          <a:prstGeom prst="rect">
            <a:avLst/>
          </a:prstGeom>
          <a:noFill/>
        </p:spPr>
        <p:txBody>
          <a:bodyPr wrap="square" lIns="91440" tIns="45720" rIns="91440" bIns="45720" anchor="t">
            <a:spAutoFit/>
          </a:bodyPr>
          <a:lstStyle/>
          <a:p>
            <a:r>
              <a:rPr lang="en-US" sz="1400">
                <a:latin typeface="Arial Nova"/>
              </a:rPr>
              <a:t>Limitation: For User Population ~ Confidence intervals for all 10,000+ movies???</a:t>
            </a:r>
            <a:endParaRPr lang="en-US" sz="1400">
              <a:latin typeface="Arial Nova" panose="020B0504020202020204" pitchFamily="34" charset="0"/>
            </a:endParaRPr>
          </a:p>
        </p:txBody>
      </p:sp>
      <p:pic>
        <p:nvPicPr>
          <p:cNvPr id="2050" name="Picture 2" descr="Cinema Paradiso">
            <a:extLst>
              <a:ext uri="{FF2B5EF4-FFF2-40B4-BE49-F238E27FC236}">
                <a16:creationId xmlns:a16="http://schemas.microsoft.com/office/drawing/2014/main" id="{B2B88FC5-11BE-3EFA-CE6A-218953C91419}"/>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223947" y="2128354"/>
            <a:ext cx="1978333" cy="279934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601AD5E-FD71-936E-985C-6C3B9C6B4200}"/>
              </a:ext>
            </a:extLst>
          </p:cNvPr>
          <p:cNvSpPr txBox="1"/>
          <p:nvPr/>
        </p:nvSpPr>
        <p:spPr>
          <a:xfrm>
            <a:off x="7675642" y="3855483"/>
            <a:ext cx="156814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a:latin typeface="Arial Nova"/>
                <a:cs typeface="Calibri"/>
              </a:rPr>
              <a:t>Averaged Rating</a:t>
            </a:r>
          </a:p>
          <a:p>
            <a:pPr algn="ctr"/>
            <a:r>
              <a:rPr lang="en-US" sz="1200" b="1">
                <a:solidFill>
                  <a:srgbClr val="00B050"/>
                </a:solidFill>
                <a:highlight>
                  <a:srgbClr val="FFFF00"/>
                </a:highlight>
                <a:latin typeface="Arial Nova"/>
                <a:cs typeface="Calibri"/>
              </a:rPr>
              <a:t>4.46 / 5.00</a:t>
            </a:r>
            <a:endParaRPr lang="en-US" sz="1200" b="1">
              <a:solidFill>
                <a:srgbClr val="00B050"/>
              </a:solidFill>
              <a:highlight>
                <a:srgbClr val="FFFF00"/>
              </a:highlight>
              <a:latin typeface="Arial Nova"/>
            </a:endParaRPr>
          </a:p>
        </p:txBody>
      </p:sp>
      <p:pic>
        <p:nvPicPr>
          <p:cNvPr id="18" name="Picture 17">
            <a:extLst>
              <a:ext uri="{FF2B5EF4-FFF2-40B4-BE49-F238E27FC236}">
                <a16:creationId xmlns:a16="http://schemas.microsoft.com/office/drawing/2014/main" id="{AFA0AF75-860D-FEB4-5F72-04F016B166C9}"/>
              </a:ext>
            </a:extLst>
          </p:cNvPr>
          <p:cNvPicPr>
            <a:picLocks noChangeAspect="1"/>
          </p:cNvPicPr>
          <p:nvPr/>
        </p:nvPicPr>
        <p:blipFill>
          <a:blip r:embed="rId5"/>
          <a:stretch>
            <a:fillRect/>
          </a:stretch>
        </p:blipFill>
        <p:spPr>
          <a:xfrm>
            <a:off x="952049" y="3435472"/>
            <a:ext cx="6704392" cy="1358036"/>
          </a:xfrm>
          <a:prstGeom prst="rect">
            <a:avLst/>
          </a:prstGeom>
        </p:spPr>
      </p:pic>
      <p:sp>
        <p:nvSpPr>
          <p:cNvPr id="14" name="TextBox 13">
            <a:extLst>
              <a:ext uri="{FF2B5EF4-FFF2-40B4-BE49-F238E27FC236}">
                <a16:creationId xmlns:a16="http://schemas.microsoft.com/office/drawing/2014/main" id="{92F43F11-D09F-B89D-AD74-5B98F2F77C17}"/>
              </a:ext>
            </a:extLst>
          </p:cNvPr>
          <p:cNvSpPr txBox="1"/>
          <p:nvPr/>
        </p:nvSpPr>
        <p:spPr>
          <a:xfrm>
            <a:off x="952049" y="2506410"/>
            <a:ext cx="8110309" cy="738664"/>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
            </a:pPr>
            <a:r>
              <a:rPr lang="en-US" sz="1400">
                <a:latin typeface="Arial Nova"/>
              </a:rPr>
              <a:t>The Alternate Approach – To get clear winner - Utilizing summary table on Movies/Wide dataset</a:t>
            </a:r>
          </a:p>
          <a:p>
            <a:pPr marL="285750" indent="-285750">
              <a:buFont typeface="Wingdings" panose="05000000000000000000" pitchFamily="2" charset="2"/>
              <a:buChar char="§"/>
            </a:pPr>
            <a:endParaRPr lang="en-US" sz="1400">
              <a:latin typeface="Arial Nova" panose="020B0504020202020204" pitchFamily="34" charset="0"/>
            </a:endParaRPr>
          </a:p>
          <a:p>
            <a:pPr marL="285750" indent="-285750">
              <a:buFont typeface="Wingdings" panose="05000000000000000000" pitchFamily="2" charset="2"/>
              <a:buChar char="§"/>
            </a:pPr>
            <a:r>
              <a:rPr lang="en-US" sz="1400">
                <a:latin typeface="Arial Nova"/>
              </a:rPr>
              <a:t>The Result</a:t>
            </a:r>
            <a:endParaRPr lang="en-US" sz="1400">
              <a:latin typeface="Arial Nova" panose="020B0504020202020204" pitchFamily="34" charset="0"/>
            </a:endParaRPr>
          </a:p>
        </p:txBody>
      </p:sp>
    </p:spTree>
    <p:extLst>
      <p:ext uri="{BB962C8B-B14F-4D97-AF65-F5344CB8AC3E}">
        <p14:creationId xmlns:p14="http://schemas.microsoft.com/office/powerpoint/2010/main" val="240764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12</a:t>
            </a:fld>
            <a:endParaRPr lang="en-GB" altLang="en-US" sz="800" b="1">
              <a:solidFill>
                <a:schemeClr val="bg1">
                  <a:lumMod val="75000"/>
                </a:schemeClr>
              </a:solidFill>
              <a:latin typeface="Congenial UltraLight" panose="020B0604020202020204" pitchFamily="2" charset="0"/>
            </a:endParaRPr>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panose="020B0604020202020204" pitchFamily="2" charset="0"/>
              </a:rPr>
              <a:t>Answering questions</a:t>
            </a:r>
            <a:endParaRPr lang="en-GB" altLang="en-US" sz="2800" b="1">
              <a:latin typeface="Congenial SemiBold" panose="020B0604020202020204" pitchFamily="2" charset="0"/>
            </a:endParaRPr>
          </a:p>
        </p:txBody>
      </p:sp>
      <p:sp>
        <p:nvSpPr>
          <p:cNvPr id="12" name="TextBox 11">
            <a:extLst>
              <a:ext uri="{FF2B5EF4-FFF2-40B4-BE49-F238E27FC236}">
                <a16:creationId xmlns:a16="http://schemas.microsoft.com/office/drawing/2014/main" id="{7F8864C5-050D-F25B-1536-875DF3784EE8}"/>
              </a:ext>
            </a:extLst>
          </p:cNvPr>
          <p:cNvSpPr txBox="1"/>
          <p:nvPr/>
        </p:nvSpPr>
        <p:spPr>
          <a:xfrm>
            <a:off x="659191" y="1073778"/>
            <a:ext cx="6584571" cy="523220"/>
          </a:xfrm>
          <a:prstGeom prst="rect">
            <a:avLst/>
          </a:prstGeom>
          <a:noFill/>
        </p:spPr>
        <p:txBody>
          <a:bodyPr wrap="square" lIns="91440" tIns="45720" rIns="91440" bIns="45720" anchor="t">
            <a:spAutoFit/>
          </a:bodyPr>
          <a:lstStyle/>
          <a:p>
            <a:pPr marL="342900" indent="-342900" algn="just" rtl="0" fontAlgn="base">
              <a:spcBef>
                <a:spcPts val="0"/>
              </a:spcBef>
              <a:spcAft>
                <a:spcPts val="0"/>
              </a:spcAft>
              <a:tabLst>
                <a:tab pos="342900" algn="l"/>
              </a:tabLst>
            </a:pPr>
            <a:r>
              <a:rPr lang="en-US" sz="1400" b="1" i="0" u="none" strike="noStrike">
                <a:solidFill>
                  <a:srgbClr val="AC9E6E"/>
                </a:solidFill>
                <a:effectLst/>
                <a:latin typeface="Arial Nova"/>
              </a:rPr>
              <a:t>Q2:	</a:t>
            </a:r>
            <a:r>
              <a:rPr lang="en-US" sz="1400" b="0" i="0" u="none" strike="noStrike">
                <a:solidFill>
                  <a:srgbClr val="000000"/>
                </a:solidFill>
                <a:effectLst/>
                <a:latin typeface="Arial Nova"/>
              </a:rPr>
              <a:t>What is the average ratings of each genre using the movies in the sample, across the user population between March 1996 and September 2018?</a:t>
            </a:r>
          </a:p>
        </p:txBody>
      </p:sp>
      <p:pic>
        <p:nvPicPr>
          <p:cNvPr id="10" name="Picture 9">
            <a:extLst>
              <a:ext uri="{FF2B5EF4-FFF2-40B4-BE49-F238E27FC236}">
                <a16:creationId xmlns:a16="http://schemas.microsoft.com/office/drawing/2014/main" id="{720C8C40-7CB9-4FEE-4B84-C65ACD489CAB}"/>
              </a:ext>
            </a:extLst>
          </p:cNvPr>
          <p:cNvPicPr>
            <a:picLocks noChangeAspect="1"/>
          </p:cNvPicPr>
          <p:nvPr/>
        </p:nvPicPr>
        <p:blipFill>
          <a:blip r:embed="rId4"/>
          <a:stretch>
            <a:fillRect/>
          </a:stretch>
        </p:blipFill>
        <p:spPr>
          <a:xfrm>
            <a:off x="800661" y="1720312"/>
            <a:ext cx="7518195" cy="3913644"/>
          </a:xfrm>
          <a:prstGeom prst="rect">
            <a:avLst/>
          </a:prstGeom>
        </p:spPr>
      </p:pic>
      <p:sp>
        <p:nvSpPr>
          <p:cNvPr id="14" name="TextBox 13">
            <a:extLst>
              <a:ext uri="{FF2B5EF4-FFF2-40B4-BE49-F238E27FC236}">
                <a16:creationId xmlns:a16="http://schemas.microsoft.com/office/drawing/2014/main" id="{6AF31FBB-88EF-D035-4D4C-3E28DC27C0E0}"/>
              </a:ext>
            </a:extLst>
          </p:cNvPr>
          <p:cNvSpPr txBox="1"/>
          <p:nvPr/>
        </p:nvSpPr>
        <p:spPr>
          <a:xfrm>
            <a:off x="1139327" y="5619030"/>
            <a:ext cx="7687039" cy="738664"/>
          </a:xfrm>
          <a:prstGeom prst="rect">
            <a:avLst/>
          </a:prstGeom>
          <a:noFill/>
        </p:spPr>
        <p:txBody>
          <a:bodyPr wrap="square" lIns="91440" tIns="45720" rIns="91440" bIns="45720" anchor="t">
            <a:spAutoFit/>
          </a:bodyPr>
          <a:lstStyle/>
          <a:p>
            <a:pPr algn="just"/>
            <a:r>
              <a:rPr lang="en-US" sz="1400">
                <a:solidFill>
                  <a:srgbClr val="000000"/>
                </a:solidFill>
                <a:latin typeface="Arial Nova"/>
              </a:rPr>
              <a:t>Limitation – Plot based on Sample User Data Only!!</a:t>
            </a:r>
          </a:p>
          <a:p>
            <a:pPr algn="just"/>
            <a:r>
              <a:rPr lang="en-US" sz="1400">
                <a:solidFill>
                  <a:srgbClr val="000000"/>
                </a:solidFill>
                <a:latin typeface="Arial Nova"/>
              </a:rPr>
              <a:t>Approach – To calculate the confidence intervals (T-tests) of each genre for </a:t>
            </a:r>
            <a:r>
              <a:rPr lang="en-US" sz="1400" b="1">
                <a:solidFill>
                  <a:srgbClr val="000000"/>
                </a:solidFill>
                <a:latin typeface="Arial Nova"/>
              </a:rPr>
              <a:t>movie population </a:t>
            </a:r>
            <a:r>
              <a:rPr lang="en-US" sz="1400">
                <a:solidFill>
                  <a:srgbClr val="000000"/>
                </a:solidFill>
                <a:latin typeface="Arial Nova"/>
              </a:rPr>
              <a:t>using sample users : averaged ratings (Utilizing Wide dataset)</a:t>
            </a:r>
            <a:endParaRPr lang="en-US" sz="1400">
              <a:solidFill>
                <a:srgbClr val="000000"/>
              </a:solidFill>
              <a:latin typeface="Arial Nova" panose="020B0504020202020204" pitchFamily="34" charset="0"/>
            </a:endParaRPr>
          </a:p>
        </p:txBody>
      </p:sp>
      <p:sp>
        <p:nvSpPr>
          <p:cNvPr id="26" name="Rectangle 25">
            <a:extLst>
              <a:ext uri="{FF2B5EF4-FFF2-40B4-BE49-F238E27FC236}">
                <a16:creationId xmlns:a16="http://schemas.microsoft.com/office/drawing/2014/main" id="{7DD68E51-F718-850F-92C7-21AD4847920A}"/>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Hitman (2007) - IMDb">
            <a:extLst>
              <a:ext uri="{FF2B5EF4-FFF2-40B4-BE49-F238E27FC236}">
                <a16:creationId xmlns:a16="http://schemas.microsoft.com/office/drawing/2014/main" id="{526F841D-127A-063E-52AB-CC4CA2FCE17A}"/>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219673" y="2243456"/>
            <a:ext cx="1982607" cy="2937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346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13</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panose="020B0604020202020204" pitchFamily="2" charset="0"/>
              </a:rPr>
              <a:t>Answering questions</a:t>
            </a:r>
            <a:endParaRPr lang="en-GB" altLang="en-US" sz="2800" b="1">
              <a:latin typeface="Congenial SemiBold" panose="020B0604020202020204" pitchFamily="2" charset="0"/>
            </a:endParaRPr>
          </a:p>
        </p:txBody>
      </p:sp>
      <p:sp>
        <p:nvSpPr>
          <p:cNvPr id="14" name="TextBox 13">
            <a:extLst>
              <a:ext uri="{FF2B5EF4-FFF2-40B4-BE49-F238E27FC236}">
                <a16:creationId xmlns:a16="http://schemas.microsoft.com/office/drawing/2014/main" id="{D44064CC-B2A6-C434-24F7-AAAEB5AE4271}"/>
              </a:ext>
            </a:extLst>
          </p:cNvPr>
          <p:cNvSpPr txBox="1"/>
          <p:nvPr/>
        </p:nvSpPr>
        <p:spPr>
          <a:xfrm>
            <a:off x="647700" y="5345522"/>
            <a:ext cx="9029548" cy="954107"/>
          </a:xfrm>
          <a:prstGeom prst="rect">
            <a:avLst/>
          </a:prstGeom>
          <a:noFill/>
        </p:spPr>
        <p:txBody>
          <a:bodyPr wrap="square" lIns="91440" tIns="45720" rIns="91440" bIns="45720" anchor="t">
            <a:spAutoFit/>
          </a:bodyPr>
          <a:lstStyle/>
          <a:p>
            <a:pPr marL="171450" indent="-171450" algn="just">
              <a:buFont typeface="Wingdings" panose="05000000000000000000" pitchFamily="2" charset="2"/>
              <a:buChar char="§"/>
            </a:pPr>
            <a:r>
              <a:rPr lang="en-US" sz="1400">
                <a:solidFill>
                  <a:srgbClr val="000000"/>
                </a:solidFill>
                <a:latin typeface="Arial Nova"/>
              </a:rPr>
              <a:t>Conclusion</a:t>
            </a:r>
            <a:r>
              <a:rPr lang="en-US" sz="1400" b="1">
                <a:solidFill>
                  <a:srgbClr val="000000"/>
                </a:solidFill>
                <a:latin typeface="Arial Nova"/>
              </a:rPr>
              <a:t>: </a:t>
            </a:r>
            <a:endParaRPr lang="en-US">
              <a:solidFill>
                <a:srgbClr val="000000"/>
              </a:solidFill>
              <a:latin typeface="Calibri" panose="020F0502020204030204"/>
              <a:cs typeface="Calibri" panose="020F0502020204030204"/>
            </a:endParaRPr>
          </a:p>
          <a:p>
            <a:pPr marL="628650" lvl="1" indent="-171450" algn="just">
              <a:buFont typeface="Wingdings" panose="05000000000000000000" pitchFamily="2" charset="2"/>
              <a:buChar char="§"/>
            </a:pPr>
            <a:r>
              <a:rPr lang="en-US" sz="1400" b="1">
                <a:solidFill>
                  <a:srgbClr val="000000"/>
                </a:solidFill>
                <a:latin typeface="Arial Nova"/>
              </a:rPr>
              <a:t>Documentary</a:t>
            </a:r>
            <a:r>
              <a:rPr lang="en-US" sz="1400" b="0" i="0" u="none" strike="noStrike">
                <a:solidFill>
                  <a:srgbClr val="000000"/>
                </a:solidFill>
                <a:effectLst/>
                <a:latin typeface="Arial Nova"/>
              </a:rPr>
              <a:t> has the higher confidence interval, </a:t>
            </a:r>
            <a:r>
              <a:rPr lang="en-US" sz="1400">
                <a:solidFill>
                  <a:srgbClr val="000000"/>
                </a:solidFill>
                <a:latin typeface="Arial Nova"/>
              </a:rPr>
              <a:t>which</a:t>
            </a:r>
            <a:r>
              <a:rPr lang="en-US" sz="1400" b="0" i="0" u="none" strike="noStrike">
                <a:solidFill>
                  <a:srgbClr val="000000"/>
                </a:solidFill>
                <a:effectLst/>
                <a:latin typeface="Arial Nova"/>
              </a:rPr>
              <a:t> overlaps with War, Film-Noir, and Animation. One of these four </a:t>
            </a:r>
            <a:r>
              <a:rPr lang="en-US" sz="1400">
                <a:solidFill>
                  <a:srgbClr val="000000"/>
                </a:solidFill>
                <a:latin typeface="Arial Nova"/>
              </a:rPr>
              <a:t>is </a:t>
            </a:r>
            <a:r>
              <a:rPr lang="en-US" sz="1400">
                <a:latin typeface="Arial Nova"/>
                <a:cs typeface="Calibri"/>
              </a:rPr>
              <a:t>most</a:t>
            </a:r>
            <a:r>
              <a:rPr lang="en-US" sz="1400">
                <a:latin typeface="Arial Nova"/>
                <a:ea typeface="+mn-lt"/>
                <a:cs typeface="+mn-lt"/>
              </a:rPr>
              <a:t> likely the highest rating genre </a:t>
            </a:r>
            <a:r>
              <a:rPr lang="en-US" sz="1400" b="1">
                <a:latin typeface="Arial Nova"/>
                <a:ea typeface="+mn-lt"/>
                <a:cs typeface="+mn-lt"/>
              </a:rPr>
              <a:t>out of all the movies in each </a:t>
            </a:r>
            <a:r>
              <a:rPr lang="en-US" sz="1400" b="1" i="0" u="none" strike="noStrike">
                <a:effectLst/>
                <a:latin typeface="Arial Nova"/>
                <a:ea typeface="+mn-lt"/>
                <a:cs typeface="+mn-lt"/>
              </a:rPr>
              <a:t>genre</a:t>
            </a:r>
            <a:r>
              <a:rPr lang="en-US" sz="1400" b="0" i="0" u="none" strike="noStrike">
                <a:solidFill>
                  <a:srgbClr val="000000"/>
                </a:solidFill>
                <a:effectLst/>
                <a:latin typeface="Arial Nova"/>
              </a:rPr>
              <a:t>.</a:t>
            </a:r>
            <a:r>
              <a:rPr lang="en-US" sz="1400">
                <a:solidFill>
                  <a:srgbClr val="000000"/>
                </a:solidFill>
                <a:latin typeface="Arial Nova"/>
              </a:rPr>
              <a:t> </a:t>
            </a:r>
            <a:endParaRPr lang="en-US">
              <a:cs typeface="Calibri"/>
            </a:endParaRPr>
          </a:p>
          <a:p>
            <a:pPr marL="628650" lvl="1" indent="-171450" algn="just">
              <a:buFont typeface="Wingdings" panose="05000000000000000000" pitchFamily="2" charset="2"/>
              <a:buChar char="§"/>
            </a:pPr>
            <a:r>
              <a:rPr lang="en-US" sz="1400" b="0" i="0" u="none" strike="noStrike">
                <a:solidFill>
                  <a:srgbClr val="000000"/>
                </a:solidFill>
                <a:effectLst/>
                <a:latin typeface="Arial Nova"/>
              </a:rPr>
              <a:t>Horror is the lowest rating genre by far, with no overlap with any other genres.</a:t>
            </a:r>
            <a:endParaRPr lang="en-US">
              <a:cs typeface="Calibri" panose="020F0502020204030204"/>
            </a:endParaRPr>
          </a:p>
        </p:txBody>
      </p:sp>
      <p:pic>
        <p:nvPicPr>
          <p:cNvPr id="12" name="Picture 11">
            <a:extLst>
              <a:ext uri="{FF2B5EF4-FFF2-40B4-BE49-F238E27FC236}">
                <a16:creationId xmlns:a16="http://schemas.microsoft.com/office/drawing/2014/main" id="{B5614B1E-E937-4EC2-9D25-282E585BE2E9}"/>
              </a:ext>
            </a:extLst>
          </p:cNvPr>
          <p:cNvPicPr>
            <a:picLocks noChangeAspect="1"/>
          </p:cNvPicPr>
          <p:nvPr/>
        </p:nvPicPr>
        <p:blipFill>
          <a:blip r:embed="rId4"/>
          <a:stretch>
            <a:fillRect/>
          </a:stretch>
        </p:blipFill>
        <p:spPr>
          <a:xfrm>
            <a:off x="647701" y="1100434"/>
            <a:ext cx="7400924" cy="4241835"/>
          </a:xfrm>
          <a:prstGeom prst="rect">
            <a:avLst/>
          </a:prstGeom>
        </p:spPr>
      </p:pic>
      <p:pic>
        <p:nvPicPr>
          <p:cNvPr id="7170" name="Picture 2" descr="Shine a Light (2008) - IMDb">
            <a:extLst>
              <a:ext uri="{FF2B5EF4-FFF2-40B4-BE49-F238E27FC236}">
                <a16:creationId xmlns:a16="http://schemas.microsoft.com/office/drawing/2014/main" id="{41EB55B5-1E6D-69B7-4239-942EF8F6F609}"/>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342601" y="2371725"/>
            <a:ext cx="1849399" cy="261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789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14</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panose="020B0604020202020204" pitchFamily="2" charset="0"/>
              </a:rPr>
              <a:t>Answering questions</a:t>
            </a:r>
            <a:endParaRPr lang="en-GB" altLang="en-US" sz="2800" b="1">
              <a:latin typeface="Congenial SemiBold" panose="020B0604020202020204" pitchFamily="2" charset="0"/>
            </a:endParaRPr>
          </a:p>
        </p:txBody>
      </p:sp>
      <p:sp>
        <p:nvSpPr>
          <p:cNvPr id="12" name="TextBox 11">
            <a:extLst>
              <a:ext uri="{FF2B5EF4-FFF2-40B4-BE49-F238E27FC236}">
                <a16:creationId xmlns:a16="http://schemas.microsoft.com/office/drawing/2014/main" id="{7F8864C5-050D-F25B-1536-875DF3784EE8}"/>
              </a:ext>
            </a:extLst>
          </p:cNvPr>
          <p:cNvSpPr txBox="1"/>
          <p:nvPr/>
        </p:nvSpPr>
        <p:spPr>
          <a:xfrm>
            <a:off x="707572" y="1073778"/>
            <a:ext cx="6536190" cy="535315"/>
          </a:xfrm>
          <a:prstGeom prst="rect">
            <a:avLst/>
          </a:prstGeom>
          <a:noFill/>
        </p:spPr>
        <p:txBody>
          <a:bodyPr wrap="square" lIns="91440" tIns="45720" rIns="91440" bIns="45720" anchor="t">
            <a:spAutoFit/>
          </a:bodyPr>
          <a:lstStyle/>
          <a:p>
            <a:pPr marL="457200" indent="-457200" algn="just" fontAlgn="base">
              <a:tabLst>
                <a:tab pos="457200" algn="l"/>
              </a:tabLst>
            </a:pPr>
            <a:r>
              <a:rPr lang="en-US" sz="1400" b="1" i="0" u="none" strike="noStrike" err="1">
                <a:solidFill>
                  <a:srgbClr val="AC9E6E"/>
                </a:solidFill>
                <a:effectLst/>
                <a:latin typeface="Arial Nova"/>
              </a:rPr>
              <a:t>Q3</a:t>
            </a:r>
            <a:r>
              <a:rPr lang="en-US" sz="1400" b="1" i="0" u="none" strike="noStrike">
                <a:solidFill>
                  <a:srgbClr val="AC9E6E"/>
                </a:solidFill>
                <a:effectLst/>
                <a:latin typeface="Arial Nova"/>
              </a:rPr>
              <a:t>:	</a:t>
            </a:r>
            <a:r>
              <a:rPr lang="en-US" sz="1400" b="0" i="0" u="none" strike="noStrike">
                <a:solidFill>
                  <a:srgbClr val="000000"/>
                </a:solidFill>
                <a:effectLst/>
                <a:latin typeface="Arial Nova"/>
                <a:ea typeface="+mn-lt"/>
                <a:cs typeface="+mn-lt"/>
              </a:rPr>
              <a:t>Which </a:t>
            </a:r>
            <a:r>
              <a:rPr lang="en-US" sz="1400">
                <a:solidFill>
                  <a:srgbClr val="000000"/>
                </a:solidFill>
                <a:latin typeface="Arial Nova"/>
                <a:ea typeface="+mn-lt"/>
                <a:cs typeface="+mn-lt"/>
              </a:rPr>
              <a:t>genre is watched </a:t>
            </a:r>
            <a:r>
              <a:rPr lang="en-US" sz="1400" b="0" i="0" u="none" strike="noStrike">
                <a:solidFill>
                  <a:srgbClr val="000000"/>
                </a:solidFill>
                <a:effectLst/>
                <a:latin typeface="Arial Nova"/>
                <a:ea typeface="+mn-lt"/>
                <a:cs typeface="+mn-lt"/>
              </a:rPr>
              <a:t>the </a:t>
            </a:r>
            <a:r>
              <a:rPr lang="en-US" sz="1400">
                <a:solidFill>
                  <a:srgbClr val="000000"/>
                </a:solidFill>
                <a:latin typeface="Arial Nova"/>
                <a:ea typeface="+mn-lt"/>
                <a:cs typeface="+mn-lt"/>
              </a:rPr>
              <a:t>greatest number of times by </a:t>
            </a:r>
            <a:r>
              <a:rPr lang="en-US" sz="1400" b="0" i="0" u="none" strike="noStrike">
                <a:solidFill>
                  <a:srgbClr val="000000"/>
                </a:solidFill>
                <a:effectLst/>
                <a:latin typeface="Arial Nova"/>
                <a:ea typeface="+mn-lt"/>
                <a:cs typeface="+mn-lt"/>
              </a:rPr>
              <a:t>the user population between</a:t>
            </a:r>
            <a:r>
              <a:rPr lang="en-US" sz="1400">
                <a:solidFill>
                  <a:srgbClr val="000000"/>
                </a:solidFill>
                <a:latin typeface="Arial Nova"/>
                <a:ea typeface="+mn-lt"/>
                <a:cs typeface="+mn-lt"/>
              </a:rPr>
              <a:t> </a:t>
            </a:r>
            <a:r>
              <a:rPr lang="en-US" sz="1400" b="0" i="0" u="none" strike="noStrike">
                <a:solidFill>
                  <a:srgbClr val="000000"/>
                </a:solidFill>
                <a:effectLst/>
                <a:latin typeface="Arial Nova"/>
                <a:ea typeface="+mn-lt"/>
                <a:cs typeface="+mn-lt"/>
              </a:rPr>
              <a:t>March 1996 and September 2018?</a:t>
            </a:r>
            <a:endParaRPr lang="en-US" sz="1400">
              <a:latin typeface="Arial Nova"/>
              <a:ea typeface="+mn-lt"/>
              <a:cs typeface="+mn-lt"/>
            </a:endParaRPr>
          </a:p>
        </p:txBody>
      </p:sp>
      <p:sp>
        <p:nvSpPr>
          <p:cNvPr id="9" name="TextBox 8">
            <a:extLst>
              <a:ext uri="{FF2B5EF4-FFF2-40B4-BE49-F238E27FC236}">
                <a16:creationId xmlns:a16="http://schemas.microsoft.com/office/drawing/2014/main" id="{07209AED-7D75-EEEF-F131-FF71EF6E22AA}"/>
              </a:ext>
            </a:extLst>
          </p:cNvPr>
          <p:cNvSpPr txBox="1"/>
          <p:nvPr/>
        </p:nvSpPr>
        <p:spPr>
          <a:xfrm>
            <a:off x="856285" y="5634230"/>
            <a:ext cx="74981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Nova"/>
                <a:cs typeface="Calibri"/>
              </a:rPr>
              <a:t>Limitation: Scope of question reduced from User population to Sample Users.</a:t>
            </a:r>
          </a:p>
          <a:p>
            <a:r>
              <a:rPr lang="en-US" sz="1400">
                <a:latin typeface="Arial Nova"/>
                <a:cs typeface="Calibri"/>
              </a:rPr>
              <a:t>Conclusion: Drama has the highest number of user ratings at </a:t>
            </a:r>
            <a:r>
              <a:rPr lang="en-US" sz="1400" b="1">
                <a:latin typeface="Arial Nova"/>
                <a:cs typeface="Calibri"/>
              </a:rPr>
              <a:t>669</a:t>
            </a:r>
            <a:r>
              <a:rPr lang="en-US" sz="1400">
                <a:latin typeface="Arial Nova"/>
                <a:cs typeface="Calibri"/>
              </a:rPr>
              <a:t>.</a:t>
            </a:r>
            <a:endParaRPr lang="en-US" sz="1400">
              <a:latin typeface="Arial Nova"/>
            </a:endParaRPr>
          </a:p>
        </p:txBody>
      </p:sp>
      <p:pic>
        <p:nvPicPr>
          <p:cNvPr id="10" name="Picture 13" descr="Chart, bar chart, histogram&#10;&#10;Description automatically generated">
            <a:extLst>
              <a:ext uri="{FF2B5EF4-FFF2-40B4-BE49-F238E27FC236}">
                <a16:creationId xmlns:a16="http://schemas.microsoft.com/office/drawing/2014/main" id="{575B6B76-0023-7261-875F-4D7E5AC37833}"/>
              </a:ext>
            </a:extLst>
          </p:cNvPr>
          <p:cNvPicPr>
            <a:picLocks noChangeAspect="1"/>
          </p:cNvPicPr>
          <p:nvPr/>
        </p:nvPicPr>
        <p:blipFill rotWithShape="1">
          <a:blip r:embed="rId4"/>
          <a:srcRect r="929"/>
          <a:stretch/>
        </p:blipFill>
        <p:spPr>
          <a:xfrm>
            <a:off x="1253694" y="1742463"/>
            <a:ext cx="6703297" cy="3828942"/>
          </a:xfrm>
          <a:prstGeom prst="rect">
            <a:avLst/>
          </a:prstGeom>
        </p:spPr>
      </p:pic>
      <p:pic>
        <p:nvPicPr>
          <p:cNvPr id="5122" name="Picture 2" descr="27 Dresses (2008) - IMDb">
            <a:extLst>
              <a:ext uri="{FF2B5EF4-FFF2-40B4-BE49-F238E27FC236}">
                <a16:creationId xmlns:a16="http://schemas.microsoft.com/office/drawing/2014/main" id="{A6FBA70B-15FA-55E0-8C66-DE056775B23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321823" y="2425249"/>
            <a:ext cx="1880457" cy="265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331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15</a:t>
            </a:fld>
            <a:endParaRPr lang="en-GB" altLang="en-US" sz="800" b="1">
              <a:solidFill>
                <a:schemeClr val="bg1">
                  <a:lumMod val="75000"/>
                </a:schemeClr>
              </a:solidFill>
              <a:latin typeface="Congenial UltraLight" panose="020B0604020202020204" pitchFamily="2" charset="0"/>
            </a:endParaRPr>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a:rPr>
              <a:t>Answering Questions</a:t>
            </a:r>
            <a:endParaRPr lang="en-US"/>
          </a:p>
        </p:txBody>
      </p:sp>
      <p:sp>
        <p:nvSpPr>
          <p:cNvPr id="17" name="TextBox 16">
            <a:extLst>
              <a:ext uri="{FF2B5EF4-FFF2-40B4-BE49-F238E27FC236}">
                <a16:creationId xmlns:a16="http://schemas.microsoft.com/office/drawing/2014/main" id="{5578B116-777E-BA9E-1765-C9BA6C85314E}"/>
              </a:ext>
            </a:extLst>
          </p:cNvPr>
          <p:cNvSpPr txBox="1"/>
          <p:nvPr/>
        </p:nvSpPr>
        <p:spPr>
          <a:xfrm>
            <a:off x="982935" y="1724158"/>
            <a:ext cx="7922939"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panose="05000000000000000000" pitchFamily="2" charset="2"/>
              <a:buChar char="§"/>
            </a:pPr>
            <a:r>
              <a:rPr lang="en-US" sz="1400">
                <a:latin typeface="Arial Nova"/>
                <a:cs typeface="Calibri"/>
              </a:rPr>
              <a:t>Answering this proved to be a challenge, because genre was not mutually exclusive, so ANOVA was not possible.</a:t>
            </a:r>
          </a:p>
          <a:p>
            <a:pPr marL="171450" indent="-171450">
              <a:buFont typeface="Wingdings" panose="05000000000000000000" pitchFamily="2" charset="2"/>
              <a:buChar char="§"/>
            </a:pPr>
            <a:endParaRPr lang="en-US" sz="1400">
              <a:latin typeface="Arial Nova"/>
              <a:cs typeface="Calibri"/>
            </a:endParaRPr>
          </a:p>
          <a:p>
            <a:pPr marL="171450" indent="-171450">
              <a:buFont typeface="Wingdings" panose="05000000000000000000" pitchFamily="2" charset="2"/>
              <a:buChar char="§"/>
            </a:pPr>
            <a:r>
              <a:rPr lang="en-US" sz="1400">
                <a:latin typeface="Arial Nova"/>
                <a:cs typeface="Calibri"/>
              </a:rPr>
              <a:t>Instead, we did a two-sample t-test for each genre.</a:t>
            </a:r>
          </a:p>
          <a:p>
            <a:pPr marL="171450" indent="-171450">
              <a:buFont typeface="Wingdings" panose="05000000000000000000" pitchFamily="2" charset="2"/>
              <a:buChar char="§"/>
            </a:pPr>
            <a:endParaRPr lang="en-US" sz="1400">
              <a:latin typeface="Arial Nova"/>
              <a:cs typeface="Calibri"/>
            </a:endParaRPr>
          </a:p>
          <a:p>
            <a:pPr marL="171450" indent="-171450">
              <a:buFont typeface="Wingdings" panose="05000000000000000000" pitchFamily="2" charset="2"/>
              <a:buChar char="§"/>
            </a:pPr>
            <a:r>
              <a:rPr lang="en-US" sz="1400">
                <a:latin typeface="Arial Nova"/>
                <a:cs typeface="Calibri"/>
              </a:rPr>
              <a:t>The following had statistically higher ratings when compared to the rest of the sample:</a:t>
            </a:r>
          </a:p>
          <a:p>
            <a:pPr marL="628650" lvl="1" indent="-171450">
              <a:buFont typeface="Wingdings" panose="05000000000000000000" pitchFamily="2" charset="2"/>
              <a:buChar char="§"/>
            </a:pPr>
            <a:r>
              <a:rPr lang="en-US" sz="1400">
                <a:latin typeface="Arial Nova"/>
                <a:cs typeface="Calibri"/>
              </a:rPr>
              <a:t>Animation</a:t>
            </a:r>
          </a:p>
          <a:p>
            <a:pPr marL="628650" lvl="1" indent="-171450">
              <a:buFont typeface="Wingdings" panose="05000000000000000000" pitchFamily="2" charset="2"/>
              <a:buChar char="§"/>
            </a:pPr>
            <a:r>
              <a:rPr lang="en-US" sz="1400">
                <a:latin typeface="Arial Nova"/>
                <a:cs typeface="Calibri"/>
              </a:rPr>
              <a:t>Romance</a:t>
            </a:r>
          </a:p>
          <a:p>
            <a:pPr marL="628650" lvl="1" indent="-171450">
              <a:buFont typeface="Wingdings" panose="05000000000000000000" pitchFamily="2" charset="2"/>
              <a:buChar char="§"/>
            </a:pPr>
            <a:r>
              <a:rPr lang="en-US" sz="1400">
                <a:latin typeface="Arial Nova"/>
                <a:cs typeface="Calibri"/>
              </a:rPr>
              <a:t>Drama</a:t>
            </a:r>
          </a:p>
          <a:p>
            <a:pPr marL="628650" lvl="1" indent="-171450">
              <a:buFont typeface="Wingdings" panose="05000000000000000000" pitchFamily="2" charset="2"/>
              <a:buChar char="§"/>
            </a:pPr>
            <a:r>
              <a:rPr lang="en-US" sz="1400">
                <a:latin typeface="Arial Nova"/>
                <a:cs typeface="Calibri"/>
              </a:rPr>
              <a:t>Crime</a:t>
            </a:r>
          </a:p>
          <a:p>
            <a:pPr marL="628650" lvl="1" indent="-171450">
              <a:buFont typeface="Wingdings" panose="05000000000000000000" pitchFamily="2" charset="2"/>
              <a:buChar char="§"/>
            </a:pPr>
            <a:r>
              <a:rPr lang="en-US" sz="1400">
                <a:latin typeface="Arial Nova"/>
                <a:cs typeface="Calibri"/>
              </a:rPr>
              <a:t>War</a:t>
            </a:r>
          </a:p>
          <a:p>
            <a:pPr marL="628650" lvl="1" indent="-171450">
              <a:buFont typeface="Wingdings" panose="05000000000000000000" pitchFamily="2" charset="2"/>
              <a:buChar char="§"/>
            </a:pPr>
            <a:r>
              <a:rPr lang="en-US" sz="1400">
                <a:latin typeface="Arial Nova"/>
                <a:cs typeface="Calibri"/>
              </a:rPr>
              <a:t>Documentary</a:t>
            </a:r>
          </a:p>
          <a:p>
            <a:pPr marL="628650" lvl="1" indent="-171450">
              <a:buFont typeface="Wingdings" panose="05000000000000000000" pitchFamily="2" charset="2"/>
              <a:buChar char="§"/>
            </a:pPr>
            <a:r>
              <a:rPr lang="en-US" sz="1400">
                <a:latin typeface="Arial Nova"/>
                <a:cs typeface="Calibri"/>
              </a:rPr>
              <a:t>Film-Noir</a:t>
            </a:r>
          </a:p>
          <a:p>
            <a:pPr marL="628650" lvl="1" indent="-171450">
              <a:buFont typeface="Wingdings" panose="05000000000000000000" pitchFamily="2" charset="2"/>
              <a:buChar char="§"/>
            </a:pPr>
            <a:endParaRPr lang="en-US" sz="1400">
              <a:latin typeface="Arial Nova"/>
              <a:cs typeface="Calibri"/>
            </a:endParaRPr>
          </a:p>
          <a:p>
            <a:pPr marL="171450" indent="-171450">
              <a:buFont typeface="Wingdings" panose="05000000000000000000" pitchFamily="2" charset="2"/>
              <a:buChar char="§"/>
            </a:pPr>
            <a:r>
              <a:rPr lang="en-US" sz="1400">
                <a:latin typeface="Arial Nova"/>
                <a:cs typeface="Calibri"/>
              </a:rPr>
              <a:t>The following had statistically lower ratings when compared to the rest of the sample:</a:t>
            </a:r>
          </a:p>
          <a:p>
            <a:pPr marL="628650" lvl="1" indent="-171450">
              <a:buFont typeface="Wingdings" panose="05000000000000000000" pitchFamily="2" charset="2"/>
              <a:buChar char="§"/>
            </a:pPr>
            <a:r>
              <a:rPr lang="en-US" sz="1400">
                <a:latin typeface="Arial Nova"/>
                <a:cs typeface="Calibri"/>
              </a:rPr>
              <a:t>Children</a:t>
            </a:r>
          </a:p>
          <a:p>
            <a:pPr marL="628650" lvl="1" indent="-171450">
              <a:buFont typeface="Wingdings" panose="05000000000000000000" pitchFamily="2" charset="2"/>
              <a:buChar char="§"/>
            </a:pPr>
            <a:r>
              <a:rPr lang="en-US" sz="1400">
                <a:latin typeface="Arial Nova"/>
                <a:cs typeface="Calibri"/>
              </a:rPr>
              <a:t>Comedy</a:t>
            </a:r>
          </a:p>
          <a:p>
            <a:pPr marL="628650" lvl="1" indent="-171450">
              <a:buFont typeface="Wingdings" panose="05000000000000000000" pitchFamily="2" charset="2"/>
              <a:buChar char="§"/>
            </a:pPr>
            <a:r>
              <a:rPr lang="en-US" sz="1400">
                <a:latin typeface="Arial Nova"/>
                <a:cs typeface="Calibri"/>
              </a:rPr>
              <a:t>Action</a:t>
            </a:r>
          </a:p>
          <a:p>
            <a:pPr marL="628650" lvl="1" indent="-171450">
              <a:buFont typeface="Wingdings" panose="05000000000000000000" pitchFamily="2" charset="2"/>
              <a:buChar char="§"/>
            </a:pPr>
            <a:r>
              <a:rPr lang="en-US" sz="1400">
                <a:latin typeface="Arial Nova"/>
                <a:cs typeface="Calibri"/>
              </a:rPr>
              <a:t>Thriller</a:t>
            </a:r>
          </a:p>
          <a:p>
            <a:pPr marL="628650" lvl="1" indent="-171450">
              <a:buFont typeface="Wingdings" panose="05000000000000000000" pitchFamily="2" charset="2"/>
              <a:buChar char="§"/>
            </a:pPr>
            <a:r>
              <a:rPr lang="en-US" sz="1400">
                <a:latin typeface="Arial Nova"/>
                <a:cs typeface="Calibri"/>
              </a:rPr>
              <a:t>Horror</a:t>
            </a:r>
          </a:p>
          <a:p>
            <a:pPr marL="628650" lvl="1" indent="-171450">
              <a:buFont typeface="Wingdings" panose="05000000000000000000" pitchFamily="2" charset="2"/>
              <a:buChar char="§"/>
            </a:pPr>
            <a:r>
              <a:rPr lang="en-US" sz="1400">
                <a:latin typeface="Arial Nova"/>
                <a:cs typeface="Calibri"/>
              </a:rPr>
              <a:t>Sci-Fi</a:t>
            </a:r>
          </a:p>
        </p:txBody>
      </p:sp>
      <p:sp>
        <p:nvSpPr>
          <p:cNvPr id="19" name="TextBox 18">
            <a:extLst>
              <a:ext uri="{FF2B5EF4-FFF2-40B4-BE49-F238E27FC236}">
                <a16:creationId xmlns:a16="http://schemas.microsoft.com/office/drawing/2014/main" id="{D8D71402-5D9A-973E-07A7-EB91B878C249}"/>
              </a:ext>
            </a:extLst>
          </p:cNvPr>
          <p:cNvSpPr txBox="1"/>
          <p:nvPr/>
        </p:nvSpPr>
        <p:spPr>
          <a:xfrm>
            <a:off x="647096" y="1073778"/>
            <a:ext cx="6596666" cy="523220"/>
          </a:xfrm>
          <a:prstGeom prst="rect">
            <a:avLst/>
          </a:prstGeom>
          <a:noFill/>
        </p:spPr>
        <p:txBody>
          <a:bodyPr wrap="square" lIns="91440" tIns="45720" rIns="91440" bIns="45720" anchor="t">
            <a:spAutoFit/>
          </a:bodyPr>
          <a:lstStyle/>
          <a:p>
            <a:pPr marL="342900" indent="-342900" algn="just" rtl="0" fontAlgn="base">
              <a:spcBef>
                <a:spcPts val="0"/>
              </a:spcBef>
              <a:spcAft>
                <a:spcPts val="0"/>
              </a:spcAft>
              <a:tabLst>
                <a:tab pos="342900" algn="l"/>
              </a:tabLst>
            </a:pPr>
            <a:r>
              <a:rPr lang="en-US" sz="1400" b="1" i="0" u="none" strike="noStrike">
                <a:solidFill>
                  <a:srgbClr val="AC9E6E"/>
                </a:solidFill>
                <a:effectLst/>
                <a:latin typeface="Arial Nova"/>
              </a:rPr>
              <a:t>Q4:	</a:t>
            </a:r>
            <a:r>
              <a:rPr lang="en-US" sz="1400" b="0" i="0" u="none" strike="noStrike">
                <a:solidFill>
                  <a:srgbClr val="000000"/>
                </a:solidFill>
                <a:effectLst/>
                <a:latin typeface="Arial Nova"/>
              </a:rPr>
              <a:t>Which genre has the highest average rating using movies in the sample, across the user population between March 1996 and September 2018?</a:t>
            </a:r>
          </a:p>
        </p:txBody>
      </p:sp>
      <p:sp>
        <p:nvSpPr>
          <p:cNvPr id="16" name="Rectangle 15">
            <a:extLst>
              <a:ext uri="{FF2B5EF4-FFF2-40B4-BE49-F238E27FC236}">
                <a16:creationId xmlns:a16="http://schemas.microsoft.com/office/drawing/2014/main" id="{AE02AE45-DF83-F4C0-A272-580973023EE2}"/>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Review: Batman - The Dark Knight, 2008 — HPG Networks">
            <a:extLst>
              <a:ext uri="{FF2B5EF4-FFF2-40B4-BE49-F238E27FC236}">
                <a16:creationId xmlns:a16="http://schemas.microsoft.com/office/drawing/2014/main" id="{7C99D5A8-F0D6-A03F-11D6-B0480659592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372014" y="2367262"/>
            <a:ext cx="1830265" cy="255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514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16</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panose="020B0604020202020204" pitchFamily="2" charset="0"/>
              </a:rPr>
              <a:t>Answering questions</a:t>
            </a:r>
            <a:endParaRPr lang="en-GB" altLang="en-US" sz="2800" b="1">
              <a:latin typeface="Congenial SemiBold" panose="020B0604020202020204" pitchFamily="2" charset="0"/>
            </a:endParaRPr>
          </a:p>
        </p:txBody>
      </p:sp>
      <p:sp>
        <p:nvSpPr>
          <p:cNvPr id="14" name="TextBox 13">
            <a:extLst>
              <a:ext uri="{FF2B5EF4-FFF2-40B4-BE49-F238E27FC236}">
                <a16:creationId xmlns:a16="http://schemas.microsoft.com/office/drawing/2014/main" id="{D44064CC-B2A6-C434-24F7-AAAEB5AE4271}"/>
              </a:ext>
            </a:extLst>
          </p:cNvPr>
          <p:cNvSpPr txBox="1"/>
          <p:nvPr/>
        </p:nvSpPr>
        <p:spPr>
          <a:xfrm>
            <a:off x="698761" y="5366855"/>
            <a:ext cx="9029548" cy="954107"/>
          </a:xfrm>
          <a:prstGeom prst="rect">
            <a:avLst/>
          </a:prstGeom>
          <a:noFill/>
        </p:spPr>
        <p:txBody>
          <a:bodyPr wrap="square" lIns="91440" tIns="45720" rIns="91440" bIns="45720" anchor="t">
            <a:spAutoFit/>
          </a:bodyPr>
          <a:lstStyle/>
          <a:p>
            <a:pPr marL="171450" indent="-171450" algn="just">
              <a:buFont typeface="Wingdings" panose="05000000000000000000" pitchFamily="2" charset="2"/>
              <a:buChar char="§"/>
            </a:pPr>
            <a:r>
              <a:rPr lang="en-US" sz="1400">
                <a:solidFill>
                  <a:srgbClr val="000000"/>
                </a:solidFill>
                <a:latin typeface="Arial Nova"/>
              </a:rPr>
              <a:t>Conclusion</a:t>
            </a:r>
            <a:r>
              <a:rPr lang="en-US" sz="1400" b="1">
                <a:solidFill>
                  <a:srgbClr val="000000"/>
                </a:solidFill>
                <a:latin typeface="Arial Nova"/>
              </a:rPr>
              <a:t>: </a:t>
            </a:r>
            <a:endParaRPr lang="en-US">
              <a:solidFill>
                <a:srgbClr val="000000"/>
              </a:solidFill>
              <a:latin typeface="Calibri" panose="020F0502020204030204"/>
              <a:cs typeface="Calibri" panose="020F0502020204030204"/>
            </a:endParaRPr>
          </a:p>
          <a:p>
            <a:pPr marL="628650" lvl="1" indent="-171450" algn="just">
              <a:buFont typeface="Wingdings" panose="05000000000000000000" pitchFamily="2" charset="2"/>
              <a:buChar char="§"/>
            </a:pPr>
            <a:r>
              <a:rPr lang="en-US" sz="1400" b="1">
                <a:solidFill>
                  <a:srgbClr val="000000"/>
                </a:solidFill>
                <a:latin typeface="Arial Nova"/>
              </a:rPr>
              <a:t>Documentary</a:t>
            </a:r>
            <a:r>
              <a:rPr lang="en-US" sz="1400" b="0" i="0" u="none" strike="noStrike">
                <a:solidFill>
                  <a:srgbClr val="000000"/>
                </a:solidFill>
                <a:effectLst/>
                <a:latin typeface="Arial Nova"/>
              </a:rPr>
              <a:t> has the higher confidence interval, </a:t>
            </a:r>
            <a:r>
              <a:rPr lang="en-US" sz="1400">
                <a:solidFill>
                  <a:srgbClr val="000000"/>
                </a:solidFill>
                <a:latin typeface="Arial Nova"/>
              </a:rPr>
              <a:t>which</a:t>
            </a:r>
            <a:r>
              <a:rPr lang="en-US" sz="1400" b="0" i="0" u="none" strike="noStrike">
                <a:solidFill>
                  <a:srgbClr val="000000"/>
                </a:solidFill>
                <a:effectLst/>
                <a:latin typeface="Arial Nova"/>
              </a:rPr>
              <a:t> overlaps with War, Film-Noir, and Animation. One of these four </a:t>
            </a:r>
            <a:r>
              <a:rPr lang="en-US" sz="1400">
                <a:solidFill>
                  <a:srgbClr val="000000"/>
                </a:solidFill>
                <a:latin typeface="Arial Nova"/>
              </a:rPr>
              <a:t>is </a:t>
            </a:r>
            <a:r>
              <a:rPr lang="en-US" sz="1400">
                <a:latin typeface="Arial Nova"/>
                <a:cs typeface="Calibri"/>
              </a:rPr>
              <a:t>most</a:t>
            </a:r>
            <a:r>
              <a:rPr lang="en-US" sz="1400">
                <a:latin typeface="Arial Nova"/>
                <a:ea typeface="+mn-lt"/>
                <a:cs typeface="+mn-lt"/>
              </a:rPr>
              <a:t> likely the highest rating genre </a:t>
            </a:r>
            <a:r>
              <a:rPr lang="en-US" sz="1400" b="1">
                <a:latin typeface="Arial Nova"/>
                <a:ea typeface="+mn-lt"/>
                <a:cs typeface="+mn-lt"/>
              </a:rPr>
              <a:t>out of all the movies in each </a:t>
            </a:r>
            <a:r>
              <a:rPr lang="en-US" sz="1400" b="1" i="0" u="none" strike="noStrike">
                <a:effectLst/>
                <a:latin typeface="Arial Nova"/>
                <a:ea typeface="+mn-lt"/>
                <a:cs typeface="+mn-lt"/>
              </a:rPr>
              <a:t>genre</a:t>
            </a:r>
            <a:r>
              <a:rPr lang="en-US" sz="1400" b="0" i="0" u="none" strike="noStrike">
                <a:solidFill>
                  <a:srgbClr val="000000"/>
                </a:solidFill>
                <a:effectLst/>
                <a:latin typeface="Arial Nova"/>
              </a:rPr>
              <a:t>.</a:t>
            </a:r>
            <a:r>
              <a:rPr lang="en-US" sz="1400">
                <a:solidFill>
                  <a:srgbClr val="000000"/>
                </a:solidFill>
                <a:latin typeface="Arial Nova"/>
              </a:rPr>
              <a:t> </a:t>
            </a:r>
            <a:endParaRPr lang="en-US">
              <a:cs typeface="Calibri"/>
            </a:endParaRPr>
          </a:p>
          <a:p>
            <a:pPr marL="628650" lvl="1" indent="-171450" algn="just">
              <a:buFont typeface="Wingdings" panose="05000000000000000000" pitchFamily="2" charset="2"/>
              <a:buChar char="§"/>
            </a:pPr>
            <a:r>
              <a:rPr lang="en-US" sz="1400" b="0" i="0" u="none" strike="noStrike">
                <a:solidFill>
                  <a:srgbClr val="000000"/>
                </a:solidFill>
                <a:effectLst/>
                <a:latin typeface="Arial Nova"/>
              </a:rPr>
              <a:t>Horror is the lowest rating genre by far, with no overlap with any other genres.</a:t>
            </a:r>
            <a:endParaRPr lang="en-US">
              <a:cs typeface="Calibri" panose="020F0502020204030204"/>
            </a:endParaRPr>
          </a:p>
        </p:txBody>
      </p:sp>
      <p:pic>
        <p:nvPicPr>
          <p:cNvPr id="12" name="Picture 11">
            <a:extLst>
              <a:ext uri="{FF2B5EF4-FFF2-40B4-BE49-F238E27FC236}">
                <a16:creationId xmlns:a16="http://schemas.microsoft.com/office/drawing/2014/main" id="{B5614B1E-E937-4EC2-9D25-282E585BE2E9}"/>
              </a:ext>
            </a:extLst>
          </p:cNvPr>
          <p:cNvPicPr>
            <a:picLocks noChangeAspect="1"/>
          </p:cNvPicPr>
          <p:nvPr/>
        </p:nvPicPr>
        <p:blipFill>
          <a:blip r:embed="rId4"/>
          <a:stretch>
            <a:fillRect/>
          </a:stretch>
        </p:blipFill>
        <p:spPr>
          <a:xfrm>
            <a:off x="648910" y="1263497"/>
            <a:ext cx="7847390" cy="4073919"/>
          </a:xfrm>
          <a:prstGeom prst="rect">
            <a:avLst/>
          </a:prstGeom>
        </p:spPr>
      </p:pic>
      <p:pic>
        <p:nvPicPr>
          <p:cNvPr id="7170" name="Picture 2" descr="Shine a Light (2008) - IMDb">
            <a:extLst>
              <a:ext uri="{FF2B5EF4-FFF2-40B4-BE49-F238E27FC236}">
                <a16:creationId xmlns:a16="http://schemas.microsoft.com/office/drawing/2014/main" id="{41EB55B5-1E6D-69B7-4239-942EF8F6F609}"/>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342601" y="2371725"/>
            <a:ext cx="1849399" cy="2612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697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17</a:t>
            </a:fld>
            <a:endParaRPr lang="en-GB" altLang="en-US" sz="800" b="1">
              <a:solidFill>
                <a:schemeClr val="bg1">
                  <a:lumMod val="75000"/>
                </a:schemeClr>
              </a:solidFill>
              <a:latin typeface="Congenial UltraLight" panose="020B0604020202020204" pitchFamily="2" charset="0"/>
            </a:endParaRPr>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panose="020B0604020202020204" pitchFamily="2" charset="0"/>
              </a:rPr>
              <a:t>Answering questions</a:t>
            </a:r>
            <a:endParaRPr lang="en-GB" altLang="en-US" sz="2800" b="1">
              <a:latin typeface="Congenial SemiBold" panose="020B0604020202020204" pitchFamily="2" charset="0"/>
            </a:endParaRPr>
          </a:p>
        </p:txBody>
      </p:sp>
      <p:sp>
        <p:nvSpPr>
          <p:cNvPr id="19" name="TextBox 18">
            <a:extLst>
              <a:ext uri="{FF2B5EF4-FFF2-40B4-BE49-F238E27FC236}">
                <a16:creationId xmlns:a16="http://schemas.microsoft.com/office/drawing/2014/main" id="{D8D71402-5D9A-973E-07A7-EB91B878C249}"/>
              </a:ext>
            </a:extLst>
          </p:cNvPr>
          <p:cNvSpPr txBox="1"/>
          <p:nvPr/>
        </p:nvSpPr>
        <p:spPr>
          <a:xfrm>
            <a:off x="707572" y="1073778"/>
            <a:ext cx="6536190" cy="523220"/>
          </a:xfrm>
          <a:prstGeom prst="rect">
            <a:avLst/>
          </a:prstGeom>
          <a:noFill/>
        </p:spPr>
        <p:txBody>
          <a:bodyPr wrap="square" lIns="91440" tIns="45720" rIns="91440" bIns="45720" anchor="t">
            <a:spAutoFit/>
          </a:bodyPr>
          <a:lstStyle/>
          <a:p>
            <a:pPr marL="342900" indent="-342900" algn="just" rtl="0" fontAlgn="base">
              <a:spcBef>
                <a:spcPts val="0"/>
              </a:spcBef>
              <a:spcAft>
                <a:spcPts val="0"/>
              </a:spcAft>
              <a:tabLst>
                <a:tab pos="342900" algn="l"/>
              </a:tabLst>
            </a:pPr>
            <a:r>
              <a:rPr lang="en-US" sz="1400" b="1" i="0" u="none" strike="noStrike">
                <a:solidFill>
                  <a:srgbClr val="AC9E6E"/>
                </a:solidFill>
                <a:effectLst/>
                <a:latin typeface="Arial Nova"/>
              </a:rPr>
              <a:t>Q4:	</a:t>
            </a:r>
            <a:r>
              <a:rPr lang="en-US" sz="1400" b="0" i="0" u="none" strike="noStrike">
                <a:solidFill>
                  <a:srgbClr val="000000"/>
                </a:solidFill>
                <a:effectLst/>
                <a:latin typeface="Arial Nova"/>
              </a:rPr>
              <a:t>Which genre has the highest average rating using movies in the sample, across the user population between March 1996 and September 2018?</a:t>
            </a:r>
          </a:p>
        </p:txBody>
      </p:sp>
      <p:sp>
        <p:nvSpPr>
          <p:cNvPr id="16" name="Rectangle 15">
            <a:extLst>
              <a:ext uri="{FF2B5EF4-FFF2-40B4-BE49-F238E27FC236}">
                <a16:creationId xmlns:a16="http://schemas.microsoft.com/office/drawing/2014/main" id="{AE02AE45-DF83-F4C0-A272-580973023EE2}"/>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Review: Batman - The Dark Knight, 2008 — HPG Networks">
            <a:extLst>
              <a:ext uri="{FF2B5EF4-FFF2-40B4-BE49-F238E27FC236}">
                <a16:creationId xmlns:a16="http://schemas.microsoft.com/office/drawing/2014/main" id="{7C99D5A8-F0D6-A03F-11D6-B0480659592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372014" y="2367262"/>
            <a:ext cx="1830265" cy="25571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DC97102-CECE-033B-8B0B-354C28906677}"/>
              </a:ext>
            </a:extLst>
          </p:cNvPr>
          <p:cNvSpPr txBox="1"/>
          <p:nvPr/>
        </p:nvSpPr>
        <p:spPr>
          <a:xfrm>
            <a:off x="1061458" y="1828219"/>
            <a:ext cx="7771644" cy="1600438"/>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
            </a:pPr>
            <a:r>
              <a:rPr lang="en-US" sz="1400">
                <a:latin typeface="Arial Nova"/>
                <a:ea typeface="+mn-lt"/>
                <a:cs typeface="+mn-lt"/>
              </a:rPr>
              <a:t>Limitation:  No clear winner as there would be overlaps (Observed previously) during movie population.</a:t>
            </a:r>
            <a:endParaRPr lang="en-US" sz="1400">
              <a:latin typeface="Arial Nova"/>
            </a:endParaRPr>
          </a:p>
          <a:p>
            <a:pPr marL="285750" indent="-285750">
              <a:buFont typeface="Wingdings" panose="05000000000000000000" pitchFamily="2" charset="2"/>
              <a:buChar char="§"/>
            </a:pPr>
            <a:endParaRPr lang="en-US" sz="1400">
              <a:latin typeface="Arial Nova"/>
            </a:endParaRPr>
          </a:p>
          <a:p>
            <a:pPr marL="285750" indent="-285750">
              <a:buFont typeface="Wingdings" panose="05000000000000000000" pitchFamily="2" charset="2"/>
              <a:buChar char="§"/>
            </a:pPr>
            <a:r>
              <a:rPr lang="en-US" sz="1400">
                <a:latin typeface="Arial Nova"/>
              </a:rPr>
              <a:t>Similar Approach as Movie – Utilizing summary table on Genre – rating by genre to get clear winner</a:t>
            </a:r>
            <a:endParaRPr lang="en-US">
              <a:latin typeface="Arial Nova"/>
            </a:endParaRPr>
          </a:p>
          <a:p>
            <a:pPr marL="285750" indent="-285750">
              <a:buFont typeface="Wingdings" panose="05000000000000000000" pitchFamily="2" charset="2"/>
              <a:buChar char="§"/>
            </a:pPr>
            <a:endParaRPr lang="en-US" sz="1400">
              <a:latin typeface="Arial Nova" panose="020B0504020202020204" pitchFamily="34" charset="0"/>
            </a:endParaRPr>
          </a:p>
          <a:p>
            <a:pPr marL="285750" indent="-285750">
              <a:buFont typeface="Wingdings" panose="05000000000000000000" pitchFamily="2" charset="2"/>
              <a:buChar char="§"/>
            </a:pPr>
            <a:r>
              <a:rPr lang="en-US" sz="1400">
                <a:latin typeface="Arial Nova"/>
              </a:rPr>
              <a:t>The Result</a:t>
            </a:r>
            <a:endParaRPr lang="en-US" sz="1400">
              <a:latin typeface="Arial Nova" panose="020B0504020202020204" pitchFamily="34" charset="0"/>
            </a:endParaRPr>
          </a:p>
        </p:txBody>
      </p:sp>
      <p:pic>
        <p:nvPicPr>
          <p:cNvPr id="12" name="Picture 13" descr="Table&#10;&#10;Description automatically generated">
            <a:extLst>
              <a:ext uri="{FF2B5EF4-FFF2-40B4-BE49-F238E27FC236}">
                <a16:creationId xmlns:a16="http://schemas.microsoft.com/office/drawing/2014/main" id="{C9582BCC-1486-5278-80AF-E9D166960FA3}"/>
              </a:ext>
            </a:extLst>
          </p:cNvPr>
          <p:cNvPicPr>
            <a:picLocks noChangeAspect="1"/>
          </p:cNvPicPr>
          <p:nvPr/>
        </p:nvPicPr>
        <p:blipFill>
          <a:blip r:embed="rId5"/>
          <a:stretch>
            <a:fillRect/>
          </a:stretch>
        </p:blipFill>
        <p:spPr>
          <a:xfrm>
            <a:off x="1331036" y="3533147"/>
            <a:ext cx="5848351" cy="1488891"/>
          </a:xfrm>
          <a:prstGeom prst="rect">
            <a:avLst/>
          </a:prstGeom>
        </p:spPr>
      </p:pic>
      <p:sp>
        <p:nvSpPr>
          <p:cNvPr id="15" name="TextBox 14">
            <a:extLst>
              <a:ext uri="{FF2B5EF4-FFF2-40B4-BE49-F238E27FC236}">
                <a16:creationId xmlns:a16="http://schemas.microsoft.com/office/drawing/2014/main" id="{C4B643E4-9190-EB23-C900-0845231216D9}"/>
              </a:ext>
            </a:extLst>
          </p:cNvPr>
          <p:cNvSpPr txBox="1"/>
          <p:nvPr/>
        </p:nvSpPr>
        <p:spPr>
          <a:xfrm>
            <a:off x="1061458" y="5187694"/>
            <a:ext cx="8291740" cy="954107"/>
          </a:xfrm>
          <a:prstGeom prst="rect">
            <a:avLst/>
          </a:prstGeom>
          <a:noFill/>
        </p:spPr>
        <p:txBody>
          <a:bodyPr wrap="square" lIns="91440" tIns="45720" rIns="91440" bIns="45720" anchor="t">
            <a:spAutoFit/>
          </a:bodyPr>
          <a:lstStyle/>
          <a:p>
            <a:pPr marL="285750" indent="-285750" algn="just">
              <a:buFont typeface="Wingdings" panose="05000000000000000000" pitchFamily="2" charset="2"/>
              <a:buChar char="§"/>
            </a:pPr>
            <a:r>
              <a:rPr lang="en-US" sz="1400">
                <a:latin typeface="Arial Nova"/>
              </a:rPr>
              <a:t>Next Steps: T-Test on raw data subset</a:t>
            </a:r>
          </a:p>
          <a:p>
            <a:pPr marL="285750" indent="-285750" algn="just">
              <a:buFont typeface="Wingdings" panose="05000000000000000000" pitchFamily="2" charset="2"/>
              <a:buChar char="§"/>
            </a:pPr>
            <a:endParaRPr lang="en-US" sz="1400">
              <a:latin typeface="Arial Nova"/>
            </a:endParaRPr>
          </a:p>
          <a:p>
            <a:pPr marL="285750" indent="-285750" algn="just">
              <a:buFont typeface="Wingdings" panose="05000000000000000000" pitchFamily="2" charset="2"/>
              <a:buChar char="§"/>
            </a:pPr>
            <a:r>
              <a:rPr lang="en-US" sz="1400">
                <a:latin typeface="Arial Nova"/>
              </a:rPr>
              <a:t>Conclusion: A</a:t>
            </a:r>
            <a:r>
              <a:rPr lang="en-US" sz="1400">
                <a:latin typeface="Arial Nova"/>
                <a:ea typeface="+mn-lt"/>
                <a:cs typeface="+mn-lt"/>
              </a:rPr>
              <a:t>verage rating for this genre lies in [3.863753, 3.963520] for the entire User population with a confidence level of 95% for the period between March 1996 and September 2018.</a:t>
            </a:r>
          </a:p>
        </p:txBody>
      </p:sp>
    </p:spTree>
    <p:extLst>
      <p:ext uri="{BB962C8B-B14F-4D97-AF65-F5344CB8AC3E}">
        <p14:creationId xmlns:p14="http://schemas.microsoft.com/office/powerpoint/2010/main" val="9680328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18</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panose="020B0604020202020204" pitchFamily="2" charset="0"/>
              </a:rPr>
              <a:t>Answering questions</a:t>
            </a:r>
            <a:endParaRPr lang="en-GB" altLang="en-US" sz="2800" b="1">
              <a:latin typeface="Congenial SemiBold" panose="020B0604020202020204" pitchFamily="2" charset="0"/>
            </a:endParaRPr>
          </a:p>
        </p:txBody>
      </p:sp>
      <p:sp>
        <p:nvSpPr>
          <p:cNvPr id="9" name="TextBox 8">
            <a:extLst>
              <a:ext uri="{FF2B5EF4-FFF2-40B4-BE49-F238E27FC236}">
                <a16:creationId xmlns:a16="http://schemas.microsoft.com/office/drawing/2014/main" id="{3A5CF907-A7C8-DADE-31D8-E97820EE5CE4}"/>
              </a:ext>
            </a:extLst>
          </p:cNvPr>
          <p:cNvSpPr txBox="1"/>
          <p:nvPr/>
        </p:nvSpPr>
        <p:spPr>
          <a:xfrm>
            <a:off x="773386" y="5134777"/>
            <a:ext cx="8848121" cy="1384995"/>
          </a:xfrm>
          <a:prstGeom prst="rect">
            <a:avLst/>
          </a:prstGeom>
          <a:noFill/>
        </p:spPr>
        <p:txBody>
          <a:bodyPr wrap="square" lIns="91440" tIns="45720" rIns="91440" bIns="45720" anchor="t">
            <a:spAutoFit/>
          </a:bodyPr>
          <a:lstStyle/>
          <a:p>
            <a:pPr marL="285750" indent="-285750" algn="just">
              <a:buFont typeface="Wingdings" panose="05000000000000000000" pitchFamily="2" charset="2"/>
              <a:buChar char="§"/>
            </a:pPr>
            <a:r>
              <a:rPr lang="en-US" sz="1400" dirty="0">
                <a:solidFill>
                  <a:srgbClr val="000000"/>
                </a:solidFill>
                <a:latin typeface="Arial Nova"/>
              </a:rPr>
              <a:t>Conclusion - </a:t>
            </a:r>
            <a:r>
              <a:rPr lang="en-US" sz="1400" dirty="0" err="1">
                <a:solidFill>
                  <a:srgbClr val="000000"/>
                </a:solidFill>
                <a:latin typeface="Arial Nova"/>
              </a:rPr>
              <a:t>MovieId</a:t>
            </a:r>
            <a:r>
              <a:rPr lang="en-US" sz="1400" b="0" i="0" u="none" strike="noStrike" dirty="0">
                <a:solidFill>
                  <a:srgbClr val="000000"/>
                </a:solidFill>
                <a:effectLst/>
                <a:latin typeface="Arial Nova"/>
              </a:rPr>
              <a:t> = 53996, which is the movie titled = `</a:t>
            </a:r>
            <a:r>
              <a:rPr lang="en-US" sz="1400" b="1" i="0" u="none" strike="noStrike" dirty="0">
                <a:solidFill>
                  <a:srgbClr val="000000"/>
                </a:solidFill>
                <a:effectLst/>
                <a:latin typeface="Arial Nova"/>
              </a:rPr>
              <a:t>Transformers (2007)</a:t>
            </a:r>
            <a:r>
              <a:rPr lang="en-US" sz="1400" b="0" i="0" u="none" strike="noStrike" dirty="0">
                <a:solidFill>
                  <a:srgbClr val="000000"/>
                </a:solidFill>
                <a:effectLst/>
                <a:latin typeface="Arial Nova"/>
              </a:rPr>
              <a:t>`</a:t>
            </a:r>
            <a:r>
              <a:rPr lang="en-US" sz="1400" dirty="0">
                <a:solidFill>
                  <a:srgbClr val="000000"/>
                </a:solidFill>
                <a:latin typeface="Arial Nova"/>
              </a:rPr>
              <a:t> has maximum Standard Deviation and hence, maximum mixed reviews.</a:t>
            </a:r>
          </a:p>
          <a:p>
            <a:pPr marL="285750" indent="-285750" algn="just">
              <a:buFont typeface="Wingdings" panose="05000000000000000000" pitchFamily="2" charset="2"/>
              <a:buChar char="§"/>
            </a:pPr>
            <a:r>
              <a:rPr lang="en-US" sz="1400" dirty="0">
                <a:latin typeface="Arial Nova"/>
              </a:rPr>
              <a:t>Limitation:</a:t>
            </a:r>
          </a:p>
          <a:p>
            <a:pPr marL="742950" lvl="1" indent="-285750" algn="just">
              <a:buFont typeface="Wingdings" panose="05000000000000000000" pitchFamily="2" charset="2"/>
              <a:buChar char="§"/>
            </a:pPr>
            <a:r>
              <a:rPr lang="en-US" sz="1400" dirty="0">
                <a:latin typeface="Arial Nova"/>
              </a:rPr>
              <a:t>Sample Users data only</a:t>
            </a:r>
          </a:p>
          <a:p>
            <a:pPr marL="742950" lvl="1" indent="-285750" algn="just">
              <a:buFont typeface="Wingdings" panose="05000000000000000000" pitchFamily="2" charset="2"/>
              <a:buChar char="§"/>
            </a:pPr>
            <a:r>
              <a:rPr lang="en-US" sz="1400" dirty="0">
                <a:latin typeface="Arial Nova"/>
              </a:rPr>
              <a:t>Law of large numbers – Unreliable result</a:t>
            </a:r>
          </a:p>
          <a:p>
            <a:pPr marL="742950" lvl="1" indent="-285750" algn="just">
              <a:buFont typeface="Wingdings" panose="05000000000000000000" pitchFamily="2" charset="2"/>
              <a:buChar char="§"/>
            </a:pPr>
            <a:r>
              <a:rPr lang="en-US" sz="1400" dirty="0">
                <a:latin typeface="Arial Nova"/>
              </a:rPr>
              <a:t>To do a fair analysis – we’d need the same number of User ratings across all movies.</a:t>
            </a:r>
          </a:p>
        </p:txBody>
      </p:sp>
      <p:sp>
        <p:nvSpPr>
          <p:cNvPr id="12" name="TextBox 11">
            <a:extLst>
              <a:ext uri="{FF2B5EF4-FFF2-40B4-BE49-F238E27FC236}">
                <a16:creationId xmlns:a16="http://schemas.microsoft.com/office/drawing/2014/main" id="{7F8864C5-050D-F25B-1536-875DF3784EE8}"/>
              </a:ext>
            </a:extLst>
          </p:cNvPr>
          <p:cNvSpPr txBox="1"/>
          <p:nvPr/>
        </p:nvSpPr>
        <p:spPr>
          <a:xfrm>
            <a:off x="707572" y="1073778"/>
            <a:ext cx="6536190" cy="523220"/>
          </a:xfrm>
          <a:prstGeom prst="rect">
            <a:avLst/>
          </a:prstGeom>
          <a:noFill/>
        </p:spPr>
        <p:txBody>
          <a:bodyPr wrap="square" lIns="91440" tIns="45720" rIns="91440" bIns="45720" anchor="t">
            <a:spAutoFit/>
          </a:bodyPr>
          <a:lstStyle/>
          <a:p>
            <a:pPr marL="342900" indent="-342900" algn="just" rtl="0" fontAlgn="base">
              <a:spcBef>
                <a:spcPts val="0"/>
              </a:spcBef>
              <a:spcAft>
                <a:spcPts val="0"/>
              </a:spcAft>
              <a:tabLst>
                <a:tab pos="342900" algn="l"/>
              </a:tabLst>
            </a:pPr>
            <a:r>
              <a:rPr lang="en-US" sz="1400" b="1" i="0" u="none" strike="noStrike">
                <a:solidFill>
                  <a:srgbClr val="AC9E6E"/>
                </a:solidFill>
                <a:effectLst/>
                <a:latin typeface="Arial Nova"/>
              </a:rPr>
              <a:t>Q5:	</a:t>
            </a:r>
            <a:r>
              <a:rPr lang="en-US" sz="1400" b="0" i="0" u="none" strike="noStrike">
                <a:solidFill>
                  <a:srgbClr val="000000"/>
                </a:solidFill>
                <a:effectLst/>
                <a:latin typeface="Arial Nova"/>
              </a:rPr>
              <a:t>Which movie displays the maximum mixed reviews from the user population between March 1996 and September 2018?</a:t>
            </a:r>
          </a:p>
        </p:txBody>
      </p:sp>
      <p:pic>
        <p:nvPicPr>
          <p:cNvPr id="1026" name="Picture 2" descr="Transformers (2007) - About the Movie | Amblin">
            <a:extLst>
              <a:ext uri="{FF2B5EF4-FFF2-40B4-BE49-F238E27FC236}">
                <a16:creationId xmlns:a16="http://schemas.microsoft.com/office/drawing/2014/main" id="{6B939F8E-A321-2E2A-0AB3-66B81E3A96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5412" y="2025489"/>
            <a:ext cx="1886588" cy="279494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3C8286EE-B4FE-EE5A-953D-70E1CA862648}"/>
              </a:ext>
            </a:extLst>
          </p:cNvPr>
          <p:cNvGrpSpPr/>
          <p:nvPr/>
        </p:nvGrpSpPr>
        <p:grpSpPr>
          <a:xfrm>
            <a:off x="985389" y="2868415"/>
            <a:ext cx="8614572" cy="2240481"/>
            <a:chOff x="645901" y="2807481"/>
            <a:chExt cx="8848860" cy="2301415"/>
          </a:xfrm>
        </p:grpSpPr>
        <p:pic>
          <p:nvPicPr>
            <p:cNvPr id="19" name="Picture 18">
              <a:extLst>
                <a:ext uri="{FF2B5EF4-FFF2-40B4-BE49-F238E27FC236}">
                  <a16:creationId xmlns:a16="http://schemas.microsoft.com/office/drawing/2014/main" id="{240A4E53-C105-321B-3B9C-0C4821487691}"/>
                </a:ext>
              </a:extLst>
            </p:cNvPr>
            <p:cNvPicPr>
              <a:picLocks noChangeAspect="1"/>
            </p:cNvPicPr>
            <p:nvPr/>
          </p:nvPicPr>
          <p:blipFill rotWithShape="1">
            <a:blip r:embed="rId5"/>
            <a:srcRect l="16391"/>
            <a:stretch/>
          </p:blipFill>
          <p:spPr>
            <a:xfrm>
              <a:off x="645901" y="2807481"/>
              <a:ext cx="8848860" cy="2301415"/>
            </a:xfrm>
            <a:prstGeom prst="rect">
              <a:avLst/>
            </a:prstGeom>
          </p:spPr>
        </p:pic>
        <p:sp>
          <p:nvSpPr>
            <p:cNvPr id="26" name="Rectangle 25">
              <a:extLst>
                <a:ext uri="{FF2B5EF4-FFF2-40B4-BE49-F238E27FC236}">
                  <a16:creationId xmlns:a16="http://schemas.microsoft.com/office/drawing/2014/main" id="{634175D7-A239-5996-4DB6-EC3FE2D0E7B9}"/>
                </a:ext>
              </a:extLst>
            </p:cNvPr>
            <p:cNvSpPr/>
            <p:nvPr/>
          </p:nvSpPr>
          <p:spPr>
            <a:xfrm>
              <a:off x="645901" y="3109080"/>
              <a:ext cx="1049700" cy="199212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C0F8214-7E98-5F4D-6A75-CE0E76100EC2}"/>
                </a:ext>
              </a:extLst>
            </p:cNvPr>
            <p:cNvSpPr/>
            <p:nvPr/>
          </p:nvSpPr>
          <p:spPr>
            <a:xfrm>
              <a:off x="8303601" y="3109080"/>
              <a:ext cx="1049700" cy="199212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D8A9BC28-F2F6-BCE5-FB0D-AD9524802579}"/>
              </a:ext>
            </a:extLst>
          </p:cNvPr>
          <p:cNvSpPr txBox="1"/>
          <p:nvPr/>
        </p:nvSpPr>
        <p:spPr>
          <a:xfrm>
            <a:off x="880189" y="1659328"/>
            <a:ext cx="8848120" cy="1384995"/>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
            </a:pPr>
            <a:r>
              <a:rPr lang="en-US" sz="1400">
                <a:latin typeface="Arial Nova"/>
                <a:ea typeface="+mn-lt"/>
                <a:cs typeface="+mn-lt"/>
              </a:rPr>
              <a:t>Approach: </a:t>
            </a:r>
          </a:p>
          <a:p>
            <a:pPr marL="742950" lvl="1" indent="-285750">
              <a:buFont typeface="Wingdings" panose="05000000000000000000" pitchFamily="2" charset="2"/>
              <a:buChar char="§"/>
            </a:pPr>
            <a:r>
              <a:rPr lang="en-US" sz="1400">
                <a:latin typeface="Arial Nova"/>
                <a:ea typeface="+mn-lt"/>
                <a:cs typeface="+mn-lt"/>
              </a:rPr>
              <a:t>Initial thought to consider range. But not feasible. Why?</a:t>
            </a:r>
            <a:endParaRPr lang="en-US" sz="1400">
              <a:latin typeface="Arial Nova"/>
              <a:cs typeface="Calibri"/>
            </a:endParaRPr>
          </a:p>
          <a:p>
            <a:pPr marL="742950" lvl="1" indent="-285750">
              <a:buFont typeface="Wingdings" panose="05000000000000000000" pitchFamily="2" charset="2"/>
              <a:buChar char="§"/>
            </a:pPr>
            <a:r>
              <a:rPr lang="en-US" sz="1400">
                <a:latin typeface="Arial Nova"/>
                <a:cs typeface="Calibri"/>
              </a:rPr>
              <a:t>Methodology to consider Standard Deviation next. </a:t>
            </a:r>
          </a:p>
          <a:p>
            <a:pPr marL="742950" lvl="1" indent="-285750">
              <a:buFont typeface="Wingdings" panose="05000000000000000000" pitchFamily="2" charset="2"/>
              <a:buChar char="§"/>
            </a:pPr>
            <a:r>
              <a:rPr lang="en-US" sz="1400">
                <a:latin typeface="Arial Nova"/>
                <a:cs typeface="Calibri"/>
              </a:rPr>
              <a:t>User Count &gt; 30</a:t>
            </a:r>
          </a:p>
          <a:p>
            <a:pPr marL="742950" lvl="1" indent="-285750">
              <a:buFont typeface="Wingdings" panose="05000000000000000000" pitchFamily="2" charset="2"/>
              <a:buChar char="§"/>
            </a:pPr>
            <a:r>
              <a:rPr lang="en-US" sz="1400">
                <a:latin typeface="Arial Nova"/>
                <a:cs typeface="Calibri"/>
              </a:rPr>
              <a:t>Utilizing Rating by movie summary table</a:t>
            </a:r>
          </a:p>
          <a:p>
            <a:pPr marL="285750" indent="-285750">
              <a:buFont typeface="Wingdings" panose="05000000000000000000" pitchFamily="2" charset="2"/>
              <a:buChar char="§"/>
            </a:pPr>
            <a:r>
              <a:rPr lang="en-US" sz="1400">
                <a:latin typeface="Arial Nova"/>
              </a:rPr>
              <a:t>The Result</a:t>
            </a:r>
            <a:endParaRPr lang="en-US" sz="1400">
              <a:latin typeface="Arial Nova" panose="020B0504020202020204" pitchFamily="34" charset="0"/>
            </a:endParaRPr>
          </a:p>
        </p:txBody>
      </p:sp>
    </p:spTree>
    <p:extLst>
      <p:ext uri="{BB962C8B-B14F-4D97-AF65-F5344CB8AC3E}">
        <p14:creationId xmlns:p14="http://schemas.microsoft.com/office/powerpoint/2010/main" val="3079700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19</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panose="020B0604020202020204" pitchFamily="2" charset="0"/>
              </a:rPr>
              <a:t>Answering questions</a:t>
            </a:r>
            <a:endParaRPr lang="en-GB" altLang="en-US" sz="2800" b="1">
              <a:latin typeface="Congenial SemiBold" panose="020B0604020202020204" pitchFamily="2" charset="0"/>
            </a:endParaRPr>
          </a:p>
        </p:txBody>
      </p:sp>
      <p:sp>
        <p:nvSpPr>
          <p:cNvPr id="12" name="TextBox 11">
            <a:extLst>
              <a:ext uri="{FF2B5EF4-FFF2-40B4-BE49-F238E27FC236}">
                <a16:creationId xmlns:a16="http://schemas.microsoft.com/office/drawing/2014/main" id="{7F8864C5-050D-F25B-1536-875DF3784EE8}"/>
              </a:ext>
            </a:extLst>
          </p:cNvPr>
          <p:cNvSpPr txBox="1"/>
          <p:nvPr/>
        </p:nvSpPr>
        <p:spPr>
          <a:xfrm>
            <a:off x="743858" y="1061683"/>
            <a:ext cx="8737523" cy="523220"/>
          </a:xfrm>
          <a:prstGeom prst="rect">
            <a:avLst/>
          </a:prstGeom>
          <a:noFill/>
        </p:spPr>
        <p:txBody>
          <a:bodyPr wrap="square" lIns="91440" tIns="45720" rIns="91440" bIns="45720" anchor="t">
            <a:spAutoFit/>
          </a:bodyPr>
          <a:lstStyle/>
          <a:p>
            <a:pPr marL="342900" indent="-342900" algn="just" fontAlgn="base">
              <a:tabLst>
                <a:tab pos="342900" algn="l"/>
              </a:tabLst>
            </a:pPr>
            <a:r>
              <a:rPr lang="en-US" sz="1400" b="1" i="0" u="none" strike="noStrike">
                <a:solidFill>
                  <a:srgbClr val="AC9E6E"/>
                </a:solidFill>
                <a:effectLst/>
                <a:latin typeface="Arial Nova"/>
              </a:rPr>
              <a:t>Q6:	</a:t>
            </a:r>
            <a:r>
              <a:rPr lang="en-US" sz="1400" b="0" i="0" u="none" strike="noStrike">
                <a:solidFill>
                  <a:srgbClr val="000000"/>
                </a:solidFill>
                <a:effectLst/>
                <a:latin typeface="Arial Nova"/>
              </a:rPr>
              <a:t>Which genre displays the maximum mixed reviews, using the movies in the sample, from the user population between March 1996 and September 2018?</a:t>
            </a:r>
          </a:p>
        </p:txBody>
      </p:sp>
      <p:pic>
        <p:nvPicPr>
          <p:cNvPr id="10" name="Picture 9">
            <a:extLst>
              <a:ext uri="{FF2B5EF4-FFF2-40B4-BE49-F238E27FC236}">
                <a16:creationId xmlns:a16="http://schemas.microsoft.com/office/drawing/2014/main" id="{4F63C192-DA2D-C0F1-B2D7-28FC6B0426D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308399" y="2457451"/>
            <a:ext cx="1883601" cy="2690858"/>
          </a:xfrm>
          <a:prstGeom prst="rect">
            <a:avLst/>
          </a:prstGeom>
        </p:spPr>
      </p:pic>
      <p:sp>
        <p:nvSpPr>
          <p:cNvPr id="18" name="TextBox 17">
            <a:extLst>
              <a:ext uri="{FF2B5EF4-FFF2-40B4-BE49-F238E27FC236}">
                <a16:creationId xmlns:a16="http://schemas.microsoft.com/office/drawing/2014/main" id="{94384942-9123-BD74-6215-FCFB5E86E86D}"/>
              </a:ext>
            </a:extLst>
          </p:cNvPr>
          <p:cNvSpPr txBox="1"/>
          <p:nvPr/>
        </p:nvSpPr>
        <p:spPr>
          <a:xfrm>
            <a:off x="880189" y="4984214"/>
            <a:ext cx="8086120" cy="1169551"/>
          </a:xfrm>
          <a:prstGeom prst="rect">
            <a:avLst/>
          </a:prstGeom>
          <a:noFill/>
        </p:spPr>
        <p:txBody>
          <a:bodyPr wrap="square" lIns="91440" tIns="45720" rIns="91440" bIns="45720" anchor="t">
            <a:spAutoFit/>
          </a:bodyPr>
          <a:lstStyle/>
          <a:p>
            <a:pPr marL="285750" indent="-285750" algn="just">
              <a:buFont typeface="Wingdings" panose="05000000000000000000" pitchFamily="2" charset="2"/>
              <a:buChar char="§"/>
            </a:pPr>
            <a:r>
              <a:rPr lang="en-US" sz="1400" dirty="0">
                <a:latin typeface="Arial Nova"/>
                <a:ea typeface="+mn-lt"/>
                <a:cs typeface="+mn-lt"/>
              </a:rPr>
              <a:t>Conclusion – </a:t>
            </a:r>
            <a:r>
              <a:rPr lang="en-US" sz="1400" b="1" dirty="0">
                <a:latin typeface="Arial Nova"/>
                <a:ea typeface="+mn-lt"/>
                <a:cs typeface="+mn-lt"/>
              </a:rPr>
              <a:t>Horror </a:t>
            </a:r>
            <a:r>
              <a:rPr lang="en-US" sz="1400" dirty="0">
                <a:latin typeface="Arial Nova"/>
                <a:ea typeface="+mn-lt"/>
                <a:cs typeface="+mn-lt"/>
              </a:rPr>
              <a:t>genre has maximum Standard Deviation and hence, maximum mixed reviews.</a:t>
            </a:r>
          </a:p>
          <a:p>
            <a:pPr marL="285750" indent="-285750" algn="just">
              <a:buFont typeface="Wingdings" panose="05000000000000000000" pitchFamily="2" charset="2"/>
              <a:buChar char="§"/>
            </a:pPr>
            <a:r>
              <a:rPr lang="en-US" sz="1400" dirty="0">
                <a:latin typeface="Arial Nova"/>
                <a:ea typeface="+mn-lt"/>
                <a:cs typeface="+mn-lt"/>
              </a:rPr>
              <a:t>Limitation:</a:t>
            </a:r>
          </a:p>
          <a:p>
            <a:pPr marL="742950" lvl="1" indent="-285750" algn="just">
              <a:buFont typeface="Wingdings" panose="05000000000000000000" pitchFamily="2" charset="2"/>
              <a:buChar char="§"/>
            </a:pPr>
            <a:r>
              <a:rPr lang="en-US" sz="1400" dirty="0">
                <a:latin typeface="Arial Nova"/>
                <a:ea typeface="+mn-lt"/>
                <a:cs typeface="+mn-lt"/>
              </a:rPr>
              <a:t>Sample Users data only</a:t>
            </a:r>
          </a:p>
          <a:p>
            <a:pPr marL="742950" lvl="1" indent="-285750" algn="just">
              <a:buFont typeface="Wingdings" panose="05000000000000000000" pitchFamily="2" charset="2"/>
              <a:buChar char="§"/>
            </a:pPr>
            <a:r>
              <a:rPr lang="en-US" sz="1400" dirty="0">
                <a:latin typeface="Arial Nova"/>
                <a:ea typeface="+mn-lt"/>
                <a:cs typeface="+mn-lt"/>
              </a:rPr>
              <a:t>Law of large numbers – Unreliable result</a:t>
            </a:r>
            <a:endParaRPr lang="en-US" sz="1400" dirty="0">
              <a:latin typeface="Arial Nova"/>
            </a:endParaRPr>
          </a:p>
        </p:txBody>
      </p:sp>
      <p:grpSp>
        <p:nvGrpSpPr>
          <p:cNvPr id="9" name="Group 8">
            <a:extLst>
              <a:ext uri="{FF2B5EF4-FFF2-40B4-BE49-F238E27FC236}">
                <a16:creationId xmlns:a16="http://schemas.microsoft.com/office/drawing/2014/main" id="{50255B16-B895-BB84-8C18-A3E06AF7497D}"/>
              </a:ext>
            </a:extLst>
          </p:cNvPr>
          <p:cNvGrpSpPr/>
          <p:nvPr/>
        </p:nvGrpSpPr>
        <p:grpSpPr>
          <a:xfrm>
            <a:off x="877471" y="2581721"/>
            <a:ext cx="8744036" cy="2362397"/>
            <a:chOff x="820835" y="2431221"/>
            <a:chExt cx="8744036" cy="2362397"/>
          </a:xfrm>
        </p:grpSpPr>
        <p:pic>
          <p:nvPicPr>
            <p:cNvPr id="16" name="Picture 15">
              <a:extLst>
                <a:ext uri="{FF2B5EF4-FFF2-40B4-BE49-F238E27FC236}">
                  <a16:creationId xmlns:a16="http://schemas.microsoft.com/office/drawing/2014/main" id="{6CED6BFB-8687-215D-0F53-9A8A578C0C40}"/>
                </a:ext>
              </a:extLst>
            </p:cNvPr>
            <p:cNvPicPr>
              <a:picLocks noChangeAspect="1"/>
            </p:cNvPicPr>
            <p:nvPr/>
          </p:nvPicPr>
          <p:blipFill>
            <a:blip r:embed="rId5"/>
            <a:stretch>
              <a:fillRect/>
            </a:stretch>
          </p:blipFill>
          <p:spPr>
            <a:xfrm>
              <a:off x="941787" y="2431221"/>
              <a:ext cx="8539745" cy="2362397"/>
            </a:xfrm>
            <a:prstGeom prst="rect">
              <a:avLst/>
            </a:prstGeom>
          </p:spPr>
        </p:pic>
        <p:sp>
          <p:nvSpPr>
            <p:cNvPr id="26" name="Rectangle 25">
              <a:extLst>
                <a:ext uri="{FF2B5EF4-FFF2-40B4-BE49-F238E27FC236}">
                  <a16:creationId xmlns:a16="http://schemas.microsoft.com/office/drawing/2014/main" id="{963918B2-7F30-1903-7FC0-A3982F30D8BD}"/>
                </a:ext>
              </a:extLst>
            </p:cNvPr>
            <p:cNvSpPr/>
            <p:nvPr/>
          </p:nvSpPr>
          <p:spPr>
            <a:xfrm>
              <a:off x="820835" y="2737262"/>
              <a:ext cx="1049700" cy="19074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07692A9-3A3F-4DD0-A654-2C6E618A93CD}"/>
                </a:ext>
              </a:extLst>
            </p:cNvPr>
            <p:cNvSpPr/>
            <p:nvPr/>
          </p:nvSpPr>
          <p:spPr>
            <a:xfrm>
              <a:off x="8515171" y="2735644"/>
              <a:ext cx="1049700" cy="1907453"/>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4E2F0CB-7F1C-AAF7-1396-4B792155A632}"/>
              </a:ext>
            </a:extLst>
          </p:cNvPr>
          <p:cNvSpPr txBox="1"/>
          <p:nvPr/>
        </p:nvSpPr>
        <p:spPr>
          <a:xfrm>
            <a:off x="880189" y="1659328"/>
            <a:ext cx="8848120" cy="954107"/>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
            </a:pPr>
            <a:r>
              <a:rPr lang="en-US" sz="1400">
                <a:latin typeface="Arial Nova"/>
                <a:ea typeface="+mn-lt"/>
                <a:cs typeface="+mn-lt"/>
              </a:rPr>
              <a:t>Approach: </a:t>
            </a:r>
          </a:p>
          <a:p>
            <a:pPr marL="742950" lvl="1" indent="-285750">
              <a:buFont typeface="Wingdings" panose="05000000000000000000" pitchFamily="2" charset="2"/>
              <a:buChar char="§"/>
            </a:pPr>
            <a:r>
              <a:rPr lang="en-US" sz="1400">
                <a:latin typeface="Arial Nova"/>
                <a:ea typeface="+mn-lt"/>
                <a:cs typeface="+mn-lt"/>
              </a:rPr>
              <a:t>Similar approach as previous</a:t>
            </a:r>
            <a:endParaRPr lang="en-US" sz="1400">
              <a:latin typeface="Arial Nova"/>
              <a:cs typeface="Calibri"/>
            </a:endParaRPr>
          </a:p>
          <a:p>
            <a:pPr marL="742950" lvl="1" indent="-285750">
              <a:buFont typeface="Wingdings" panose="05000000000000000000" pitchFamily="2" charset="2"/>
              <a:buChar char="§"/>
            </a:pPr>
            <a:r>
              <a:rPr lang="en-US" sz="1400">
                <a:latin typeface="Arial Nova"/>
                <a:cs typeface="Calibri"/>
              </a:rPr>
              <a:t>Utilizing Rating by genre summary table</a:t>
            </a:r>
          </a:p>
          <a:p>
            <a:pPr marL="285750" indent="-285750">
              <a:buFont typeface="Wingdings" panose="05000000000000000000" pitchFamily="2" charset="2"/>
              <a:buChar char="§"/>
            </a:pPr>
            <a:r>
              <a:rPr lang="en-US" sz="1400">
                <a:latin typeface="Arial Nova"/>
              </a:rPr>
              <a:t>The Result</a:t>
            </a:r>
            <a:endParaRPr lang="en-US" sz="1400">
              <a:latin typeface="Arial Nova" panose="020B0504020202020204" pitchFamily="34" charset="0"/>
            </a:endParaRPr>
          </a:p>
        </p:txBody>
      </p:sp>
    </p:spTree>
    <p:extLst>
      <p:ext uri="{BB962C8B-B14F-4D97-AF65-F5344CB8AC3E}">
        <p14:creationId xmlns:p14="http://schemas.microsoft.com/office/powerpoint/2010/main" val="712454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B5D5F4-59B8-EE87-7798-3FC7C9F5D912}"/>
              </a:ext>
            </a:extLst>
          </p:cNvPr>
          <p:cNvSpPr txBox="1">
            <a:spLocks/>
          </p:cNvSpPr>
          <p:nvPr/>
        </p:nvSpPr>
        <p:spPr>
          <a:xfrm>
            <a:off x="2568754" y="2442739"/>
            <a:ext cx="7054491" cy="887506"/>
          </a:xfrm>
          <a:prstGeom prst="rect">
            <a:avLst/>
          </a:prstGeom>
        </p:spPr>
        <p:txBody>
          <a:bodyPr vert="horz" lIns="91440" tIns="45720" rIns="91440" bIns="45720" rtlCol="0" anchor="ctr">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US" altLang="en-US" sz="2800" b="1">
                <a:solidFill>
                  <a:srgbClr val="AC9E6E"/>
                </a:solidFill>
                <a:latin typeface="Congenial SemiBold" panose="020B0604020202020204" pitchFamily="2" charset="0"/>
              </a:rPr>
              <a:t>“</a:t>
            </a:r>
            <a:r>
              <a:rPr lang="en-US" altLang="en-US" sz="2800" b="1">
                <a:solidFill>
                  <a:srgbClr val="003A5D"/>
                </a:solidFill>
                <a:latin typeface="Congenial SemiBold" panose="020B0604020202020204" pitchFamily="2" charset="0"/>
              </a:rPr>
              <a:t>…movies mirror what we believe and help redefine the narrative on how we see others in the world</a:t>
            </a:r>
            <a:r>
              <a:rPr lang="en-US" altLang="en-US" sz="2800" b="1">
                <a:solidFill>
                  <a:srgbClr val="AC9E6E"/>
                </a:solidFill>
                <a:latin typeface="Congenial SemiBold" panose="020B0604020202020204" pitchFamily="2" charset="0"/>
              </a:rPr>
              <a:t>”</a:t>
            </a:r>
            <a:endParaRPr lang="en-GB" altLang="en-US" sz="2800" b="1">
              <a:solidFill>
                <a:srgbClr val="AC9E6E"/>
              </a:solidFill>
              <a:latin typeface="Congenial SemiBold" panose="020B0604020202020204" pitchFamily="2" charset="0"/>
            </a:endParaRPr>
          </a:p>
        </p:txBody>
      </p:sp>
      <p:sp>
        <p:nvSpPr>
          <p:cNvPr id="5" name="Rectangle 4">
            <a:extLst>
              <a:ext uri="{FF2B5EF4-FFF2-40B4-BE49-F238E27FC236}">
                <a16:creationId xmlns:a16="http://schemas.microsoft.com/office/drawing/2014/main" id="{C1A3DE9B-58A7-8B1C-846B-865512F8A50A}"/>
              </a:ext>
            </a:extLst>
          </p:cNvPr>
          <p:cNvSpPr/>
          <p:nvPr/>
        </p:nvSpPr>
        <p:spPr>
          <a:xfrm>
            <a:off x="5964024" y="1571538"/>
            <a:ext cx="263952" cy="263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A58D017-61E2-F966-3D38-1B8DCB0DC308}"/>
              </a:ext>
            </a:extLst>
          </p:cNvPr>
          <p:cNvGrpSpPr/>
          <p:nvPr/>
        </p:nvGrpSpPr>
        <p:grpSpPr>
          <a:xfrm>
            <a:off x="0" y="4972304"/>
            <a:ext cx="12192000" cy="1885702"/>
            <a:chOff x="-446103" y="4886319"/>
            <a:chExt cx="12747936" cy="1971687"/>
          </a:xfrm>
        </p:grpSpPr>
        <p:pic>
          <p:nvPicPr>
            <p:cNvPr id="10" name="Picture 2" descr="DEVIL IN A BLUE DRESS | Sony Pictures Entertainment">
              <a:extLst>
                <a:ext uri="{FF2B5EF4-FFF2-40B4-BE49-F238E27FC236}">
                  <a16:creationId xmlns:a16="http://schemas.microsoft.com/office/drawing/2014/main" id="{1B5725C1-F992-224D-0C0F-F13A9D35D33D}"/>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4886324"/>
              <a:ext cx="1314450" cy="19716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Amazon.com: Cinema Paradiso (Two-Disc Deluxe Edition) [DVD] : Philippe  Noiret, Enzo Cannavale, Antonella Attili, Isa Danieli, Leo Gullotta, Marco  Leonardi, Pupella Maggio, Agnese Nano, Leopoldo Trieste, Salvatore Cascio,  Tano Cimarosa, Nicola Di">
              <a:extLst>
                <a:ext uri="{FF2B5EF4-FFF2-40B4-BE49-F238E27FC236}">
                  <a16:creationId xmlns:a16="http://schemas.microsoft.com/office/drawing/2014/main" id="{2F3E7A16-3541-675D-8E45-24E2655CF5C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770912" y="4886324"/>
              <a:ext cx="1368343" cy="19716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Tom and Huck (1995) - IMDb">
              <a:extLst>
                <a:ext uri="{FF2B5EF4-FFF2-40B4-BE49-F238E27FC236}">
                  <a16:creationId xmlns:a16="http://schemas.microsoft.com/office/drawing/2014/main" id="{85D601EC-7E03-2596-386C-45978D6899DE}"/>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582880" y="4886323"/>
              <a:ext cx="1336814" cy="19716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Sudden Death (1995) - IMDb">
              <a:extLst>
                <a:ext uri="{FF2B5EF4-FFF2-40B4-BE49-F238E27FC236}">
                  <a16:creationId xmlns:a16="http://schemas.microsoft.com/office/drawing/2014/main" id="{4AAEBF69-802B-64E7-3851-41318F17834A}"/>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361356" y="4886322"/>
              <a:ext cx="1170554" cy="19716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Grumpier Old Men - Wikipedia">
              <a:extLst>
                <a:ext uri="{FF2B5EF4-FFF2-40B4-BE49-F238E27FC236}">
                  <a16:creationId xmlns:a16="http://schemas.microsoft.com/office/drawing/2014/main" id="{6ADB8C6E-7A70-6845-60F1-F3BD4F7A6B5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764847" y="4886321"/>
              <a:ext cx="1314452" cy="1971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Jumanji - Wikipedia">
              <a:extLst>
                <a:ext uri="{FF2B5EF4-FFF2-40B4-BE49-F238E27FC236}">
                  <a16:creationId xmlns:a16="http://schemas.microsoft.com/office/drawing/2014/main" id="{FEE86D35-A123-9CC2-C171-FA532059ED57}"/>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0525276" y="4886320"/>
              <a:ext cx="1330581" cy="197167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oy Story - Rotten Tomatoes">
              <a:extLst>
                <a:ext uri="{FF2B5EF4-FFF2-40B4-BE49-F238E27FC236}">
                  <a16:creationId xmlns:a16="http://schemas.microsoft.com/office/drawing/2014/main" id="{F7D8247C-8018-5E6B-32F1-5CAEBFC01FDD}"/>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6986077" y="4886320"/>
              <a:ext cx="1314453" cy="197167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Film Reel Movie Projector Vector Transparent PNG | PNG Mart">
              <a:extLst>
                <a:ext uri="{FF2B5EF4-FFF2-40B4-BE49-F238E27FC236}">
                  <a16:creationId xmlns:a16="http://schemas.microsoft.com/office/drawing/2014/main" id="{3AF57567-09C3-6225-8A46-A1C40285240A}"/>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rot="5400000">
              <a:off x="559509" y="5641259"/>
              <a:ext cx="1971680" cy="46179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2" descr="Film Reel Movie Projector Vector Transparent PNG | PNG Mart">
              <a:extLst>
                <a:ext uri="{FF2B5EF4-FFF2-40B4-BE49-F238E27FC236}">
                  <a16:creationId xmlns:a16="http://schemas.microsoft.com/office/drawing/2014/main" id="{DAA662AC-4815-E2A1-F343-574384D86A2A}"/>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rot="5400000">
              <a:off x="2378977" y="5641260"/>
              <a:ext cx="1971680" cy="4617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2" descr="Film Reel Movie Projector Vector Transparent PNG | PNG Mart">
              <a:extLst>
                <a:ext uri="{FF2B5EF4-FFF2-40B4-BE49-F238E27FC236}">
                  <a16:creationId xmlns:a16="http://schemas.microsoft.com/office/drawing/2014/main" id="{52D72C19-D9B1-F077-6BEE-8A52278E6ECB}"/>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rot="5400000">
              <a:off x="4149954" y="5641261"/>
              <a:ext cx="1971680" cy="4617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2" descr="Film Reel Movie Projector Vector Transparent PNG | PNG Mart">
              <a:extLst>
                <a:ext uri="{FF2B5EF4-FFF2-40B4-BE49-F238E27FC236}">
                  <a16:creationId xmlns:a16="http://schemas.microsoft.com/office/drawing/2014/main" id="{0B5246AB-CA3E-00FA-2EAA-CF8D7677566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rot="5400000">
              <a:off x="5761273" y="5641262"/>
              <a:ext cx="1971680" cy="4617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Film Reel Movie Projector Vector Transparent PNG | PNG Mart">
              <a:extLst>
                <a:ext uri="{FF2B5EF4-FFF2-40B4-BE49-F238E27FC236}">
                  <a16:creationId xmlns:a16="http://schemas.microsoft.com/office/drawing/2014/main" id="{4D5E5D90-9EBD-748C-F437-4161BA978E74}"/>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rot="5400000">
              <a:off x="7541711" y="5641263"/>
              <a:ext cx="1971680" cy="4617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Film Reel Movie Projector Vector Transparent PNG | PNG Mart">
              <a:extLst>
                <a:ext uri="{FF2B5EF4-FFF2-40B4-BE49-F238E27FC236}">
                  <a16:creationId xmlns:a16="http://schemas.microsoft.com/office/drawing/2014/main" id="{93ADD070-E923-942C-B372-EC90E23DEBB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rot="5400000">
              <a:off x="9322148" y="5641264"/>
              <a:ext cx="1971680" cy="4617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2" descr="Film Reel Movie Projector Vector Transparent PNG | PNG Mart">
              <a:extLst>
                <a:ext uri="{FF2B5EF4-FFF2-40B4-BE49-F238E27FC236}">
                  <a16:creationId xmlns:a16="http://schemas.microsoft.com/office/drawing/2014/main" id="{23E4331E-6ED3-E40C-C0E3-85D13A8183B0}"/>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rot="5400000">
              <a:off x="11085094" y="5641265"/>
              <a:ext cx="1971680" cy="4617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2" descr="Film Reel Movie Projector Vector Transparent PNG | PNG Mart">
              <a:extLst>
                <a:ext uri="{FF2B5EF4-FFF2-40B4-BE49-F238E27FC236}">
                  <a16:creationId xmlns:a16="http://schemas.microsoft.com/office/drawing/2014/main" id="{5DDD3A53-CF08-2087-6B14-C5DC7D76C195}"/>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rot="5400000">
              <a:off x="-1201043" y="5641266"/>
              <a:ext cx="1971680" cy="461799"/>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itle 1">
            <a:extLst>
              <a:ext uri="{FF2B5EF4-FFF2-40B4-BE49-F238E27FC236}">
                <a16:creationId xmlns:a16="http://schemas.microsoft.com/office/drawing/2014/main" id="{789887D5-1506-E616-5F26-B73B42E9ADDF}"/>
              </a:ext>
            </a:extLst>
          </p:cNvPr>
          <p:cNvSpPr txBox="1">
            <a:spLocks/>
          </p:cNvSpPr>
          <p:nvPr/>
        </p:nvSpPr>
        <p:spPr>
          <a:xfrm>
            <a:off x="8030320" y="3527756"/>
            <a:ext cx="1592925" cy="23638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endParaRPr lang="en-US" altLang="en-US" sz="1000">
              <a:latin typeface="Arial Nova" panose="020B0504020202020204" pitchFamily="34" charset="0"/>
            </a:endParaRPr>
          </a:p>
        </p:txBody>
      </p:sp>
    </p:spTree>
    <p:extLst>
      <p:ext uri="{BB962C8B-B14F-4D97-AF65-F5344CB8AC3E}">
        <p14:creationId xmlns:p14="http://schemas.microsoft.com/office/powerpoint/2010/main" val="698473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20</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a:rPr>
              <a:t>Summary &amp; Concluding Notes</a:t>
            </a:r>
            <a:endParaRPr lang="en-GB" altLang="en-US" sz="2800" b="1">
              <a:latin typeface="Congenial SemiBold" panose="020B0604020202020204" pitchFamily="2" charset="0"/>
            </a:endParaRPr>
          </a:p>
        </p:txBody>
      </p:sp>
      <p:sp>
        <p:nvSpPr>
          <p:cNvPr id="9" name="TextBox 8">
            <a:extLst>
              <a:ext uri="{FF2B5EF4-FFF2-40B4-BE49-F238E27FC236}">
                <a16:creationId xmlns:a16="http://schemas.microsoft.com/office/drawing/2014/main" id="{6E74824E-025D-E6A1-4BA7-2253BEBF4CA8}"/>
              </a:ext>
            </a:extLst>
          </p:cNvPr>
          <p:cNvSpPr txBox="1"/>
          <p:nvPr/>
        </p:nvSpPr>
        <p:spPr>
          <a:xfrm>
            <a:off x="833641" y="1497949"/>
            <a:ext cx="81931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endParaRPr lang="en-US">
              <a:cs typeface="Calibri" panose="020F0502020204030204"/>
            </a:endParaRPr>
          </a:p>
        </p:txBody>
      </p:sp>
      <p:pic>
        <p:nvPicPr>
          <p:cNvPr id="8194" name="Picture 2" descr="Iron Man (2008) - IMDb">
            <a:extLst>
              <a:ext uri="{FF2B5EF4-FFF2-40B4-BE49-F238E27FC236}">
                <a16:creationId xmlns:a16="http://schemas.microsoft.com/office/drawing/2014/main" id="{0990141A-567C-637E-33A9-2FB6E1AA2BF5}"/>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278443" y="2367784"/>
            <a:ext cx="1923837" cy="28511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CCA7984-07C5-EC64-6F4F-58FC17BB9FE1}"/>
              </a:ext>
            </a:extLst>
          </p:cNvPr>
          <p:cNvSpPr txBox="1"/>
          <p:nvPr/>
        </p:nvSpPr>
        <p:spPr>
          <a:xfrm>
            <a:off x="647700" y="1497949"/>
            <a:ext cx="8378370" cy="2246769"/>
          </a:xfrm>
          <a:prstGeom prst="rect">
            <a:avLst/>
          </a:prstGeom>
          <a:noFill/>
        </p:spPr>
        <p:txBody>
          <a:bodyPr wrap="square" lIns="91440" tIns="45720" rIns="91440" bIns="45720" anchor="t">
            <a:spAutoFit/>
          </a:bodyPr>
          <a:lstStyle/>
          <a:p>
            <a:pPr marL="228600" indent="-228600" algn="just" fontAlgn="base">
              <a:buAutoNum type="arabicPeriod"/>
            </a:pPr>
            <a:r>
              <a:rPr lang="en-US" sz="1400" dirty="0">
                <a:solidFill>
                  <a:srgbClr val="000000"/>
                </a:solidFill>
                <a:latin typeface="Arial Nova"/>
              </a:rPr>
              <a:t>Some genres like Film-  Noir, War, Animation, and Documentary tend to have higher movie ratings. </a:t>
            </a:r>
            <a:endParaRPr lang="en-US" dirty="0">
              <a:solidFill>
                <a:srgbClr val="000000"/>
              </a:solidFill>
              <a:latin typeface="Calibri" panose="020F0502020204030204"/>
              <a:cs typeface="Calibri" panose="020F0502020204030204"/>
            </a:endParaRPr>
          </a:p>
          <a:p>
            <a:pPr marL="228600" indent="-228600" algn="just">
              <a:buAutoNum type="arabicPeriod"/>
            </a:pPr>
            <a:endParaRPr lang="en-US" sz="1400">
              <a:solidFill>
                <a:srgbClr val="000000"/>
              </a:solidFill>
              <a:latin typeface="Arial Nova"/>
            </a:endParaRPr>
          </a:p>
          <a:p>
            <a:pPr marL="228600" indent="-228600" algn="just" fontAlgn="base">
              <a:buAutoNum type="arabicPeriod"/>
            </a:pPr>
            <a:r>
              <a:rPr lang="en-US" sz="1400" dirty="0">
                <a:solidFill>
                  <a:srgbClr val="000000"/>
                </a:solidFill>
                <a:latin typeface="Arial Nova"/>
              </a:rPr>
              <a:t>Other films like Horror, Thriller and Action movies tend to have lower movie ratings.</a:t>
            </a:r>
          </a:p>
          <a:p>
            <a:pPr marL="228600" indent="-228600" algn="just">
              <a:buAutoNum type="arabicPeriod"/>
            </a:pPr>
            <a:endParaRPr lang="en-US" sz="1400" dirty="0">
              <a:solidFill>
                <a:srgbClr val="000000"/>
              </a:solidFill>
              <a:latin typeface="Arial Nova"/>
            </a:endParaRPr>
          </a:p>
          <a:p>
            <a:pPr marL="228600" indent="-228600" algn="just">
              <a:buAutoNum type="arabicPeriod"/>
            </a:pPr>
            <a:r>
              <a:rPr lang="en-US" sz="1400" dirty="0">
                <a:solidFill>
                  <a:srgbClr val="000000"/>
                </a:solidFill>
                <a:latin typeface="Arial Nova"/>
              </a:rPr>
              <a:t>Genre like Film - Noir have been watched by less people, but it is the best rated Genre. So less people watched it, but whoever did, loved it!</a:t>
            </a:r>
          </a:p>
          <a:p>
            <a:pPr marL="228600" indent="-228600" algn="just">
              <a:buAutoNum type="arabicPeriod"/>
            </a:pPr>
            <a:endParaRPr lang="en-US" sz="1400">
              <a:solidFill>
                <a:srgbClr val="000000"/>
              </a:solidFill>
              <a:latin typeface="Arial Nova"/>
            </a:endParaRPr>
          </a:p>
          <a:p>
            <a:pPr marL="228600" indent="-228600" algn="just">
              <a:buAutoNum type="arabicPeriod"/>
            </a:pPr>
            <a:r>
              <a:rPr lang="en-US" sz="1400" dirty="0">
                <a:solidFill>
                  <a:srgbClr val="000000"/>
                </a:solidFill>
                <a:latin typeface="Arial Nova"/>
              </a:rPr>
              <a:t>Challenges with the dataset prevented us from fulling answering some of our SMART questions.</a:t>
            </a:r>
          </a:p>
          <a:p>
            <a:pPr marL="228600" indent="-228600" algn="just">
              <a:buAutoNum type="arabicPeriod"/>
            </a:pPr>
            <a:endParaRPr lang="en-US" sz="1400">
              <a:solidFill>
                <a:srgbClr val="000000"/>
              </a:solidFill>
              <a:latin typeface="Arial Nova"/>
            </a:endParaRPr>
          </a:p>
          <a:p>
            <a:pPr marL="228600" indent="-228600" algn="just">
              <a:buAutoNum type="arabicPeriod"/>
            </a:pPr>
            <a:r>
              <a:rPr lang="en-US" sz="1400" dirty="0">
                <a:solidFill>
                  <a:srgbClr val="000000"/>
                </a:solidFill>
                <a:latin typeface="Arial Nova"/>
              </a:rPr>
              <a:t>Some SMART questions we developed were not answerable with statistical inference.</a:t>
            </a:r>
            <a:endParaRPr lang="en-US" sz="1400" dirty="0">
              <a:solidFill>
                <a:srgbClr val="000000"/>
              </a:solidFill>
              <a:latin typeface="Arial Nova" panose="020B0504020202020204" pitchFamily="34" charset="0"/>
            </a:endParaRPr>
          </a:p>
        </p:txBody>
      </p:sp>
      <p:pic>
        <p:nvPicPr>
          <p:cNvPr id="12" name="Picture 2" descr="Cinema Paradiso">
            <a:extLst>
              <a:ext uri="{FF2B5EF4-FFF2-40B4-BE49-F238E27FC236}">
                <a16:creationId xmlns:a16="http://schemas.microsoft.com/office/drawing/2014/main" id="{71D861FF-B0D0-8683-66EF-36FCB4524055}"/>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60898" y="4184795"/>
            <a:ext cx="1164838" cy="164824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233FE54A-86BE-861F-E965-01049D3C5CC6}"/>
              </a:ext>
            </a:extLst>
          </p:cNvPr>
          <p:cNvSpPr txBox="1"/>
          <p:nvPr/>
        </p:nvSpPr>
        <p:spPr>
          <a:xfrm>
            <a:off x="2388446" y="4970135"/>
            <a:ext cx="2179325" cy="307777"/>
          </a:xfrm>
          <a:prstGeom prst="rect">
            <a:avLst/>
          </a:prstGeom>
          <a:noFill/>
        </p:spPr>
        <p:txBody>
          <a:bodyPr wrap="square" lIns="91440" tIns="45720" rIns="91440" bIns="45720" anchor="t">
            <a:spAutoFit/>
          </a:bodyPr>
          <a:lstStyle/>
          <a:p>
            <a:pPr algn="just" fontAlgn="base"/>
            <a:r>
              <a:rPr lang="en-US" sz="1400">
                <a:solidFill>
                  <a:srgbClr val="003A5D"/>
                </a:solidFill>
                <a:latin typeface="Arial Nova"/>
              </a:rPr>
              <a:t>Available from </a:t>
            </a:r>
            <a:r>
              <a:rPr lang="en-US" sz="1400" b="1">
                <a:solidFill>
                  <a:srgbClr val="003A5D"/>
                </a:solidFill>
                <a:latin typeface="Arial Nova"/>
              </a:rPr>
              <a:t>$2.99 </a:t>
            </a:r>
            <a:r>
              <a:rPr lang="en-US" sz="1400">
                <a:solidFill>
                  <a:srgbClr val="003A5D"/>
                </a:solidFill>
                <a:latin typeface="Arial Nova"/>
              </a:rPr>
              <a:t>on</a:t>
            </a:r>
            <a:endParaRPr lang="en-US" sz="1400">
              <a:solidFill>
                <a:srgbClr val="003A5D"/>
              </a:solidFill>
              <a:latin typeface="Arial Nova" panose="020B0504020202020204" pitchFamily="34" charset="0"/>
            </a:endParaRPr>
          </a:p>
        </p:txBody>
      </p:sp>
      <p:pic>
        <p:nvPicPr>
          <p:cNvPr id="1026" name="Picture 2">
            <a:extLst>
              <a:ext uri="{FF2B5EF4-FFF2-40B4-BE49-F238E27FC236}">
                <a16:creationId xmlns:a16="http://schemas.microsoft.com/office/drawing/2014/main" id="{D7C1D953-E25F-8301-D7E7-ACC0F047B7CE}"/>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2487005" y="5452738"/>
            <a:ext cx="1013197" cy="3114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0C407FB-C020-CEEB-206B-6AB99DD70EA1}"/>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699052" y="5449443"/>
            <a:ext cx="1308152" cy="3147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ple TV Logo and symbol, meaning, history, PNG, brand">
            <a:extLst>
              <a:ext uri="{FF2B5EF4-FFF2-40B4-BE49-F238E27FC236}">
                <a16:creationId xmlns:a16="http://schemas.microsoft.com/office/drawing/2014/main" id="{252BF361-7CFA-400E-3592-1BF8B3CFD6EB}"/>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06054" y="5449443"/>
            <a:ext cx="641163" cy="360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718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1D7B4C-6094-230E-DED7-12BD5CC3DA35}"/>
              </a:ext>
            </a:extLst>
          </p:cNvPr>
          <p:cNvSpPr/>
          <p:nvPr/>
        </p:nvSpPr>
        <p:spPr>
          <a:xfrm>
            <a:off x="7991475" y="0"/>
            <a:ext cx="4200525" cy="4081809"/>
          </a:xfrm>
          <a:prstGeom prst="rect">
            <a:avLst/>
          </a:pr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6A2E97D-A967-71C2-EED8-C33A1232EAE9}"/>
              </a:ext>
            </a:extLst>
          </p:cNvPr>
          <p:cNvSpPr txBox="1"/>
          <p:nvPr/>
        </p:nvSpPr>
        <p:spPr>
          <a:xfrm>
            <a:off x="5226899" y="5570361"/>
            <a:ext cx="6536475" cy="400879"/>
          </a:xfrm>
          <a:prstGeom prst="rect">
            <a:avLst/>
          </a:prstGeom>
          <a:noFill/>
        </p:spPr>
        <p:txBody>
          <a:bodyPr wrap="square">
            <a:spAutoFit/>
          </a:bodyPr>
          <a:lstStyle/>
          <a:p>
            <a:pPr marL="0" indent="0">
              <a:lnSpc>
                <a:spcPct val="90000"/>
              </a:lnSpc>
              <a:buNone/>
              <a:defRPr/>
            </a:pPr>
            <a:r>
              <a:rPr lang="en-US" sz="1200" b="1">
                <a:latin typeface="Arial Nova" panose="020B0504020202020204" pitchFamily="34" charset="0"/>
              </a:rPr>
              <a:t>For more information</a:t>
            </a:r>
          </a:p>
          <a:p>
            <a:pPr marL="0" indent="0">
              <a:lnSpc>
                <a:spcPct val="90000"/>
              </a:lnSpc>
              <a:buNone/>
              <a:defRPr/>
            </a:pPr>
            <a:r>
              <a:rPr lang="en-US" sz="1000">
                <a:solidFill>
                  <a:srgbClr val="003A5D"/>
                </a:solidFill>
                <a:latin typeface="Arial Nova" panose="020B0504020202020204" pitchFamily="34" charset="0"/>
              </a:rPr>
              <a:t>If you would like to learn more about our project, please reach out to any of the team members below</a:t>
            </a:r>
          </a:p>
        </p:txBody>
      </p:sp>
      <p:sp>
        <p:nvSpPr>
          <p:cNvPr id="18" name="TextBox 17">
            <a:extLst>
              <a:ext uri="{FF2B5EF4-FFF2-40B4-BE49-F238E27FC236}">
                <a16:creationId xmlns:a16="http://schemas.microsoft.com/office/drawing/2014/main" id="{A0351CE6-1D99-5AD8-1CD1-F1EFB8D4C1C9}"/>
              </a:ext>
            </a:extLst>
          </p:cNvPr>
          <p:cNvSpPr txBox="1"/>
          <p:nvPr/>
        </p:nvSpPr>
        <p:spPr>
          <a:xfrm>
            <a:off x="5226899" y="5999709"/>
            <a:ext cx="6536475" cy="373179"/>
          </a:xfrm>
          <a:prstGeom prst="rect">
            <a:avLst/>
          </a:prstGeom>
          <a:noFill/>
        </p:spPr>
        <p:txBody>
          <a:bodyPr wrap="square" lIns="91440" tIns="45720" rIns="91440" bIns="45720" anchor="t">
            <a:spAutoFit/>
          </a:bodyPr>
          <a:lstStyle/>
          <a:p>
            <a:pPr>
              <a:lnSpc>
                <a:spcPct val="90000"/>
              </a:lnSpc>
              <a:defRPr/>
            </a:pPr>
            <a:r>
              <a:rPr lang="en-US" sz="1000">
                <a:latin typeface="Arial Nova"/>
              </a:rPr>
              <a:t>Aditya Kumar		Jack McMorrow			Anthony C. Okoye</a:t>
            </a:r>
          </a:p>
          <a:p>
            <a:pPr marL="0" indent="0">
              <a:lnSpc>
                <a:spcPct val="90000"/>
              </a:lnSpc>
              <a:buNone/>
              <a:defRPr/>
            </a:pPr>
            <a:r>
              <a:rPr lang="en-US" sz="1000">
                <a:solidFill>
                  <a:srgbClr val="AC9E6E"/>
                </a:solidFill>
                <a:latin typeface="Arial Nova" panose="020B0504020202020204" pitchFamily="34" charset="0"/>
              </a:rPr>
              <a:t>aditya_kumar@gwu.edu	jmcmorrow@gwmail.gwu.edu		anthonycokoye@gwu.edu</a:t>
            </a:r>
          </a:p>
        </p:txBody>
      </p:sp>
      <p:pic>
        <p:nvPicPr>
          <p:cNvPr id="20" name="Picture 19" descr="Icon&#10;&#10;Description automatically generated">
            <a:extLst>
              <a:ext uri="{FF2B5EF4-FFF2-40B4-BE49-F238E27FC236}">
                <a16:creationId xmlns:a16="http://schemas.microsoft.com/office/drawing/2014/main" id="{71AA5A1F-5CEF-B823-4956-159D0BFA993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714874" y="5570361"/>
            <a:ext cx="512025" cy="816733"/>
          </a:xfrm>
          <a:prstGeom prst="rect">
            <a:avLst/>
          </a:prstGeom>
        </p:spPr>
      </p:pic>
      <p:grpSp>
        <p:nvGrpSpPr>
          <p:cNvPr id="25" name="Group 24">
            <a:extLst>
              <a:ext uri="{FF2B5EF4-FFF2-40B4-BE49-F238E27FC236}">
                <a16:creationId xmlns:a16="http://schemas.microsoft.com/office/drawing/2014/main" id="{D4AAD726-06CB-32F6-C08A-F56A6404FE4C}"/>
              </a:ext>
            </a:extLst>
          </p:cNvPr>
          <p:cNvGrpSpPr/>
          <p:nvPr/>
        </p:nvGrpSpPr>
        <p:grpSpPr>
          <a:xfrm>
            <a:off x="0" y="0"/>
            <a:ext cx="7991475" cy="2957423"/>
            <a:chOff x="426649" y="470902"/>
            <a:chExt cx="5095479" cy="1885695"/>
          </a:xfrm>
        </p:grpSpPr>
        <p:pic>
          <p:nvPicPr>
            <p:cNvPr id="21" name="Picture 2" descr="DEVIL IN A BLUE DRESS | Sony Pictures Entertainment">
              <a:extLst>
                <a:ext uri="{FF2B5EF4-FFF2-40B4-BE49-F238E27FC236}">
                  <a16:creationId xmlns:a16="http://schemas.microsoft.com/office/drawing/2014/main" id="{08F28688-6B57-92DE-650C-793CB2F23244}"/>
                </a:ext>
              </a:extLst>
            </p:cNvPr>
            <p:cNvPicPr>
              <a:picLocks noChangeAspect="1" noChangeArrowheads="1"/>
            </p:cNvPicPr>
            <p:nvPr/>
          </p:nvPicPr>
          <p:blipFill>
            <a:blip r:embed="rId3" cstate="screen">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426649" y="470906"/>
              <a:ext cx="1257127" cy="188569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Amazon.com: Cinema Paradiso (Two-Disc Deluxe Edition) [DVD] : Philippe  Noiret, Enzo Cannavale, Antonella Attili, Isa Danieli, Leo Gullotta, Marco  Leonardi, Pupella Maggio, Agnese Nano, Leopoldo Trieste, Salvatore Cascio,  Tano Cimarosa, Nicola Di">
              <a:extLst>
                <a:ext uri="{FF2B5EF4-FFF2-40B4-BE49-F238E27FC236}">
                  <a16:creationId xmlns:a16="http://schemas.microsoft.com/office/drawing/2014/main" id="{7D5EC64D-3004-577C-23FA-D0B9EC17D634}"/>
                </a:ext>
              </a:extLst>
            </p:cNvPr>
            <p:cNvPicPr>
              <a:picLocks noChangeAspect="1" noChangeArrowheads="1"/>
            </p:cNvPicPr>
            <p:nvPr/>
          </p:nvPicPr>
          <p:blipFill>
            <a:blip r:embed="rId4" cstate="screen">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1683776" y="470906"/>
              <a:ext cx="1308670" cy="188569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Jumanji - Wikipedia">
              <a:extLst>
                <a:ext uri="{FF2B5EF4-FFF2-40B4-BE49-F238E27FC236}">
                  <a16:creationId xmlns:a16="http://schemas.microsoft.com/office/drawing/2014/main" id="{7D5707F0-02D5-646C-C8BE-6248F6710613}"/>
                </a:ext>
              </a:extLst>
            </p:cNvPr>
            <p:cNvPicPr>
              <a:picLocks noChangeAspect="1" noChangeArrowheads="1"/>
            </p:cNvPicPr>
            <p:nvPr/>
          </p:nvPicPr>
          <p:blipFill>
            <a:blip r:embed="rId5" cstate="screen">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4249573" y="470902"/>
              <a:ext cx="1272555" cy="188569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6" descr="Toy Story - Rotten Tomatoes">
              <a:extLst>
                <a:ext uri="{FF2B5EF4-FFF2-40B4-BE49-F238E27FC236}">
                  <a16:creationId xmlns:a16="http://schemas.microsoft.com/office/drawing/2014/main" id="{A6654DEA-CF45-D4A7-A87D-EDD4FD6767C3}"/>
                </a:ext>
              </a:extLst>
            </p:cNvPr>
            <p:cNvPicPr>
              <a:picLocks noChangeAspect="1" noChangeArrowheads="1"/>
            </p:cNvPicPr>
            <p:nvPr/>
          </p:nvPicPr>
          <p:blipFill>
            <a:blip r:embed="rId6" cstate="screen">
              <a:duotone>
                <a:prstClr val="black"/>
                <a:srgbClr val="D9C3A5">
                  <a:tint val="50000"/>
                  <a:satMod val="180000"/>
                </a:srgbClr>
              </a:duotone>
              <a:extLst>
                <a:ext uri="{28A0092B-C50C-407E-A947-70E740481C1C}">
                  <a14:useLocalDpi xmlns:a14="http://schemas.microsoft.com/office/drawing/2010/main"/>
                </a:ext>
              </a:extLst>
            </a:blip>
            <a:srcRect/>
            <a:stretch>
              <a:fillRect/>
            </a:stretch>
          </p:blipFill>
          <p:spPr bwMode="auto">
            <a:xfrm>
              <a:off x="2992446" y="470902"/>
              <a:ext cx="1257130" cy="188569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a:extLst>
              <a:ext uri="{FF2B5EF4-FFF2-40B4-BE49-F238E27FC236}">
                <a16:creationId xmlns:a16="http://schemas.microsoft.com/office/drawing/2014/main" id="{3F7B1F34-BECE-EB78-AA7C-7976D79E7342}"/>
              </a:ext>
            </a:extLst>
          </p:cNvPr>
          <p:cNvSpPr/>
          <p:nvPr/>
        </p:nvSpPr>
        <p:spPr>
          <a:xfrm>
            <a:off x="660333" y="3527586"/>
            <a:ext cx="767681" cy="74598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CE4666E-EEC4-4283-87B2-AD6B471331EF}"/>
              </a:ext>
            </a:extLst>
          </p:cNvPr>
          <p:cNvSpPr/>
          <p:nvPr/>
        </p:nvSpPr>
        <p:spPr>
          <a:xfrm>
            <a:off x="826135" y="3708817"/>
            <a:ext cx="767681" cy="7459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9EA57F-8F65-AF2A-5F5D-1BA7BEFBA5BC}"/>
              </a:ext>
            </a:extLst>
          </p:cNvPr>
          <p:cNvSpPr txBox="1"/>
          <p:nvPr/>
        </p:nvSpPr>
        <p:spPr>
          <a:xfrm>
            <a:off x="873760" y="4131344"/>
            <a:ext cx="2831466" cy="313932"/>
          </a:xfrm>
          <a:prstGeom prst="rect">
            <a:avLst/>
          </a:prstGeom>
          <a:noFill/>
        </p:spPr>
        <p:txBody>
          <a:bodyPr wrap="square">
            <a:spAutoFit/>
          </a:bodyPr>
          <a:lstStyle/>
          <a:p>
            <a:pPr marL="0" indent="0">
              <a:lnSpc>
                <a:spcPct val="90000"/>
              </a:lnSpc>
              <a:buNone/>
              <a:defRPr/>
            </a:pPr>
            <a:r>
              <a:rPr lang="en-US" sz="1600" b="1">
                <a:solidFill>
                  <a:schemeClr val="bg1"/>
                </a:solidFill>
                <a:latin typeface="Arial Nova" panose="020B0504020202020204" pitchFamily="34" charset="0"/>
              </a:rPr>
              <a:t>Thank</a:t>
            </a:r>
            <a:r>
              <a:rPr lang="en-US" sz="1600" b="1">
                <a:latin typeface="Arial Nova" panose="020B0504020202020204" pitchFamily="34" charset="0"/>
              </a:rPr>
              <a:t> you for listening!</a:t>
            </a:r>
            <a:endParaRPr lang="en-US" sz="1100">
              <a:solidFill>
                <a:srgbClr val="003A5D"/>
              </a:solidFill>
              <a:latin typeface="Arial Nova" panose="020B0504020202020204" pitchFamily="34" charset="0"/>
            </a:endParaRPr>
          </a:p>
        </p:txBody>
      </p:sp>
    </p:spTree>
    <p:extLst>
      <p:ext uri="{BB962C8B-B14F-4D97-AF65-F5344CB8AC3E}">
        <p14:creationId xmlns:p14="http://schemas.microsoft.com/office/powerpoint/2010/main" val="2813772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3</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a:rPr>
              <a:t>About the Data </a:t>
            </a:r>
            <a:endParaRPr lang="en-US"/>
          </a:p>
        </p:txBody>
      </p:sp>
      <p:pic>
        <p:nvPicPr>
          <p:cNvPr id="28" name="Picture 27">
            <a:extLst>
              <a:ext uri="{FF2B5EF4-FFF2-40B4-BE49-F238E27FC236}">
                <a16:creationId xmlns:a16="http://schemas.microsoft.com/office/drawing/2014/main" id="{06AB118D-F5C5-6594-CD2E-38A360592C37}"/>
              </a:ext>
            </a:extLst>
          </p:cNvPr>
          <p:cNvPicPr>
            <a:picLocks noChangeAspect="1"/>
          </p:cNvPicPr>
          <p:nvPr/>
        </p:nvPicPr>
        <p:blipFill>
          <a:blip r:embed="rId4"/>
          <a:stretch>
            <a:fillRect/>
          </a:stretch>
        </p:blipFill>
        <p:spPr>
          <a:xfrm>
            <a:off x="10297553" y="1805488"/>
            <a:ext cx="1904727" cy="2857090"/>
          </a:xfrm>
          <a:prstGeom prst="rect">
            <a:avLst/>
          </a:prstGeom>
        </p:spPr>
      </p:pic>
      <p:pic>
        <p:nvPicPr>
          <p:cNvPr id="9" name="Picture 9" descr="A picture containing electronics, computer, line, auditorium&#10;&#10;Description automatically generated">
            <a:extLst>
              <a:ext uri="{FF2B5EF4-FFF2-40B4-BE49-F238E27FC236}">
                <a16:creationId xmlns:a16="http://schemas.microsoft.com/office/drawing/2014/main" id="{5CB06250-7623-F5DB-57CF-0E0CC14CCC10}"/>
              </a:ext>
            </a:extLst>
          </p:cNvPr>
          <p:cNvPicPr>
            <a:picLocks noChangeAspect="1"/>
          </p:cNvPicPr>
          <p:nvPr/>
        </p:nvPicPr>
        <p:blipFill>
          <a:blip r:embed="rId5"/>
          <a:stretch>
            <a:fillRect/>
          </a:stretch>
        </p:blipFill>
        <p:spPr>
          <a:xfrm>
            <a:off x="813789" y="3424643"/>
            <a:ext cx="4958262" cy="2610971"/>
          </a:xfrm>
          <a:prstGeom prst="rect">
            <a:avLst/>
          </a:prstGeom>
        </p:spPr>
      </p:pic>
      <p:sp>
        <p:nvSpPr>
          <p:cNvPr id="10" name="TextBox 9">
            <a:extLst>
              <a:ext uri="{FF2B5EF4-FFF2-40B4-BE49-F238E27FC236}">
                <a16:creationId xmlns:a16="http://schemas.microsoft.com/office/drawing/2014/main" id="{E6C5C34A-EF20-33D0-AAF5-B86E38D4B548}"/>
              </a:ext>
            </a:extLst>
          </p:cNvPr>
          <p:cNvSpPr txBox="1"/>
          <p:nvPr/>
        </p:nvSpPr>
        <p:spPr>
          <a:xfrm>
            <a:off x="651268" y="1110717"/>
            <a:ext cx="8206981"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Wingdings" panose="05000000000000000000" pitchFamily="2" charset="2"/>
              <a:buChar char="§"/>
            </a:pPr>
            <a:r>
              <a:rPr lang="en-US" sz="1400">
                <a:latin typeface="Arial Nova"/>
                <a:cs typeface="Calibri"/>
              </a:rPr>
              <a:t>What – 2 different datasets : Movies (</a:t>
            </a:r>
            <a:r>
              <a:rPr lang="en-US" sz="1400" err="1">
                <a:latin typeface="Arial Nova"/>
                <a:cs typeface="Calibri"/>
              </a:rPr>
              <a:t>movieId</a:t>
            </a:r>
            <a:r>
              <a:rPr lang="en-US" sz="1400">
                <a:latin typeface="Arial Nova"/>
                <a:cs typeface="Calibri"/>
              </a:rPr>
              <a:t>, genre, &amp; title) and Ratings (</a:t>
            </a:r>
            <a:r>
              <a:rPr lang="en-US" sz="1400" err="1">
                <a:latin typeface="Arial Nova"/>
                <a:cs typeface="Calibri"/>
              </a:rPr>
              <a:t>UserId</a:t>
            </a:r>
            <a:r>
              <a:rPr lang="en-US" sz="1400">
                <a:latin typeface="Arial Nova"/>
                <a:cs typeface="Calibri"/>
              </a:rPr>
              <a:t>, </a:t>
            </a:r>
            <a:r>
              <a:rPr lang="en-US" sz="1400" err="1">
                <a:latin typeface="Arial Nova"/>
                <a:cs typeface="Calibri"/>
              </a:rPr>
              <a:t>movieId</a:t>
            </a:r>
            <a:r>
              <a:rPr lang="en-US" sz="1400">
                <a:latin typeface="Arial Nova"/>
                <a:cs typeface="Calibri"/>
              </a:rPr>
              <a:t>, rating)</a:t>
            </a:r>
          </a:p>
          <a:p>
            <a:pPr marL="171450" indent="-171450">
              <a:buFont typeface="Wingdings" panose="05000000000000000000" pitchFamily="2" charset="2"/>
              <a:buChar char="§"/>
            </a:pPr>
            <a:endParaRPr lang="en-US" sz="1400">
              <a:latin typeface="Arial Nova"/>
              <a:cs typeface="Calibri"/>
            </a:endParaRPr>
          </a:p>
          <a:p>
            <a:pPr marL="171450" indent="-171450">
              <a:buFont typeface="Wingdings" panose="05000000000000000000" pitchFamily="2" charset="2"/>
              <a:buChar char="§"/>
            </a:pPr>
            <a:r>
              <a:rPr lang="en-US" sz="1400">
                <a:latin typeface="Arial Nova"/>
                <a:cs typeface="Calibri"/>
              </a:rPr>
              <a:t>How many – Movies (10,329 distinct &amp; their genres) and Ratings (105,339 ratings)</a:t>
            </a:r>
            <a:endParaRPr lang="en-US" sz="1400">
              <a:latin typeface="Arial Nova"/>
            </a:endParaRPr>
          </a:p>
          <a:p>
            <a:pPr marL="171450" indent="-171450">
              <a:buFont typeface="Wingdings" panose="05000000000000000000" pitchFamily="2" charset="2"/>
              <a:buChar char="§"/>
            </a:pPr>
            <a:endParaRPr lang="en-US" sz="1400">
              <a:latin typeface="Arial Nova"/>
              <a:cs typeface="Calibri"/>
            </a:endParaRPr>
          </a:p>
          <a:p>
            <a:pPr marL="171450" indent="-171450">
              <a:buFont typeface="Wingdings" panose="05000000000000000000" pitchFamily="2" charset="2"/>
              <a:buChar char="§"/>
            </a:pPr>
            <a:r>
              <a:rPr lang="en-US" sz="1400">
                <a:latin typeface="Arial Nova"/>
                <a:cs typeface="Calibri"/>
              </a:rPr>
              <a:t>When – Between March 1996 to September 2018</a:t>
            </a:r>
          </a:p>
          <a:p>
            <a:pPr marL="171450" indent="-171450">
              <a:buFont typeface="Wingdings" panose="05000000000000000000" pitchFamily="2" charset="2"/>
              <a:buChar char="§"/>
            </a:pPr>
            <a:endParaRPr lang="en-US" sz="1400">
              <a:latin typeface="Arial Nova"/>
              <a:cs typeface="Calibri"/>
            </a:endParaRPr>
          </a:p>
          <a:p>
            <a:pPr marL="171450" indent="-171450">
              <a:buFont typeface="Wingdings" panose="05000000000000000000" pitchFamily="2" charset="2"/>
              <a:buChar char="§"/>
            </a:pPr>
            <a:r>
              <a:rPr lang="en-US" sz="1400">
                <a:latin typeface="Arial Nova"/>
                <a:cs typeface="Calibri"/>
              </a:rPr>
              <a:t>Who – 668 randomly selected Users and their ratings</a:t>
            </a:r>
          </a:p>
          <a:p>
            <a:pPr marL="171450" indent="-171450">
              <a:buFont typeface="Wingdings" panose="05000000000000000000" pitchFamily="2" charset="2"/>
              <a:buChar char="§"/>
            </a:pPr>
            <a:endParaRPr lang="en-US" sz="1400">
              <a:latin typeface="Arial Nova"/>
              <a:cs typeface="Calibri"/>
            </a:endParaRPr>
          </a:p>
          <a:p>
            <a:pPr marL="171450" indent="-171450">
              <a:buFont typeface="Wingdings" panose="05000000000000000000" pitchFamily="2" charset="2"/>
              <a:buChar char="§"/>
            </a:pPr>
            <a:r>
              <a:rPr lang="en-US" sz="1400">
                <a:latin typeface="Arial Nova"/>
                <a:cs typeface="Calibri"/>
              </a:rPr>
              <a:t>Why – To produce some insights!</a:t>
            </a:r>
          </a:p>
          <a:p>
            <a:pPr marL="171450" indent="-171450">
              <a:buFont typeface="Wingdings" panose="05000000000000000000" pitchFamily="2" charset="2"/>
              <a:buChar char="§"/>
            </a:pPr>
            <a:endParaRPr lang="en-US" sz="1200">
              <a:cs typeface="Calibri"/>
            </a:endParaRPr>
          </a:p>
        </p:txBody>
      </p:sp>
    </p:spTree>
    <p:extLst>
      <p:ext uri="{BB962C8B-B14F-4D97-AF65-F5344CB8AC3E}">
        <p14:creationId xmlns:p14="http://schemas.microsoft.com/office/powerpoint/2010/main" val="2078932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4</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a:rPr>
              <a:t>Some assumptions about data</a:t>
            </a:r>
            <a:endParaRPr lang="en-GB" altLang="en-US" sz="2800" b="1">
              <a:latin typeface="Congenial SemiBold"/>
            </a:endParaRPr>
          </a:p>
        </p:txBody>
      </p:sp>
      <p:pic>
        <p:nvPicPr>
          <p:cNvPr id="29" name="Picture 8" descr="Sudden Death (1995) - IMDb">
            <a:extLst>
              <a:ext uri="{FF2B5EF4-FFF2-40B4-BE49-F238E27FC236}">
                <a16:creationId xmlns:a16="http://schemas.microsoft.com/office/drawing/2014/main" id="{B0C716AE-5802-175E-553B-D87DF622F436}"/>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583615" y="2066214"/>
            <a:ext cx="1618129" cy="27255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9CEC730-8598-2DED-6A2C-42C1E41DBDE7}"/>
              </a:ext>
            </a:extLst>
          </p:cNvPr>
          <p:cNvSpPr txBox="1"/>
          <p:nvPr/>
        </p:nvSpPr>
        <p:spPr>
          <a:xfrm>
            <a:off x="1028700" y="1359590"/>
            <a:ext cx="5524500" cy="2169825"/>
          </a:xfrm>
          <a:prstGeom prst="rect">
            <a:avLst/>
          </a:prstGeom>
          <a:noFill/>
        </p:spPr>
        <p:txBody>
          <a:bodyPr wrap="square" lIns="91440" tIns="45720" rIns="91440" bIns="45720" anchor="t">
            <a:spAutoFit/>
          </a:bodyPr>
          <a:lstStyle/>
          <a:p>
            <a:pPr marL="457200" indent="-400050" algn="just" fontAlgn="base">
              <a:buFont typeface="+mj-lt"/>
              <a:buAutoNum type="arabicPeriod"/>
            </a:pPr>
            <a:r>
              <a:rPr lang="en-US" sz="1500" b="0" i="0" u="none" strike="noStrike">
                <a:solidFill>
                  <a:srgbClr val="000000"/>
                </a:solidFill>
                <a:effectLst/>
                <a:latin typeface="Arial Nova"/>
              </a:rPr>
              <a:t>All movies had associated </a:t>
            </a:r>
            <a:r>
              <a:rPr lang="en-US" sz="1500">
                <a:solidFill>
                  <a:srgbClr val="000000"/>
                </a:solidFill>
                <a:latin typeface="Arial Nova"/>
              </a:rPr>
              <a:t>genres.</a:t>
            </a:r>
          </a:p>
          <a:p>
            <a:pPr marL="457200" indent="-400050" algn="just">
              <a:buAutoNum type="arabicPeriod"/>
            </a:pPr>
            <a:endParaRPr lang="en-US" sz="1500">
              <a:solidFill>
                <a:srgbClr val="000000"/>
              </a:solidFill>
              <a:latin typeface="Arial Nova" panose="020B0504020202020204" pitchFamily="34" charset="0"/>
            </a:endParaRPr>
          </a:p>
          <a:p>
            <a:pPr marL="457200" indent="-400050" algn="just">
              <a:spcBef>
                <a:spcPts val="0"/>
              </a:spcBef>
              <a:spcAft>
                <a:spcPts val="0"/>
              </a:spcAft>
              <a:buAutoNum type="arabicPeriod"/>
            </a:pPr>
            <a:r>
              <a:rPr lang="en-US" sz="1500">
                <a:solidFill>
                  <a:srgbClr val="000000"/>
                </a:solidFill>
                <a:latin typeface="Arial Nova"/>
              </a:rPr>
              <a:t>All</a:t>
            </a:r>
            <a:r>
              <a:rPr lang="en-US" sz="1500" b="0" i="0" u="none" strike="noStrike">
                <a:solidFill>
                  <a:srgbClr val="000000"/>
                </a:solidFill>
                <a:effectLst/>
                <a:latin typeface="Arial Nova"/>
              </a:rPr>
              <a:t> movies had only one associated genre</a:t>
            </a:r>
            <a:r>
              <a:rPr lang="en-US" sz="1500">
                <a:solidFill>
                  <a:srgbClr val="000000"/>
                </a:solidFill>
                <a:latin typeface="Arial Nova"/>
              </a:rPr>
              <a:t>.</a:t>
            </a:r>
          </a:p>
          <a:p>
            <a:pPr marL="457200" indent="-400050" algn="just">
              <a:buAutoNum type="arabicPeriod"/>
            </a:pPr>
            <a:endParaRPr lang="en-US" sz="1500">
              <a:solidFill>
                <a:srgbClr val="000000"/>
              </a:solidFill>
              <a:latin typeface="Arial Nova" panose="020B0504020202020204" pitchFamily="34" charset="0"/>
            </a:endParaRPr>
          </a:p>
          <a:p>
            <a:pPr marL="457200" indent="-400050" algn="just">
              <a:buAutoNum type="arabicPeriod"/>
            </a:pPr>
            <a:r>
              <a:rPr lang="en-US" sz="1500">
                <a:solidFill>
                  <a:srgbClr val="000000"/>
                </a:solidFill>
                <a:latin typeface="Arial Nova"/>
              </a:rPr>
              <a:t>The number of user ratings were evenly spread out across movies, and hence genres.</a:t>
            </a:r>
          </a:p>
          <a:p>
            <a:pPr marL="457200" indent="-400050" algn="just">
              <a:buAutoNum type="arabicPeriod"/>
            </a:pPr>
            <a:endParaRPr lang="en-US" sz="1500">
              <a:solidFill>
                <a:srgbClr val="000000"/>
              </a:solidFill>
              <a:latin typeface="Arial Nova" panose="020B0504020202020204" pitchFamily="34" charset="0"/>
            </a:endParaRPr>
          </a:p>
          <a:p>
            <a:pPr marL="457200" indent="-400050" algn="just">
              <a:buAutoNum type="arabicPeriod"/>
            </a:pPr>
            <a:r>
              <a:rPr lang="en-US" sz="1500">
                <a:solidFill>
                  <a:srgbClr val="000000"/>
                </a:solidFill>
                <a:latin typeface="Arial Nova"/>
              </a:rPr>
              <a:t>Movies present were released only during the specified time range.</a:t>
            </a:r>
            <a:endParaRPr lang="en-US" sz="1500">
              <a:solidFill>
                <a:srgbClr val="000000"/>
              </a:solidFill>
              <a:latin typeface="Arial Nova" panose="020B0504020202020204" pitchFamily="34" charset="0"/>
            </a:endParaRPr>
          </a:p>
        </p:txBody>
      </p:sp>
    </p:spTree>
    <p:extLst>
      <p:ext uri="{BB962C8B-B14F-4D97-AF65-F5344CB8AC3E}">
        <p14:creationId xmlns:p14="http://schemas.microsoft.com/office/powerpoint/2010/main" val="3729766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5</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6" name="TextBox 25">
            <a:extLst>
              <a:ext uri="{FF2B5EF4-FFF2-40B4-BE49-F238E27FC236}">
                <a16:creationId xmlns:a16="http://schemas.microsoft.com/office/drawing/2014/main" id="{DD7EA7A2-C15D-7A8E-37E7-4B8AD8633290}"/>
              </a:ext>
            </a:extLst>
          </p:cNvPr>
          <p:cNvSpPr txBox="1"/>
          <p:nvPr/>
        </p:nvSpPr>
        <p:spPr>
          <a:xfrm>
            <a:off x="874637" y="1271195"/>
            <a:ext cx="7421638" cy="4939814"/>
          </a:xfrm>
          <a:prstGeom prst="rect">
            <a:avLst/>
          </a:prstGeom>
          <a:noFill/>
        </p:spPr>
        <p:txBody>
          <a:bodyPr wrap="square" lIns="91440" tIns="45720" rIns="91440" bIns="45720" anchor="t">
            <a:spAutoFit/>
          </a:bodyPr>
          <a:lstStyle/>
          <a:p>
            <a:pPr marL="228600" indent="-228600" algn="just" rtl="0" fontAlgn="base">
              <a:spcBef>
                <a:spcPts val="0"/>
              </a:spcBef>
              <a:spcAft>
                <a:spcPts val="0"/>
              </a:spcAft>
              <a:buFont typeface="+mj-lt"/>
              <a:buAutoNum type="arabicPeriod"/>
            </a:pPr>
            <a:r>
              <a:rPr lang="en-US" sz="1500" b="0" i="0" u="none" strike="noStrike">
                <a:solidFill>
                  <a:srgbClr val="000000"/>
                </a:solidFill>
                <a:effectLst/>
                <a:latin typeface="Arial Nova" panose="020B0504020202020204" pitchFamily="34" charset="0"/>
              </a:rPr>
              <a:t>Which movie has the highest average rating across the user population between March 1996 and September 2018?</a:t>
            </a:r>
          </a:p>
          <a:p>
            <a:pPr marL="228600" indent="-228600" algn="just" fontAlgn="base">
              <a:buFont typeface="+mj-lt"/>
              <a:buAutoNum type="arabicPeriod"/>
            </a:pPr>
            <a:endParaRPr lang="en-US" sz="1500">
              <a:solidFill>
                <a:srgbClr val="000000"/>
              </a:solidFill>
              <a:latin typeface="Arial Nova" panose="020B0504020202020204" pitchFamily="34" charset="0"/>
            </a:endParaRPr>
          </a:p>
          <a:p>
            <a:pPr marL="228600" indent="-228600" algn="just">
              <a:spcBef>
                <a:spcPts val="0"/>
              </a:spcBef>
              <a:spcAft>
                <a:spcPts val="0"/>
              </a:spcAft>
              <a:buAutoNum type="arabicPeriod"/>
            </a:pPr>
            <a:r>
              <a:rPr lang="en-US" sz="1500" b="0" i="0" u="none" strike="noStrike">
                <a:solidFill>
                  <a:srgbClr val="000000"/>
                </a:solidFill>
                <a:effectLst/>
                <a:latin typeface="Arial Nova" panose="020B0504020202020204" pitchFamily="34" charset="0"/>
              </a:rPr>
              <a:t>What is the average ratings of each genre using the movies in the sample, across the user population between March 1996 and September 2018?</a:t>
            </a:r>
            <a:endParaRPr lang="en-US" sz="1500">
              <a:latin typeface="Arial Nova" panose="020B0504020202020204" pitchFamily="34" charset="0"/>
            </a:endParaRPr>
          </a:p>
          <a:p>
            <a:pPr marL="228600" indent="-228600" algn="just" fontAlgn="base">
              <a:buFont typeface="+mj-lt"/>
              <a:buAutoNum type="arabicPeriod"/>
            </a:pPr>
            <a:endParaRPr lang="en-US" sz="1500">
              <a:solidFill>
                <a:srgbClr val="000000"/>
              </a:solidFill>
              <a:latin typeface="Arial Nova" panose="020B0504020202020204" pitchFamily="34" charset="0"/>
            </a:endParaRPr>
          </a:p>
          <a:p>
            <a:pPr marL="228600" indent="-228600" algn="just">
              <a:spcBef>
                <a:spcPts val="0"/>
              </a:spcBef>
              <a:spcAft>
                <a:spcPts val="0"/>
              </a:spcAft>
              <a:buAutoNum type="arabicPeriod"/>
            </a:pPr>
            <a:r>
              <a:rPr lang="en-US" sz="1500" b="0" i="0" u="none" strike="noStrike">
                <a:solidFill>
                  <a:srgbClr val="000000"/>
                </a:solidFill>
                <a:effectLst/>
                <a:latin typeface="Arial Nova" panose="020B0504020202020204" pitchFamily="34" charset="0"/>
              </a:rPr>
              <a:t>Which genre is watched the greatest number of times by the user population between March 1996 and September 2018?</a:t>
            </a:r>
            <a:endParaRPr lang="en-US" sz="1500">
              <a:latin typeface="Arial Nova" panose="020B0504020202020204" pitchFamily="34" charset="0"/>
            </a:endParaRPr>
          </a:p>
          <a:p>
            <a:pPr marL="228600" indent="-228600" algn="just" fontAlgn="base">
              <a:buFont typeface="+mj-lt"/>
              <a:buAutoNum type="arabicPeriod"/>
            </a:pPr>
            <a:endParaRPr lang="en-US" sz="1500">
              <a:solidFill>
                <a:srgbClr val="000000"/>
              </a:solidFill>
              <a:latin typeface="Arial Nova" panose="020B0504020202020204" pitchFamily="34" charset="0"/>
            </a:endParaRPr>
          </a:p>
          <a:p>
            <a:pPr marL="228600" indent="-228600" algn="just">
              <a:spcBef>
                <a:spcPts val="0"/>
              </a:spcBef>
              <a:spcAft>
                <a:spcPts val="0"/>
              </a:spcAft>
              <a:buAutoNum type="arabicPeriod"/>
            </a:pPr>
            <a:r>
              <a:rPr lang="en-US" sz="1500" b="0" i="0" u="none" strike="noStrike">
                <a:solidFill>
                  <a:srgbClr val="000000"/>
                </a:solidFill>
                <a:effectLst/>
                <a:latin typeface="Arial Nova" panose="020B0504020202020204" pitchFamily="34" charset="0"/>
              </a:rPr>
              <a:t>Which genre has the highest average rating using movies in the sample, across the user population between March 1996 and September 2018?</a:t>
            </a:r>
            <a:endParaRPr lang="en-US" sz="1500">
              <a:latin typeface="Arial Nova" panose="020B0504020202020204" pitchFamily="34" charset="0"/>
            </a:endParaRPr>
          </a:p>
          <a:p>
            <a:pPr marL="228600" indent="-228600" algn="just" fontAlgn="base">
              <a:buFont typeface="+mj-lt"/>
              <a:buAutoNum type="arabicPeriod"/>
            </a:pPr>
            <a:endParaRPr lang="en-US" sz="1500">
              <a:solidFill>
                <a:srgbClr val="000000"/>
              </a:solidFill>
              <a:latin typeface="Arial Nova" panose="020B0504020202020204" pitchFamily="34" charset="0"/>
            </a:endParaRPr>
          </a:p>
          <a:p>
            <a:pPr marL="228600" indent="-228600" algn="just">
              <a:spcBef>
                <a:spcPts val="0"/>
              </a:spcBef>
              <a:spcAft>
                <a:spcPts val="0"/>
              </a:spcAft>
              <a:buAutoNum type="arabicPeriod"/>
            </a:pPr>
            <a:r>
              <a:rPr lang="en-US" sz="1500" b="0" i="0" u="none" strike="noStrike">
                <a:solidFill>
                  <a:srgbClr val="000000"/>
                </a:solidFill>
                <a:effectLst/>
                <a:latin typeface="Arial Nova" panose="020B0504020202020204" pitchFamily="34" charset="0"/>
              </a:rPr>
              <a:t>Which movie displays the maximum mixed reviews from the user population between March 1996 and September 2018?</a:t>
            </a:r>
            <a:endParaRPr lang="en-US" sz="1500">
              <a:latin typeface="Arial Nova" panose="020B0504020202020204" pitchFamily="34" charset="0"/>
            </a:endParaRPr>
          </a:p>
          <a:p>
            <a:pPr marL="228600" indent="-228600" algn="just">
              <a:buAutoNum type="arabicPeriod"/>
            </a:pPr>
            <a:endParaRPr lang="en-US" sz="1500">
              <a:latin typeface="Arial Nova" panose="020B0504020202020204" pitchFamily="34" charset="0"/>
            </a:endParaRPr>
          </a:p>
          <a:p>
            <a:pPr marL="228600" indent="-228600" algn="just">
              <a:buAutoNum type="arabicPeriod"/>
            </a:pPr>
            <a:r>
              <a:rPr lang="en-US" sz="1500">
                <a:latin typeface="Arial Nova" panose="020B0504020202020204" pitchFamily="34" charset="0"/>
              </a:rPr>
              <a:t>Which genre displays the maximum mixed reviews, using the movies in the sample, from the user population between March 1996 and September 2018?</a:t>
            </a:r>
          </a:p>
          <a:p>
            <a:pPr algn="just" rtl="0">
              <a:spcBef>
                <a:spcPts val="0"/>
              </a:spcBef>
              <a:spcAft>
                <a:spcPts val="0"/>
              </a:spcAft>
            </a:pPr>
            <a:br>
              <a:rPr lang="en-US" sz="1500" b="0">
                <a:effectLst/>
                <a:latin typeface="Arial Nova" panose="020B0504020202020204" pitchFamily="34" charset="0"/>
              </a:rPr>
            </a:br>
            <a:r>
              <a:rPr lang="en-US" sz="1500" b="0" i="0" u="none" strike="noStrike">
                <a:solidFill>
                  <a:srgbClr val="000000"/>
                </a:solidFill>
                <a:effectLst/>
                <a:latin typeface="Arial Nova" panose="020B0504020202020204" pitchFamily="34" charset="0"/>
              </a:rPr>
              <a:t>The aim of the analysis was to provide good insight to certain biases when it comes to rating movies, genres watched most by viewers, and how this could affect movie recommendation systems</a:t>
            </a:r>
            <a:r>
              <a:rPr lang="en-US" sz="1500">
                <a:solidFill>
                  <a:srgbClr val="000000"/>
                </a:solidFill>
                <a:latin typeface="Arial Nova" panose="020B0504020202020204" pitchFamily="34" charset="0"/>
              </a:rPr>
              <a:t>.</a:t>
            </a:r>
            <a:endParaRPr lang="en-US" sz="1500">
              <a:latin typeface="Arial Nova" panose="020B0504020202020204" pitchFamily="34" charset="0"/>
            </a:endParaRPr>
          </a:p>
        </p:txBody>
      </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a:rPr>
              <a:t>SMART Questions</a:t>
            </a:r>
            <a:endParaRPr lang="en-GB" altLang="en-US" sz="2800" b="1" err="1">
              <a:latin typeface="Congenial SemiBold" panose="020B0604020202020204" pitchFamily="2" charset="0"/>
            </a:endParaRPr>
          </a:p>
        </p:txBody>
      </p:sp>
      <p:pic>
        <p:nvPicPr>
          <p:cNvPr id="9218" name="Picture 2" descr="Indiana Jones and the Kingdom of the Crystal Skull (2008) - IMDb">
            <a:extLst>
              <a:ext uri="{FF2B5EF4-FFF2-40B4-BE49-F238E27FC236}">
                <a16:creationId xmlns:a16="http://schemas.microsoft.com/office/drawing/2014/main" id="{D66360C1-C4DA-296B-9DB8-3C0393F8BDDC}"/>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291368" y="2375881"/>
            <a:ext cx="1910912" cy="283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10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6</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a:rPr>
              <a:t>Data pre-processing</a:t>
            </a:r>
            <a:endParaRPr lang="en-GB" altLang="en-US" sz="2800" b="1">
              <a:latin typeface="Congenial SemiBold" panose="020B0604020202020204" pitchFamily="2" charset="0"/>
            </a:endParaRPr>
          </a:p>
        </p:txBody>
      </p:sp>
      <p:sp>
        <p:nvSpPr>
          <p:cNvPr id="9" name="TextBox 8">
            <a:extLst>
              <a:ext uri="{FF2B5EF4-FFF2-40B4-BE49-F238E27FC236}">
                <a16:creationId xmlns:a16="http://schemas.microsoft.com/office/drawing/2014/main" id="{D3107F55-A85E-68BC-2DAD-03AC59625D3C}"/>
              </a:ext>
            </a:extLst>
          </p:cNvPr>
          <p:cNvSpPr txBox="1"/>
          <p:nvPr/>
        </p:nvSpPr>
        <p:spPr>
          <a:xfrm>
            <a:off x="866018" y="1226595"/>
            <a:ext cx="7486952"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
            </a:pPr>
            <a:r>
              <a:rPr lang="en-US" sz="1500">
                <a:latin typeface="Arial Nova" panose="020B0504020202020204" pitchFamily="34" charset="0"/>
                <a:cs typeface="Calibri"/>
              </a:rPr>
              <a:t>Data exists in 2 separate files.</a:t>
            </a:r>
          </a:p>
          <a:p>
            <a:pPr marL="285750" indent="-285750">
              <a:buFont typeface="Wingdings" panose="05000000000000000000" pitchFamily="2" charset="2"/>
              <a:buChar char="§"/>
            </a:pPr>
            <a:endParaRPr lang="en-US" sz="1500">
              <a:latin typeface="Arial Nova" panose="020B0504020202020204" pitchFamily="34" charset="0"/>
            </a:endParaRPr>
          </a:p>
          <a:p>
            <a:pPr lvl="1"/>
            <a:r>
              <a:rPr lang="en-US" sz="1500">
                <a:latin typeface="Arial Nova" panose="020B0504020202020204" pitchFamily="34" charset="0"/>
                <a:cs typeface="Calibri"/>
              </a:rPr>
              <a:t>-  A priori evaluation of number of genres per movie in movies. </a:t>
            </a:r>
          </a:p>
          <a:p>
            <a:pPr lvl="1"/>
            <a:r>
              <a:rPr lang="en-US" sz="1500">
                <a:latin typeface="Arial Nova" panose="020B0504020202020204" pitchFamily="34" charset="0"/>
                <a:cs typeface="Calibri"/>
              </a:rPr>
              <a:t>-  Initial Chi-Square motivation.</a:t>
            </a:r>
          </a:p>
          <a:p>
            <a:pPr lvl="1"/>
            <a:r>
              <a:rPr lang="en-US" sz="1500">
                <a:latin typeface="Arial Nova" panose="020B0504020202020204" pitchFamily="34" charset="0"/>
                <a:cs typeface="Calibri"/>
              </a:rPr>
              <a:t>-  Averaged rating per movie from Ratings – used in wide dataset.</a:t>
            </a:r>
          </a:p>
          <a:p>
            <a:endParaRPr lang="en-US" sz="1500">
              <a:latin typeface="Arial Nova" panose="020B0504020202020204" pitchFamily="34" charset="0"/>
              <a:cs typeface="Calibri"/>
            </a:endParaRPr>
          </a:p>
          <a:p>
            <a:pPr marL="285750" indent="-285750">
              <a:buFont typeface="Wingdings" panose="05000000000000000000" pitchFamily="2" charset="2"/>
              <a:buChar char="§"/>
            </a:pPr>
            <a:r>
              <a:rPr lang="en-US" sz="1500">
                <a:latin typeface="Arial Nova" panose="020B0504020202020204" pitchFamily="34" charset="0"/>
                <a:cs typeface="Calibri"/>
              </a:rPr>
              <a:t>Combined this data in unique ways for different insights:</a:t>
            </a:r>
          </a:p>
          <a:p>
            <a:endParaRPr lang="en-US" sz="1500">
              <a:latin typeface="Arial Nova" panose="020B0504020202020204" pitchFamily="34" charset="0"/>
              <a:cs typeface="Calibri"/>
            </a:endParaRPr>
          </a:p>
          <a:p>
            <a:pPr lvl="1"/>
            <a:r>
              <a:rPr lang="en-US" sz="1500">
                <a:latin typeface="Arial Nova" panose="020B0504020202020204" pitchFamily="34" charset="0"/>
                <a:cs typeface="Calibri"/>
              </a:rPr>
              <a:t>1. Split and expanded the genres of each movie in movies.</a:t>
            </a:r>
          </a:p>
          <a:p>
            <a:endParaRPr lang="en-US" sz="1500">
              <a:latin typeface="Arial Nova" panose="020B0504020202020204" pitchFamily="34" charset="0"/>
              <a:cs typeface="Calibri"/>
            </a:endParaRPr>
          </a:p>
          <a:p>
            <a:pPr lvl="1"/>
            <a:r>
              <a:rPr lang="en-US" sz="1500">
                <a:latin typeface="Arial Nova" panose="020B0504020202020204" pitchFamily="34" charset="0"/>
                <a:cs typeface="Calibri"/>
              </a:rPr>
              <a:t>2. </a:t>
            </a:r>
            <a:r>
              <a:rPr lang="en-US" sz="1500">
                <a:latin typeface="Arial Nova" panose="020B0504020202020204" pitchFamily="34" charset="0"/>
                <a:ea typeface="+mn-lt"/>
                <a:cs typeface="+mn-lt"/>
              </a:rPr>
              <a:t>Raw data table </a:t>
            </a:r>
            <a:r>
              <a:rPr lang="en-US" sz="1500">
                <a:latin typeface="Arial Nova" panose="020B0504020202020204" pitchFamily="34" charset="0"/>
                <a:cs typeface="Calibri"/>
              </a:rPr>
              <a:t>- Full Join b/w ‘</a:t>
            </a:r>
            <a:r>
              <a:rPr lang="en-US" sz="1500" err="1">
                <a:latin typeface="Arial Nova" panose="020B0504020202020204" pitchFamily="34" charset="0"/>
                <a:cs typeface="Calibri"/>
              </a:rPr>
              <a:t>Movies_expanded</a:t>
            </a:r>
            <a:r>
              <a:rPr lang="en-US" sz="1500">
                <a:latin typeface="Arial Nova" panose="020B0504020202020204" pitchFamily="34" charset="0"/>
                <a:cs typeface="Calibri"/>
              </a:rPr>
              <a:t>’ and ‘Ratings’.</a:t>
            </a:r>
          </a:p>
          <a:p>
            <a:endParaRPr lang="en-US" sz="1500">
              <a:latin typeface="Arial Nova" panose="020B0504020202020204" pitchFamily="34" charset="0"/>
              <a:cs typeface="Calibri"/>
            </a:endParaRPr>
          </a:p>
          <a:p>
            <a:pPr lvl="1"/>
            <a:r>
              <a:rPr lang="en-US" sz="1500">
                <a:latin typeface="Arial Nova" panose="020B0504020202020204" pitchFamily="34" charset="0"/>
                <a:cs typeface="Calibri"/>
              </a:rPr>
              <a:t>3. Wide dataset – see feature engineering</a:t>
            </a:r>
          </a:p>
          <a:p>
            <a:endParaRPr lang="en-US" sz="1500">
              <a:latin typeface="Arial Nova" panose="020B0504020202020204" pitchFamily="34" charset="0"/>
              <a:cs typeface="Calibri"/>
            </a:endParaRPr>
          </a:p>
          <a:p>
            <a:pPr lvl="1"/>
            <a:r>
              <a:rPr lang="en-US" sz="1500">
                <a:latin typeface="Arial Nova" panose="020B0504020202020204" pitchFamily="34" charset="0"/>
                <a:cs typeface="Calibri"/>
              </a:rPr>
              <a:t>4. Aggregated Tables:</a:t>
            </a:r>
          </a:p>
          <a:p>
            <a:pPr lvl="1"/>
            <a:endParaRPr lang="en-US" sz="1500">
              <a:latin typeface="Arial Nova" panose="020B0504020202020204" pitchFamily="34" charset="0"/>
              <a:cs typeface="Calibri"/>
            </a:endParaRPr>
          </a:p>
          <a:p>
            <a:pPr marL="1200150" lvl="2" indent="-285750">
              <a:buFont typeface="Arial"/>
              <a:buChar char="•"/>
            </a:pPr>
            <a:r>
              <a:rPr lang="en-US" sz="1500">
                <a:latin typeface="Arial Nova" panose="020B0504020202020204" pitchFamily="34" charset="0"/>
                <a:cs typeface="Calibri"/>
              </a:rPr>
              <a:t>Mean ratings by ‘genre’.</a:t>
            </a:r>
          </a:p>
          <a:p>
            <a:pPr marL="1200150" lvl="2" indent="-285750">
              <a:buFont typeface="Arial"/>
              <a:buChar char="•"/>
            </a:pPr>
            <a:r>
              <a:rPr lang="en-US" sz="1500">
                <a:latin typeface="Arial Nova" panose="020B0504020202020204" pitchFamily="34" charset="0"/>
                <a:cs typeface="Calibri"/>
              </a:rPr>
              <a:t>Mean ratings by ‘year’.</a:t>
            </a:r>
          </a:p>
          <a:p>
            <a:pPr marL="1200150" lvl="2" indent="-285750">
              <a:buFont typeface="Arial"/>
              <a:buChar char="•"/>
            </a:pPr>
            <a:r>
              <a:rPr lang="en-US" sz="1500">
                <a:latin typeface="Arial Nova" panose="020B0504020202020204" pitchFamily="34" charset="0"/>
                <a:cs typeface="Calibri"/>
              </a:rPr>
              <a:t>Mean rating by ‘</a:t>
            </a:r>
            <a:r>
              <a:rPr lang="en-US" sz="1500" err="1">
                <a:latin typeface="Arial Nova" panose="020B0504020202020204" pitchFamily="34" charset="0"/>
                <a:cs typeface="Calibri"/>
              </a:rPr>
              <a:t>movieId</a:t>
            </a:r>
            <a:r>
              <a:rPr lang="en-US" sz="1500">
                <a:latin typeface="Arial Nova" panose="020B0504020202020204" pitchFamily="34" charset="0"/>
                <a:cs typeface="Calibri"/>
              </a:rPr>
              <a:t>’.</a:t>
            </a:r>
          </a:p>
          <a:p>
            <a:pPr marL="1200150" lvl="2" indent="-285750">
              <a:buFont typeface="Arial"/>
              <a:buChar char="•"/>
            </a:pPr>
            <a:r>
              <a:rPr lang="en-US" sz="1500">
                <a:latin typeface="Arial Nova" panose="020B0504020202020204" pitchFamily="34" charset="0"/>
                <a:cs typeface="Calibri"/>
              </a:rPr>
              <a:t>Along</a:t>
            </a:r>
            <a:r>
              <a:rPr lang="en-US" sz="1500">
                <a:latin typeface="Arial Nova" panose="020B0504020202020204" pitchFamily="34" charset="0"/>
                <a:ea typeface="+mn-lt"/>
                <a:cs typeface="+mn-lt"/>
              </a:rPr>
              <a:t> with SD, User count etc.</a:t>
            </a:r>
            <a:endParaRPr lang="en-US" sz="1500">
              <a:latin typeface="Arial Nova" panose="020B0504020202020204" pitchFamily="34" charset="0"/>
              <a:cs typeface="Calibri" panose="020F0502020204030204"/>
            </a:endParaRPr>
          </a:p>
        </p:txBody>
      </p:sp>
      <p:pic>
        <p:nvPicPr>
          <p:cNvPr id="11266" name="Picture 2" descr="The World's Greatest Lover (1977) - IMDb">
            <a:extLst>
              <a:ext uri="{FF2B5EF4-FFF2-40B4-BE49-F238E27FC236}">
                <a16:creationId xmlns:a16="http://schemas.microsoft.com/office/drawing/2014/main" id="{697F3EC1-3931-FB6C-6287-6FC39AA4DDAE}"/>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401300" y="2395792"/>
            <a:ext cx="1790700" cy="273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890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7</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a:rPr>
              <a:t>Feature Engineering</a:t>
            </a:r>
            <a:endParaRPr lang="en-GB" altLang="en-US" sz="2800" b="1">
              <a:latin typeface="Congenial SemiBold" panose="020B0604020202020204" pitchFamily="2" charset="0"/>
            </a:endParaRPr>
          </a:p>
        </p:txBody>
      </p:sp>
      <p:sp>
        <p:nvSpPr>
          <p:cNvPr id="9" name="TextBox 8">
            <a:extLst>
              <a:ext uri="{FF2B5EF4-FFF2-40B4-BE49-F238E27FC236}">
                <a16:creationId xmlns:a16="http://schemas.microsoft.com/office/drawing/2014/main" id="{D3107F55-A85E-68BC-2DAD-03AC59625D3C}"/>
              </a:ext>
            </a:extLst>
          </p:cNvPr>
          <p:cNvSpPr txBox="1"/>
          <p:nvPr/>
        </p:nvSpPr>
        <p:spPr>
          <a:xfrm>
            <a:off x="999369" y="1359590"/>
            <a:ext cx="6658732"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
            </a:pPr>
            <a:r>
              <a:rPr lang="en-US" sz="1500">
                <a:latin typeface="Arial Nova" panose="020B0504020202020204" pitchFamily="34" charset="0"/>
                <a:cs typeface="Calibri"/>
              </a:rPr>
              <a:t>Created a wide dataset.</a:t>
            </a:r>
            <a:endParaRPr lang="en-US" sz="1500">
              <a:latin typeface="Arial Nova" panose="020B0504020202020204" pitchFamily="34" charset="0"/>
            </a:endParaRPr>
          </a:p>
          <a:p>
            <a:pPr marL="285750" indent="-285750">
              <a:buFont typeface="Wingdings" panose="05000000000000000000" pitchFamily="2" charset="2"/>
              <a:buChar char="§"/>
            </a:pPr>
            <a:endParaRPr lang="en-US" sz="1500">
              <a:latin typeface="Arial Nova" panose="020B0504020202020204" pitchFamily="34" charset="0"/>
              <a:cs typeface="Calibri"/>
            </a:endParaRPr>
          </a:p>
          <a:p>
            <a:pPr marL="285750" indent="-285750">
              <a:buFont typeface="Wingdings" panose="05000000000000000000" pitchFamily="2" charset="2"/>
              <a:buChar char="§"/>
            </a:pPr>
            <a:r>
              <a:rPr lang="en-US" sz="1500">
                <a:latin typeface="Arial Nova" panose="020B0504020202020204" pitchFamily="34" charset="0"/>
                <a:cs typeface="Calibri"/>
              </a:rPr>
              <a:t>Engineered binary variables using all 20 genre for analysis - motivated by Chi-Square limitation.</a:t>
            </a:r>
          </a:p>
          <a:p>
            <a:pPr marL="285750" indent="-285750">
              <a:buFont typeface="Wingdings" panose="05000000000000000000" pitchFamily="2" charset="2"/>
              <a:buChar char="§"/>
            </a:pPr>
            <a:endParaRPr lang="en-US" sz="1500">
              <a:latin typeface="Arial Nova" panose="020B0504020202020204" pitchFamily="34" charset="0"/>
              <a:cs typeface="Calibri"/>
            </a:endParaRPr>
          </a:p>
          <a:p>
            <a:pPr marL="285750" indent="-285750">
              <a:buFont typeface="Wingdings" panose="05000000000000000000" pitchFamily="2" charset="2"/>
              <a:buChar char="§"/>
            </a:pPr>
            <a:r>
              <a:rPr lang="en-US" sz="1500">
                <a:latin typeface="Arial Nova" panose="020B0504020202020204" pitchFamily="34" charset="0"/>
                <a:cs typeface="Calibri"/>
              </a:rPr>
              <a:t>Engineered the following additional variables:</a:t>
            </a:r>
          </a:p>
          <a:p>
            <a:pPr marL="742950" lvl="1" indent="-285750">
              <a:buFont typeface="Wingdings" panose="05000000000000000000" pitchFamily="2" charset="2"/>
              <a:buChar char="§"/>
            </a:pPr>
            <a:r>
              <a:rPr lang="en-US" sz="1500">
                <a:latin typeface="Arial Nova" panose="020B0504020202020204" pitchFamily="34" charset="0"/>
                <a:cs typeface="Calibri"/>
              </a:rPr>
              <a:t>Year: Extracted from movie title.</a:t>
            </a:r>
          </a:p>
          <a:p>
            <a:pPr marL="742950" lvl="1" indent="-285750">
              <a:buFont typeface="Wingdings" panose="05000000000000000000" pitchFamily="2" charset="2"/>
              <a:buChar char="§"/>
            </a:pPr>
            <a:r>
              <a:rPr lang="en-US" sz="1500">
                <a:latin typeface="Arial Nova" panose="020B0504020202020204" pitchFamily="34" charset="0"/>
                <a:cs typeface="Calibri"/>
              </a:rPr>
              <a:t>Averaged rating per movie across sample users – only in wide dataset.</a:t>
            </a:r>
          </a:p>
          <a:p>
            <a:pPr marL="742950" lvl="1" indent="-285750">
              <a:buFont typeface="Wingdings" panose="05000000000000000000" pitchFamily="2" charset="2"/>
              <a:buChar char="§"/>
            </a:pPr>
            <a:r>
              <a:rPr lang="en-US" sz="1500">
                <a:latin typeface="Arial Nova" panose="020B0504020202020204" pitchFamily="34" charset="0"/>
                <a:cs typeface="Calibri"/>
              </a:rPr>
              <a:t>Distinct user count – only in wide dataset.</a:t>
            </a:r>
          </a:p>
        </p:txBody>
      </p:sp>
      <p:pic>
        <p:nvPicPr>
          <p:cNvPr id="11266" name="Picture 2" descr="The World's Greatest Lover (1977) - IMDb">
            <a:extLst>
              <a:ext uri="{FF2B5EF4-FFF2-40B4-BE49-F238E27FC236}">
                <a16:creationId xmlns:a16="http://schemas.microsoft.com/office/drawing/2014/main" id="{697F3EC1-3931-FB6C-6287-6FC39AA4DDAE}"/>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401300" y="2395792"/>
            <a:ext cx="1790700" cy="273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411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8</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59796" y="1838864"/>
            <a:ext cx="7913915"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a:rPr>
              <a:t>Exploratory Data Analysis – for our curiosity</a:t>
            </a:r>
            <a:endParaRPr lang="en-GB" altLang="en-US" sz="2800" b="1">
              <a:latin typeface="Congenial SemiBold" panose="020B0604020202020204" pitchFamily="2" charset="0"/>
            </a:endParaRPr>
          </a:p>
        </p:txBody>
      </p:sp>
      <p:pic>
        <p:nvPicPr>
          <p:cNvPr id="10242" name="Picture 2" descr="The Incredible Hulk [WS] [DVD] [2008] - Best Buy">
            <a:extLst>
              <a:ext uri="{FF2B5EF4-FFF2-40B4-BE49-F238E27FC236}">
                <a16:creationId xmlns:a16="http://schemas.microsoft.com/office/drawing/2014/main" id="{710375B9-CD47-A566-4994-D9C33B32418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329390" y="2536318"/>
            <a:ext cx="1862610" cy="26547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D607981-356B-C573-18C3-B818E07737F6}"/>
              </a:ext>
            </a:extLst>
          </p:cNvPr>
          <p:cNvSpPr txBox="1"/>
          <p:nvPr/>
        </p:nvSpPr>
        <p:spPr>
          <a:xfrm>
            <a:off x="798286" y="2975428"/>
            <a:ext cx="74204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Let's explore average Movie rating by year and find the Year with the highest average rating.</a:t>
            </a:r>
            <a:endParaRPr lang="en-US"/>
          </a:p>
        </p:txBody>
      </p:sp>
    </p:spTree>
    <p:extLst>
      <p:ext uri="{BB962C8B-B14F-4D97-AF65-F5344CB8AC3E}">
        <p14:creationId xmlns:p14="http://schemas.microsoft.com/office/powerpoint/2010/main" val="85882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AE9C87-A582-963A-EC1E-D56A99AFBBB5}"/>
              </a:ext>
            </a:extLst>
          </p:cNvPr>
          <p:cNvSpPr/>
          <p:nvPr/>
        </p:nvSpPr>
        <p:spPr>
          <a:xfrm>
            <a:off x="0" y="6467966"/>
            <a:ext cx="12192000" cy="9144"/>
          </a:xfrm>
          <a:prstGeom prst="rect">
            <a:avLst/>
          </a:prstGeom>
          <a:gradFill>
            <a:gsLst>
              <a:gs pos="0">
                <a:srgbClr val="003A5D"/>
              </a:gs>
              <a:gs pos="74000">
                <a:srgbClr val="AC9E6E"/>
              </a:gs>
              <a:gs pos="83000">
                <a:srgbClr val="AC9E6E"/>
              </a:gs>
              <a:gs pos="100000">
                <a:srgbClr val="AC9E6E"/>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62CFE0E9-7E09-290D-CC59-3171CFC6418D}"/>
              </a:ext>
            </a:extLst>
          </p:cNvPr>
          <p:cNvSpPr txBox="1">
            <a:spLocks/>
          </p:cNvSpPr>
          <p:nvPr/>
        </p:nvSpPr>
        <p:spPr>
          <a:xfrm>
            <a:off x="292230" y="6517206"/>
            <a:ext cx="2504757"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GB" altLang="en-US" sz="800">
                <a:solidFill>
                  <a:schemeClr val="bg1">
                    <a:lumMod val="75000"/>
                  </a:schemeClr>
                </a:solidFill>
                <a:latin typeface="Arial Nova" panose="020B0504020202020204" pitchFamily="34" charset="0"/>
              </a:rPr>
              <a:t>I WATCH THEREFORE I AM: MOVIES DATASET</a:t>
            </a:r>
          </a:p>
        </p:txBody>
      </p:sp>
      <p:sp>
        <p:nvSpPr>
          <p:cNvPr id="6" name="Title 1">
            <a:extLst>
              <a:ext uri="{FF2B5EF4-FFF2-40B4-BE49-F238E27FC236}">
                <a16:creationId xmlns:a16="http://schemas.microsoft.com/office/drawing/2014/main" id="{70AEC8C8-D0E2-9FB3-3150-4D5AC4F359EC}"/>
              </a:ext>
            </a:extLst>
          </p:cNvPr>
          <p:cNvSpPr txBox="1">
            <a:spLocks/>
          </p:cNvSpPr>
          <p:nvPr/>
        </p:nvSpPr>
        <p:spPr>
          <a:xfrm>
            <a:off x="5007204" y="6517206"/>
            <a:ext cx="2177592"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85000"/>
              </a:lnSpc>
            </a:pPr>
            <a:r>
              <a:rPr lang="en-GB" altLang="en-US" sz="800">
                <a:solidFill>
                  <a:schemeClr val="bg1">
                    <a:lumMod val="75000"/>
                  </a:schemeClr>
                </a:solidFill>
                <a:latin typeface="Arial Nova" panose="020B0504020202020204" pitchFamily="34" charset="0"/>
              </a:rPr>
              <a:t>Intro to Data Science Group 5 Project</a:t>
            </a:r>
          </a:p>
        </p:txBody>
      </p:sp>
      <p:sp>
        <p:nvSpPr>
          <p:cNvPr id="7" name="Title 1">
            <a:extLst>
              <a:ext uri="{FF2B5EF4-FFF2-40B4-BE49-F238E27FC236}">
                <a16:creationId xmlns:a16="http://schemas.microsoft.com/office/drawing/2014/main" id="{1A06F7CA-F402-6D51-D88D-882FDC223458}"/>
              </a:ext>
            </a:extLst>
          </p:cNvPr>
          <p:cNvSpPr txBox="1">
            <a:spLocks/>
          </p:cNvSpPr>
          <p:nvPr/>
        </p:nvSpPr>
        <p:spPr>
          <a:xfrm>
            <a:off x="9144000" y="6517206"/>
            <a:ext cx="2755769" cy="30320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85000"/>
              </a:lnSpc>
            </a:pPr>
            <a:r>
              <a:rPr lang="en-GB" altLang="en-US" sz="800" b="1">
                <a:solidFill>
                  <a:schemeClr val="bg1">
                    <a:lumMod val="75000"/>
                  </a:schemeClr>
                </a:solidFill>
                <a:latin typeface="Congenial UltraLight" panose="020B0604020202020204" pitchFamily="2" charset="0"/>
              </a:rPr>
              <a:t>– page </a:t>
            </a:r>
            <a:fld id="{74F4C61D-6FC0-47A7-A3FE-96E39AC03A03}" type="slidenum">
              <a:rPr lang="en-GB" altLang="en-US" sz="800" b="1" smtClean="0">
                <a:solidFill>
                  <a:schemeClr val="bg1">
                    <a:lumMod val="75000"/>
                  </a:schemeClr>
                </a:solidFill>
                <a:latin typeface="Congenial UltraLight" panose="020B0604020202020204" pitchFamily="2" charset="0"/>
              </a:rPr>
              <a:t>9</a:t>
            </a:fld>
            <a:endParaRPr lang="en-GB" altLang="en-US" sz="800" b="1">
              <a:solidFill>
                <a:schemeClr val="bg1">
                  <a:lumMod val="75000"/>
                </a:schemeClr>
              </a:solidFill>
              <a:latin typeface="Congenial UltraLight" panose="020B0604020202020204" pitchFamily="2" charset="0"/>
            </a:endParaRPr>
          </a:p>
        </p:txBody>
      </p:sp>
      <p:sp>
        <p:nvSpPr>
          <p:cNvPr id="15" name="Rectangle 14">
            <a:extLst>
              <a:ext uri="{FF2B5EF4-FFF2-40B4-BE49-F238E27FC236}">
                <a16:creationId xmlns:a16="http://schemas.microsoft.com/office/drawing/2014/main" id="{CA23148E-80CF-CED8-3EF2-12381E1A4681}"/>
              </a:ext>
            </a:extLst>
          </p:cNvPr>
          <p:cNvSpPr/>
          <p:nvPr/>
        </p:nvSpPr>
        <p:spPr>
          <a:xfrm>
            <a:off x="9835111" y="3952494"/>
            <a:ext cx="2367169" cy="1666536"/>
          </a:xfrm>
          <a:prstGeom prst="rect">
            <a:avLst/>
          </a:prstGeom>
          <a:solidFill>
            <a:srgbClr val="AC9E6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60C09A0-2FBD-0842-16EE-77B2B6FC6711}"/>
              </a:ext>
            </a:extLst>
          </p:cNvPr>
          <p:cNvGrpSpPr/>
          <p:nvPr/>
        </p:nvGrpSpPr>
        <p:grpSpPr>
          <a:xfrm>
            <a:off x="0" y="215314"/>
            <a:ext cx="12192000" cy="91370"/>
            <a:chOff x="0" y="215314"/>
            <a:chExt cx="12192000" cy="91370"/>
          </a:xfrm>
        </p:grpSpPr>
        <p:grpSp>
          <p:nvGrpSpPr>
            <p:cNvPr id="24" name="Group 23">
              <a:extLst>
                <a:ext uri="{FF2B5EF4-FFF2-40B4-BE49-F238E27FC236}">
                  <a16:creationId xmlns:a16="http://schemas.microsoft.com/office/drawing/2014/main" id="{9BC68A16-AF36-1407-36DA-3E1C9B05764E}"/>
                </a:ext>
              </a:extLst>
            </p:cNvPr>
            <p:cNvGrpSpPr/>
            <p:nvPr/>
          </p:nvGrpSpPr>
          <p:grpSpPr>
            <a:xfrm>
              <a:off x="0" y="215314"/>
              <a:ext cx="12192000" cy="88117"/>
              <a:chOff x="-1" y="328671"/>
              <a:chExt cx="12192000" cy="88117"/>
            </a:xfrm>
          </p:grpSpPr>
          <p:sp>
            <p:nvSpPr>
              <p:cNvPr id="3" name="Rectangle 1">
                <a:extLst>
                  <a:ext uri="{FF2B5EF4-FFF2-40B4-BE49-F238E27FC236}">
                    <a16:creationId xmlns:a16="http://schemas.microsoft.com/office/drawing/2014/main" id="{7B5C7718-E206-61C8-C549-CD61BFCBD810}"/>
                  </a:ext>
                </a:extLst>
              </p:cNvPr>
              <p:cNvSpPr/>
              <p:nvPr/>
            </p:nvSpPr>
            <p:spPr>
              <a:xfrm>
                <a:off x="-1" y="328671"/>
                <a:ext cx="10196513" cy="88117"/>
              </a:xfrm>
              <a:custGeom>
                <a:avLst/>
                <a:gdLst>
                  <a:gd name="connsiteX0" fmla="*/ 0 w 5178425"/>
                  <a:gd name="connsiteY0" fmla="*/ 142240 h 142240"/>
                  <a:gd name="connsiteX1" fmla="*/ 116551 w 5178425"/>
                  <a:gd name="connsiteY1" fmla="*/ 0 h 142240"/>
                  <a:gd name="connsiteX2" fmla="*/ 5178425 w 5178425"/>
                  <a:gd name="connsiteY2" fmla="*/ 0 h 142240"/>
                  <a:gd name="connsiteX3" fmla="*/ 5061874 w 5178425"/>
                  <a:gd name="connsiteY3" fmla="*/ 142240 h 142240"/>
                  <a:gd name="connsiteX4" fmla="*/ 0 w 5178425"/>
                  <a:gd name="connsiteY4" fmla="*/ 142240 h 142240"/>
                  <a:gd name="connsiteX0" fmla="*/ 0 w 5066506"/>
                  <a:gd name="connsiteY0" fmla="*/ 139858 h 142240"/>
                  <a:gd name="connsiteX1" fmla="*/ 4632 w 5066506"/>
                  <a:gd name="connsiteY1" fmla="*/ 0 h 142240"/>
                  <a:gd name="connsiteX2" fmla="*/ 5066506 w 5066506"/>
                  <a:gd name="connsiteY2" fmla="*/ 0 h 142240"/>
                  <a:gd name="connsiteX3" fmla="*/ 4949955 w 5066506"/>
                  <a:gd name="connsiteY3" fmla="*/ 142240 h 142240"/>
                  <a:gd name="connsiteX4" fmla="*/ 0 w 5066506"/>
                  <a:gd name="connsiteY4" fmla="*/ 139858 h 14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6506" h="142240">
                    <a:moveTo>
                      <a:pt x="0" y="139858"/>
                    </a:moveTo>
                    <a:lnTo>
                      <a:pt x="4632" y="0"/>
                    </a:lnTo>
                    <a:lnTo>
                      <a:pt x="5066506" y="0"/>
                    </a:lnTo>
                    <a:lnTo>
                      <a:pt x="4949955" y="142240"/>
                    </a:lnTo>
                    <a:lnTo>
                      <a:pt x="0" y="139858"/>
                    </a:lnTo>
                    <a:close/>
                  </a:path>
                </a:pathLst>
              </a:custGeom>
              <a:solidFill>
                <a:srgbClr val="003A5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8" name="Rectangle 1">
                <a:extLst>
                  <a:ext uri="{FF2B5EF4-FFF2-40B4-BE49-F238E27FC236}">
                    <a16:creationId xmlns:a16="http://schemas.microsoft.com/office/drawing/2014/main" id="{B9F5FBD6-A158-2083-37CA-3B61DE8C26C3}"/>
                  </a:ext>
                </a:extLst>
              </p:cNvPr>
              <p:cNvSpPr/>
              <p:nvPr/>
            </p:nvSpPr>
            <p:spPr>
              <a:xfrm>
                <a:off x="10117930" y="369946"/>
                <a:ext cx="2074069" cy="46842"/>
              </a:xfrm>
              <a:custGeom>
                <a:avLst/>
                <a:gdLst>
                  <a:gd name="connsiteX0" fmla="*/ 0 w 5773420"/>
                  <a:gd name="connsiteY0" fmla="*/ 81280 h 81280"/>
                  <a:gd name="connsiteX1" fmla="*/ 66601 w 5773420"/>
                  <a:gd name="connsiteY1" fmla="*/ 0 h 81280"/>
                  <a:gd name="connsiteX2" fmla="*/ 5773420 w 5773420"/>
                  <a:gd name="connsiteY2" fmla="*/ 0 h 81280"/>
                  <a:gd name="connsiteX3" fmla="*/ 5706819 w 5773420"/>
                  <a:gd name="connsiteY3" fmla="*/ 81280 h 81280"/>
                  <a:gd name="connsiteX4" fmla="*/ 0 w 5773420"/>
                  <a:gd name="connsiteY4" fmla="*/ 81280 h 81280"/>
                  <a:gd name="connsiteX0" fmla="*/ 0 w 5706819"/>
                  <a:gd name="connsiteY0" fmla="*/ 81280 h 81280"/>
                  <a:gd name="connsiteX1" fmla="*/ 66601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282819 w 5706819"/>
                  <a:gd name="connsiteY1" fmla="*/ 0 h 81280"/>
                  <a:gd name="connsiteX2" fmla="*/ 5706745 w 5706819"/>
                  <a:gd name="connsiteY2" fmla="*/ 0 h 81280"/>
                  <a:gd name="connsiteX3" fmla="*/ 5706819 w 5706819"/>
                  <a:gd name="connsiteY3" fmla="*/ 81280 h 81280"/>
                  <a:gd name="connsiteX4" fmla="*/ 0 w 5706819"/>
                  <a:gd name="connsiteY4" fmla="*/ 81280 h 81280"/>
                  <a:gd name="connsiteX0" fmla="*/ 0 w 5706819"/>
                  <a:gd name="connsiteY0" fmla="*/ 81280 h 81280"/>
                  <a:gd name="connsiteX1" fmla="*/ 354890 w 5706819"/>
                  <a:gd name="connsiteY1" fmla="*/ 0 h 81280"/>
                  <a:gd name="connsiteX2" fmla="*/ 5706745 w 5706819"/>
                  <a:gd name="connsiteY2" fmla="*/ 0 h 81280"/>
                  <a:gd name="connsiteX3" fmla="*/ 5706819 w 5706819"/>
                  <a:gd name="connsiteY3" fmla="*/ 81280 h 81280"/>
                  <a:gd name="connsiteX4" fmla="*/ 0 w 5706819"/>
                  <a:gd name="connsiteY4" fmla="*/ 81280 h 81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6819" h="81280">
                    <a:moveTo>
                      <a:pt x="0" y="81280"/>
                    </a:moveTo>
                    <a:lnTo>
                      <a:pt x="354890" y="0"/>
                    </a:lnTo>
                    <a:lnTo>
                      <a:pt x="5706745" y="0"/>
                    </a:lnTo>
                    <a:cubicBezTo>
                      <a:pt x="5706770" y="27093"/>
                      <a:pt x="5706794" y="54187"/>
                      <a:pt x="5706819" y="81280"/>
                    </a:cubicBezTo>
                    <a:lnTo>
                      <a:pt x="0" y="81280"/>
                    </a:lnTo>
                    <a:close/>
                  </a:path>
                </a:pathLst>
              </a:custGeom>
              <a:solidFill>
                <a:srgbClr val="AC9E6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532E99D6-706F-2A7B-4E7C-FADA587B2B55}"/>
                </a:ext>
              </a:extLst>
            </p:cNvPr>
            <p:cNvGrpSpPr/>
            <p:nvPr/>
          </p:nvGrpSpPr>
          <p:grpSpPr>
            <a:xfrm>
              <a:off x="9621507" y="218566"/>
              <a:ext cx="427208" cy="88118"/>
              <a:chOff x="9621507" y="328671"/>
              <a:chExt cx="427208" cy="88118"/>
            </a:xfrm>
          </p:grpSpPr>
          <p:sp>
            <p:nvSpPr>
              <p:cNvPr id="13" name="Rectangle 1">
                <a:extLst>
                  <a:ext uri="{FF2B5EF4-FFF2-40B4-BE49-F238E27FC236}">
                    <a16:creationId xmlns:a16="http://schemas.microsoft.com/office/drawing/2014/main" id="{B63631DA-39BE-54F1-7FD2-E082ACE768B2}"/>
                  </a:ext>
                </a:extLst>
              </p:cNvPr>
              <p:cNvSpPr/>
              <p:nvPr/>
            </p:nvSpPr>
            <p:spPr>
              <a:xfrm>
                <a:off x="9835111"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0" name="Rectangle 1">
                <a:extLst>
                  <a:ext uri="{FF2B5EF4-FFF2-40B4-BE49-F238E27FC236}">
                    <a16:creationId xmlns:a16="http://schemas.microsoft.com/office/drawing/2014/main" id="{697D58D6-C4FC-96A2-4BCE-B75EDBB24690}"/>
                  </a:ext>
                </a:extLst>
              </p:cNvPr>
              <p:cNvSpPr/>
              <p:nvPr/>
            </p:nvSpPr>
            <p:spPr>
              <a:xfrm>
                <a:off x="9728309"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sp>
            <p:nvSpPr>
              <p:cNvPr id="21" name="Rectangle 1">
                <a:extLst>
                  <a:ext uri="{FF2B5EF4-FFF2-40B4-BE49-F238E27FC236}">
                    <a16:creationId xmlns:a16="http://schemas.microsoft.com/office/drawing/2014/main" id="{290CC0FF-CC5B-F251-46D5-DFEF3DB2FD87}"/>
                  </a:ext>
                </a:extLst>
              </p:cNvPr>
              <p:cNvSpPr/>
              <p:nvPr/>
            </p:nvSpPr>
            <p:spPr>
              <a:xfrm>
                <a:off x="9621507" y="328671"/>
                <a:ext cx="213604" cy="88118"/>
              </a:xfrm>
              <a:prstGeom prst="parallelogram">
                <a:avLst>
                  <a:gd name="adj" fmla="val 203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a:p>
            </p:txBody>
          </p:sp>
        </p:grpSp>
      </p:grpSp>
      <p:grpSp>
        <p:nvGrpSpPr>
          <p:cNvPr id="22" name="Group 21">
            <a:extLst>
              <a:ext uri="{FF2B5EF4-FFF2-40B4-BE49-F238E27FC236}">
                <a16:creationId xmlns:a16="http://schemas.microsoft.com/office/drawing/2014/main" id="{4CA29A80-151A-1732-433B-8F6E1646E1A5}"/>
              </a:ext>
            </a:extLst>
          </p:cNvPr>
          <p:cNvGrpSpPr/>
          <p:nvPr/>
        </p:nvGrpSpPr>
        <p:grpSpPr>
          <a:xfrm>
            <a:off x="11360337" y="95588"/>
            <a:ext cx="412564" cy="322002"/>
            <a:chOff x="5607143" y="100071"/>
            <a:chExt cx="781050" cy="609600"/>
          </a:xfrm>
        </p:grpSpPr>
        <p:sp>
          <p:nvSpPr>
            <p:cNvPr id="2" name="Rectangle 1">
              <a:extLst>
                <a:ext uri="{FF2B5EF4-FFF2-40B4-BE49-F238E27FC236}">
                  <a16:creationId xmlns:a16="http://schemas.microsoft.com/office/drawing/2014/main" id="{2D15202E-B680-10B7-4EAA-83799F5C1606}"/>
                </a:ext>
              </a:extLst>
            </p:cNvPr>
            <p:cNvSpPr/>
            <p:nvPr/>
          </p:nvSpPr>
          <p:spPr>
            <a:xfrm>
              <a:off x="5607143" y="100071"/>
              <a:ext cx="781050" cy="609600"/>
            </a:xfrm>
            <a:prstGeom prst="rect">
              <a:avLst/>
            </a:prstGeom>
            <a:solidFill>
              <a:schemeClr val="bg1"/>
            </a:solidFill>
            <a:ln>
              <a:solidFill>
                <a:srgbClr val="003A5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1" name="Picture 10" descr="Logos | Marketing &amp; Creative Services | Office of Communications and  Marketing | The George Washington University">
              <a:extLst>
                <a:ext uri="{FF2B5EF4-FFF2-40B4-BE49-F238E27FC236}">
                  <a16:creationId xmlns:a16="http://schemas.microsoft.com/office/drawing/2014/main" id="{48CE71F6-A01E-1045-5D4A-E3D5DCBD30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374" y="166746"/>
              <a:ext cx="657225" cy="490855"/>
            </a:xfrm>
            <a:prstGeom prst="rect">
              <a:avLst/>
            </a:prstGeom>
            <a:noFill/>
            <a:ln>
              <a:noFill/>
            </a:ln>
          </p:spPr>
        </p:pic>
      </p:grpSp>
      <p:sp>
        <p:nvSpPr>
          <p:cNvPr id="27" name="Title 1">
            <a:extLst>
              <a:ext uri="{FF2B5EF4-FFF2-40B4-BE49-F238E27FC236}">
                <a16:creationId xmlns:a16="http://schemas.microsoft.com/office/drawing/2014/main" id="{CFB16A78-CF50-A3E6-192F-132BEC08CD5F}"/>
              </a:ext>
            </a:extLst>
          </p:cNvPr>
          <p:cNvSpPr txBox="1">
            <a:spLocks/>
          </p:cNvSpPr>
          <p:nvPr/>
        </p:nvSpPr>
        <p:spPr>
          <a:xfrm>
            <a:off x="647700" y="605149"/>
            <a:ext cx="6014963" cy="452723"/>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85000"/>
              </a:lnSpc>
            </a:pPr>
            <a:r>
              <a:rPr lang="en-US" altLang="en-US" sz="2800" b="1">
                <a:latin typeface="Congenial SemiBold" panose="020B0604020202020204" pitchFamily="2" charset="0"/>
              </a:rPr>
              <a:t>Movie rating by year</a:t>
            </a:r>
            <a:endParaRPr lang="en-GB" altLang="en-US" sz="2800" b="1">
              <a:latin typeface="Congenial SemiBold" panose="020B0604020202020204" pitchFamily="2" charset="0"/>
            </a:endParaRPr>
          </a:p>
        </p:txBody>
      </p:sp>
      <p:sp>
        <p:nvSpPr>
          <p:cNvPr id="14" name="TextBox 13">
            <a:extLst>
              <a:ext uri="{FF2B5EF4-FFF2-40B4-BE49-F238E27FC236}">
                <a16:creationId xmlns:a16="http://schemas.microsoft.com/office/drawing/2014/main" id="{D44064CC-B2A6-C434-24F7-AAAEB5AE4271}"/>
              </a:ext>
            </a:extLst>
          </p:cNvPr>
          <p:cNvSpPr txBox="1"/>
          <p:nvPr/>
        </p:nvSpPr>
        <p:spPr>
          <a:xfrm>
            <a:off x="1181101" y="5311554"/>
            <a:ext cx="6296026" cy="954107"/>
          </a:xfrm>
          <a:prstGeom prst="rect">
            <a:avLst/>
          </a:prstGeom>
          <a:noFill/>
        </p:spPr>
        <p:txBody>
          <a:bodyPr wrap="square" lIns="91440" tIns="45720" rIns="91440" bIns="45720" anchor="t">
            <a:spAutoFit/>
          </a:bodyPr>
          <a:lstStyle/>
          <a:p>
            <a:pPr algn="just"/>
            <a:r>
              <a:rPr lang="en-US" sz="1400">
                <a:solidFill>
                  <a:srgbClr val="000000"/>
                </a:solidFill>
                <a:latin typeface="Arial Nova"/>
              </a:rPr>
              <a:t>- Expecting only few years (according to sample data)</a:t>
            </a:r>
          </a:p>
          <a:p>
            <a:pPr algn="just"/>
            <a:r>
              <a:rPr lang="en-US" sz="1400">
                <a:solidFill>
                  <a:srgbClr val="000000"/>
                </a:solidFill>
                <a:latin typeface="Arial Nova"/>
              </a:rPr>
              <a:t>- Not a good indicator – Count varying</a:t>
            </a:r>
          </a:p>
          <a:p>
            <a:pPr algn="just"/>
            <a:r>
              <a:rPr lang="en-US" sz="1400">
                <a:solidFill>
                  <a:srgbClr val="000000"/>
                </a:solidFill>
                <a:latin typeface="Arial Nova"/>
              </a:rPr>
              <a:t>- 4.24 highest mean – for a movie in 1927</a:t>
            </a:r>
          </a:p>
          <a:p>
            <a:pPr algn="just"/>
            <a:r>
              <a:rPr lang="en-US" sz="1400">
                <a:solidFill>
                  <a:srgbClr val="000000"/>
                </a:solidFill>
                <a:latin typeface="Arial Nova"/>
              </a:rPr>
              <a:t>- More EDA to answer questions!!</a:t>
            </a:r>
            <a:endParaRPr lang="en-US" sz="1400">
              <a:solidFill>
                <a:srgbClr val="000000"/>
              </a:solidFill>
              <a:latin typeface="Arial Nova" panose="020B0504020202020204" pitchFamily="34" charset="0"/>
            </a:endParaRPr>
          </a:p>
        </p:txBody>
      </p:sp>
      <p:pic>
        <p:nvPicPr>
          <p:cNvPr id="10" name="Picture 9">
            <a:extLst>
              <a:ext uri="{FF2B5EF4-FFF2-40B4-BE49-F238E27FC236}">
                <a16:creationId xmlns:a16="http://schemas.microsoft.com/office/drawing/2014/main" id="{B065BF7D-0CCE-B9D6-DE69-3BC1251BFBFF}"/>
              </a:ext>
            </a:extLst>
          </p:cNvPr>
          <p:cNvPicPr>
            <a:picLocks noChangeAspect="1"/>
          </p:cNvPicPr>
          <p:nvPr/>
        </p:nvPicPr>
        <p:blipFill>
          <a:blip r:embed="rId4"/>
          <a:stretch>
            <a:fillRect/>
          </a:stretch>
        </p:blipFill>
        <p:spPr>
          <a:xfrm>
            <a:off x="709387" y="1278163"/>
            <a:ext cx="7043964" cy="3808117"/>
          </a:xfrm>
          <a:prstGeom prst="rect">
            <a:avLst/>
          </a:prstGeom>
        </p:spPr>
      </p:pic>
      <p:pic>
        <p:nvPicPr>
          <p:cNvPr id="3074" name="Picture 2" descr="My Mom's New Boyfriend (2008) - IMDb">
            <a:extLst>
              <a:ext uri="{FF2B5EF4-FFF2-40B4-BE49-F238E27FC236}">
                <a16:creationId xmlns:a16="http://schemas.microsoft.com/office/drawing/2014/main" id="{4EDC6DDF-3DF5-53A3-D17B-C6BEBC0EBFD5}"/>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224238" y="2119332"/>
            <a:ext cx="1978042" cy="281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1176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3575</Words>
  <Application>Microsoft Office PowerPoint</Application>
  <PresentationFormat>Widescreen</PresentationFormat>
  <Paragraphs>284</Paragraphs>
  <Slides>21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Nova</vt:lpstr>
      <vt:lpstr>Arial Nova Cond</vt:lpstr>
      <vt:lpstr>Calibri</vt:lpstr>
      <vt:lpstr>Calibri Light</vt:lpstr>
      <vt:lpstr>Congenial SemiBold</vt:lpstr>
      <vt:lpstr>Congenial UltraLight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LADIES IN SPORTS CONFERENCE</dc:title>
  <dc:creator>Anthony Okoye</dc:creator>
  <cp:lastModifiedBy>Aditya Kumar</cp:lastModifiedBy>
  <cp:revision>91</cp:revision>
  <dcterms:created xsi:type="dcterms:W3CDTF">2022-10-25T15:43:59Z</dcterms:created>
  <dcterms:modified xsi:type="dcterms:W3CDTF">2022-10-27T22:23:22Z</dcterms:modified>
</cp:coreProperties>
</file>