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A3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DFDA56-5702-E276-7918-96981A6CA4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E4174A-EA58-ABC4-0708-ED53177BB5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F54D7F-EE38-F544-9FBA-B99E6771D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13/11/2022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539F9F-9AD4-6EC1-4974-4316DDBA7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A0D09CB-63D6-BDA5-EAC9-1A7C04E54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805023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0D8F8A-A8B2-9B6F-BF53-A2DBC41AC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9E378E4-B89B-7C71-0018-33CCC784F9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AD0386-1580-FC26-E236-B5C65FB76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13/11/2022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4B22C8-8DDA-0F3E-CD3A-3944AADFD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890E29-E0B4-2095-6EA0-CC9741D7A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780613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9C66C93-2E4D-D65F-5546-FA6D1CD35D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57C9E9D-0F68-21C9-8E00-E8E751DAB5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18C466-C933-0891-4C81-4AD3CBB40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13/11/2022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70A75F6-DC86-5696-333B-6A68BE97D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08BA86-9A4A-2FAE-A23C-484F223FD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528115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491F53-27BB-9875-D895-A5D04ED3E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3E0E06-239C-0377-8FFA-47B0CF1B5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ACD44C-0BCC-AAA1-1D79-6EEF444B1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13/11/2022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DAC132-0AAF-AA0A-C921-3354C980A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10B730-0F55-DAE1-DCE9-33CB70771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842775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C16C72-4F97-74C1-1FD6-A3DEDF723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BDA91F2-66B8-B6FB-C2D3-71906A5E1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03A381-C2C2-850F-8499-09AEE7E23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13/11/2022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CD6977-86B2-2910-74E2-FE1FD430B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94FEAD-66E6-DCF4-014B-720195033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02473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BCE64C-F685-AFF5-950A-3241C9504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505486-3402-774E-0634-2F07A48D87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91B5734-D774-CAA9-3A2F-37FA673A7C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57EF531-7E2A-2B33-2EA4-464F13D60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13/11/2022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3FF2642-F9BB-4345-B001-EEC71D5C8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1AAC564-7F40-0E74-5430-012692650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101701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617302-DC0F-B978-72B2-6A6CDBBDD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F71E703-01FD-E652-DADB-5FD23FBCA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EC70A8E-9252-697C-2E63-9F32CB23E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1700118-890C-0F65-04AB-6D496BDCD1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3B7281C-0A11-72D0-8C9B-7E2ADCC29E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3EA5F09-39FB-2DEB-A3E5-2B6D69A4C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13/11/2022</a:t>
            </a:fld>
            <a:endParaRPr lang="es-GT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9A50020-F6DB-915A-17A4-9B33A8DC1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8FC4B46-F2F0-9911-503D-02D8B5664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978410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F54BEF-75C3-4E01-B22E-7F3D5F2A2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073F31A-D5EC-03D2-D36A-D78184CAB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13/11/2022</a:t>
            </a:fld>
            <a:endParaRPr lang="es-GT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6C78692-4532-6DB5-74C8-C3ED6A97A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6DCA8F9-64C1-B555-3270-C933F80B6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115001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67AAD86-54A8-CDEB-2A67-928C4F6FA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13/11/2022</a:t>
            </a:fld>
            <a:endParaRPr lang="es-GT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B4E7FE6-005A-EC38-CFE7-D907D5CE5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E25BFC9-0631-37DB-2D9A-AEBC2C7F5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683951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4AC506-DF23-F2DD-E69B-18C5CA061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3FC81F-C0A8-2994-F3F3-AAB3CD02E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D206DD9-A423-6917-9E27-4C5AEBB7CC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AF7F472-F3B7-9266-91F5-BDBC90CF5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13/11/2022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CECBAC3-A89E-A07C-E186-42C5B401A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083A46-CF32-FF03-3617-C5FA20A31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553875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9AFCFE-B06A-67AF-35EF-A8E061607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4CE6A62-62AC-1BAA-49DE-9816FCBF87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1042F2D-4B8C-AFB6-2DB2-57BBC37D7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F281861-1FAB-3F31-06B6-582157D95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13/11/2022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8DE34A8-C1A4-F438-3203-7606B859A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96A361D-CE10-0EF3-4223-5359A587F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064637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620C7E9-0287-42D1-21A9-D9328E01B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C66E2A8-034E-A130-47AA-08BCA09AA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B2E41F-E7C0-9128-975B-2B30D47101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FCFC1-B0AA-43FF-98D8-5C2CFA12746A}" type="datetimeFigureOut">
              <a:rPr lang="es-GT" smtClean="0"/>
              <a:t>13/11/2022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7F130D-02ED-6613-DA8D-8486498C2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FEB4488-78AE-7C6B-526E-D69606BBCA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5738D-0131-4275-BA36-74A50040B957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68616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G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6.png"/><Relationship Id="rId5" Type="http://schemas.openxmlformats.org/officeDocument/2006/relationships/image" Target="../media/image4.svg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upo 103">
            <a:extLst>
              <a:ext uri="{FF2B5EF4-FFF2-40B4-BE49-F238E27FC236}">
                <a16:creationId xmlns:a16="http://schemas.microsoft.com/office/drawing/2014/main" id="{8F435A6B-81A7-3C9E-7B2A-EF37CF9277C9}"/>
              </a:ext>
            </a:extLst>
          </p:cNvPr>
          <p:cNvGrpSpPr/>
          <p:nvPr/>
        </p:nvGrpSpPr>
        <p:grpSpPr>
          <a:xfrm>
            <a:off x="0" y="-12778"/>
            <a:ext cx="12183241" cy="1539226"/>
            <a:chOff x="0" y="-12778"/>
            <a:chExt cx="12183241" cy="1539226"/>
          </a:xfrm>
          <a:solidFill>
            <a:scrgbClr r="0" g="0" b="0">
              <a:alpha val="24000"/>
            </a:scrgbClr>
          </a:solidFill>
        </p:grpSpPr>
        <p:pic>
          <p:nvPicPr>
            <p:cNvPr id="100" name="Gráfico 99">
              <a:extLst>
                <a:ext uri="{FF2B5EF4-FFF2-40B4-BE49-F238E27FC236}">
                  <a16:creationId xmlns:a16="http://schemas.microsoft.com/office/drawing/2014/main" id="{523EF58E-8BF5-A5A7-C22C-9DBE012F11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 l="21416" t="50664"/>
            <a:stretch/>
          </p:blipFill>
          <p:spPr>
            <a:xfrm>
              <a:off x="0" y="-12778"/>
              <a:ext cx="2082856" cy="1307639"/>
            </a:xfrm>
            <a:prstGeom prst="rect">
              <a:avLst/>
            </a:prstGeom>
          </p:spPr>
        </p:pic>
        <p:pic>
          <p:nvPicPr>
            <p:cNvPr id="101" name="Gráfico 100">
              <a:extLst>
                <a:ext uri="{FF2B5EF4-FFF2-40B4-BE49-F238E27FC236}">
                  <a16:creationId xmlns:a16="http://schemas.microsoft.com/office/drawing/2014/main" id="{5B43D9AE-FFFB-FE42-203D-5775A86347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rcRect t="42408"/>
            <a:stretch/>
          </p:blipFill>
          <p:spPr>
            <a:xfrm>
              <a:off x="3687392" y="0"/>
              <a:ext cx="2650459" cy="1526448"/>
            </a:xfrm>
            <a:prstGeom prst="rect">
              <a:avLst/>
            </a:prstGeom>
          </p:spPr>
        </p:pic>
        <p:pic>
          <p:nvPicPr>
            <p:cNvPr id="102" name="Gráfico 101">
              <a:extLst>
                <a:ext uri="{FF2B5EF4-FFF2-40B4-BE49-F238E27FC236}">
                  <a16:creationId xmlns:a16="http://schemas.microsoft.com/office/drawing/2014/main" id="{06C916CD-DC3A-5611-2B66-0AF90E39CB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rcRect t="41831"/>
            <a:stretch/>
          </p:blipFill>
          <p:spPr>
            <a:xfrm>
              <a:off x="7018151" y="15506"/>
              <a:ext cx="2165490" cy="1259638"/>
            </a:xfrm>
            <a:prstGeom prst="rect">
              <a:avLst/>
            </a:prstGeom>
          </p:spPr>
        </p:pic>
        <p:pic>
          <p:nvPicPr>
            <p:cNvPr id="103" name="Gráfico 102">
              <a:extLst>
                <a:ext uri="{FF2B5EF4-FFF2-40B4-BE49-F238E27FC236}">
                  <a16:creationId xmlns:a16="http://schemas.microsoft.com/office/drawing/2014/main" id="{F427BA1B-0F7C-256A-A2ED-6CF36C108A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rcRect t="31437" r="21957"/>
            <a:stretch/>
          </p:blipFill>
          <p:spPr>
            <a:xfrm>
              <a:off x="10950773" y="1"/>
              <a:ext cx="1232468" cy="1082760"/>
            </a:xfrm>
            <a:prstGeom prst="rect">
              <a:avLst/>
            </a:prstGeom>
          </p:spPr>
        </p:pic>
      </p:grpSp>
      <p:sp>
        <p:nvSpPr>
          <p:cNvPr id="92" name="Rectángulo 91">
            <a:extLst>
              <a:ext uri="{FF2B5EF4-FFF2-40B4-BE49-F238E27FC236}">
                <a16:creationId xmlns:a16="http://schemas.microsoft.com/office/drawing/2014/main" id="{FC87900E-DBB5-826B-8AD4-82343B384CAE}"/>
              </a:ext>
            </a:extLst>
          </p:cNvPr>
          <p:cNvSpPr/>
          <p:nvPr/>
        </p:nvSpPr>
        <p:spPr>
          <a:xfrm>
            <a:off x="8305387" y="2325295"/>
            <a:ext cx="3675600" cy="2447888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4B0F75B7-A584-77C9-95B3-4C7CE6BACBA2}"/>
              </a:ext>
            </a:extLst>
          </p:cNvPr>
          <p:cNvSpPr/>
          <p:nvPr/>
        </p:nvSpPr>
        <p:spPr>
          <a:xfrm>
            <a:off x="133415" y="2321565"/>
            <a:ext cx="3090248" cy="2462951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A65F86F-CFBC-FCA0-6F72-E37BBF5A8194}"/>
              </a:ext>
            </a:extLst>
          </p:cNvPr>
          <p:cNvSpPr/>
          <p:nvPr/>
        </p:nvSpPr>
        <p:spPr>
          <a:xfrm>
            <a:off x="2406833" y="2443"/>
            <a:ext cx="7957226" cy="90336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EA30A24-17B3-C121-2DF0-076BD0BEDD0E}"/>
              </a:ext>
            </a:extLst>
          </p:cNvPr>
          <p:cNvSpPr txBox="1"/>
          <p:nvPr/>
        </p:nvSpPr>
        <p:spPr>
          <a:xfrm>
            <a:off x="2172097" y="199626"/>
            <a:ext cx="83427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3200" spc="-150" dirty="0" smtClean="0">
                <a:solidFill>
                  <a:schemeClr val="bg1"/>
                </a:solidFill>
                <a:cs typeface="Palanquin bold" panose="020B0004020203020204" pitchFamily="34" charset="0"/>
              </a:rPr>
              <a:t>Introducción </a:t>
            </a:r>
            <a:r>
              <a:rPr lang="es-GT" sz="3200" spc="-150" dirty="0">
                <a:solidFill>
                  <a:schemeClr val="bg1"/>
                </a:solidFill>
                <a:cs typeface="Palanquin bold" panose="020B0004020203020204" pitchFamily="34" charset="0"/>
              </a:rPr>
              <a:t>al Pensamiento Computacional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3881D4F7-FAAD-88E8-CC19-4398D638374F}"/>
              </a:ext>
            </a:extLst>
          </p:cNvPr>
          <p:cNvSpPr txBox="1"/>
          <p:nvPr/>
        </p:nvSpPr>
        <p:spPr>
          <a:xfrm>
            <a:off x="44196" y="79858"/>
            <a:ext cx="15803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3200" spc="-150" dirty="0">
                <a:solidFill>
                  <a:schemeClr val="bg1"/>
                </a:solidFill>
                <a:cs typeface="Palanquin bold" panose="020B0004020203020204" pitchFamily="34" charset="0"/>
              </a:rPr>
              <a:t>Desafío 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ADC53E6C-C826-798D-5C4D-DAE6399E0E55}"/>
              </a:ext>
            </a:extLst>
          </p:cNvPr>
          <p:cNvSpPr txBox="1"/>
          <p:nvPr/>
        </p:nvSpPr>
        <p:spPr>
          <a:xfrm>
            <a:off x="0" y="1398869"/>
            <a:ext cx="21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cs typeface="Palanquin bold" panose="020B0004020203020204" pitchFamily="34" charset="0"/>
              </a:rPr>
              <a:t>Integrantes del grupo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F2D35929-D187-A6A4-8922-D55678391BAB}"/>
              </a:ext>
            </a:extLst>
          </p:cNvPr>
          <p:cNvSpPr/>
          <p:nvPr/>
        </p:nvSpPr>
        <p:spPr>
          <a:xfrm>
            <a:off x="2159539" y="1077257"/>
            <a:ext cx="5529999" cy="1002304"/>
          </a:xfrm>
          <a:prstGeom prst="rect">
            <a:avLst/>
          </a:prstGeom>
          <a:solidFill>
            <a:srgbClr val="34A3B4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 smtClean="0"/>
              <a:t>Mauricio Conedera</a:t>
            </a:r>
            <a:endParaRPr lang="es-GT" dirty="0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7D00FF1D-DA24-2768-0016-415BDA27D633}"/>
              </a:ext>
            </a:extLst>
          </p:cNvPr>
          <p:cNvSpPr txBox="1"/>
          <p:nvPr/>
        </p:nvSpPr>
        <p:spPr>
          <a:xfrm>
            <a:off x="7561305" y="1495172"/>
            <a:ext cx="1181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Fecha:</a:t>
            </a: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41314D31-A3B6-4459-E048-9C8CFCC3380F}"/>
              </a:ext>
            </a:extLst>
          </p:cNvPr>
          <p:cNvSpPr/>
          <p:nvPr/>
        </p:nvSpPr>
        <p:spPr>
          <a:xfrm>
            <a:off x="8632094" y="1076495"/>
            <a:ext cx="3399403" cy="989290"/>
          </a:xfrm>
          <a:prstGeom prst="rect">
            <a:avLst/>
          </a:prstGeom>
          <a:solidFill>
            <a:srgbClr val="34A3B4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 smtClean="0"/>
              <a:t>Semana </a:t>
            </a:r>
            <a:r>
              <a:rPr lang="es-GT" dirty="0" smtClean="0"/>
              <a:t>4</a:t>
            </a:r>
            <a:endParaRPr lang="es-GT" dirty="0"/>
          </a:p>
        </p:txBody>
      </p:sp>
      <p:pic>
        <p:nvPicPr>
          <p:cNvPr id="38" name="Imagen 37">
            <a:extLst>
              <a:ext uri="{FF2B5EF4-FFF2-40B4-BE49-F238E27FC236}">
                <a16:creationId xmlns:a16="http://schemas.microsoft.com/office/drawing/2014/main" id="{DB2E4FEA-60D9-5FE6-F87C-59E7F3BB9B7B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1791" y="138224"/>
            <a:ext cx="1386874" cy="605847"/>
          </a:xfrm>
          <a:prstGeom prst="rect">
            <a:avLst/>
          </a:prstGeom>
        </p:spPr>
      </p:pic>
      <p:grpSp>
        <p:nvGrpSpPr>
          <p:cNvPr id="42" name="Grupo 41">
            <a:extLst>
              <a:ext uri="{FF2B5EF4-FFF2-40B4-BE49-F238E27FC236}">
                <a16:creationId xmlns:a16="http://schemas.microsoft.com/office/drawing/2014/main" id="{8AC197E4-2965-9736-BAC3-D6DCA71836D5}"/>
              </a:ext>
            </a:extLst>
          </p:cNvPr>
          <p:cNvGrpSpPr/>
          <p:nvPr/>
        </p:nvGrpSpPr>
        <p:grpSpPr>
          <a:xfrm>
            <a:off x="8307078" y="2797299"/>
            <a:ext cx="3689141" cy="1969091"/>
            <a:chOff x="2117035" y="551265"/>
            <a:chExt cx="5202436" cy="2991398"/>
          </a:xfrm>
        </p:grpSpPr>
        <p:sp>
          <p:nvSpPr>
            <p:cNvPr id="43" name="CuadroTexto 42">
              <a:extLst>
                <a:ext uri="{FF2B5EF4-FFF2-40B4-BE49-F238E27FC236}">
                  <a16:creationId xmlns:a16="http://schemas.microsoft.com/office/drawing/2014/main" id="{78ED9576-FB97-D1BC-8A7E-7AEF7FFB79FA}"/>
                </a:ext>
              </a:extLst>
            </p:cNvPr>
            <p:cNvSpPr txBox="1"/>
            <p:nvPr/>
          </p:nvSpPr>
          <p:spPr>
            <a:xfrm>
              <a:off x="2234702" y="551265"/>
              <a:ext cx="2171899" cy="514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GT" sz="1600" b="1" spc="-150" dirty="0">
                  <a:solidFill>
                    <a:srgbClr val="E94C4F"/>
                  </a:solidFill>
                  <a:latin typeface="Palanquin bold" panose="020B0004020203020204" pitchFamily="34" charset="0"/>
                  <a:cs typeface="Palanquin bold" panose="020B0004020203020204" pitchFamily="34" charset="0"/>
                </a:rPr>
                <a:t>CONVERGENTE</a:t>
              </a:r>
              <a:endParaRPr lang="es-GT" sz="1600" spc="-150" dirty="0">
                <a:solidFill>
                  <a:srgbClr val="E94C4F"/>
                </a:solidFill>
                <a:latin typeface="Palanquin bold" panose="020B0004020203020204" pitchFamily="34" charset="0"/>
                <a:cs typeface="Palanquin bold" panose="020B0004020203020204" pitchFamily="34" charset="0"/>
              </a:endParaRPr>
            </a:p>
          </p:txBody>
        </p:sp>
        <p:sp>
          <p:nvSpPr>
            <p:cNvPr id="44" name="CuadroTexto 43">
              <a:extLst>
                <a:ext uri="{FF2B5EF4-FFF2-40B4-BE49-F238E27FC236}">
                  <a16:creationId xmlns:a16="http://schemas.microsoft.com/office/drawing/2014/main" id="{A7A9E178-A818-E84A-98F9-40F3FFB43D0E}"/>
                </a:ext>
              </a:extLst>
            </p:cNvPr>
            <p:cNvSpPr txBox="1"/>
            <p:nvPr/>
          </p:nvSpPr>
          <p:spPr>
            <a:xfrm>
              <a:off x="2213222" y="2967334"/>
              <a:ext cx="2120240" cy="561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GT" b="1" spc="-150" dirty="0">
                  <a:solidFill>
                    <a:srgbClr val="9BC731"/>
                  </a:solidFill>
                  <a:latin typeface="Palanquin bold" panose="020B0004020203020204" pitchFamily="34" charset="0"/>
                  <a:cs typeface="Palanquin bold" panose="020B0004020203020204" pitchFamily="34" charset="0"/>
                </a:rPr>
                <a:t>SOLUCIÓN</a:t>
              </a:r>
              <a:endParaRPr lang="es-GT" spc="-150" dirty="0">
                <a:solidFill>
                  <a:srgbClr val="9BC731"/>
                </a:solidFill>
                <a:latin typeface="Palanquin bold" panose="020B0004020203020204" pitchFamily="34" charset="0"/>
                <a:cs typeface="Palanquin bold" panose="020B0004020203020204" pitchFamily="34" charset="0"/>
              </a:endParaRPr>
            </a:p>
          </p:txBody>
        </p:sp>
        <p:pic>
          <p:nvPicPr>
            <p:cNvPr id="45" name="Gráfico 44">
              <a:extLst>
                <a:ext uri="{FF2B5EF4-FFF2-40B4-BE49-F238E27FC236}">
                  <a16:creationId xmlns:a16="http://schemas.microsoft.com/office/drawing/2014/main" id="{562EB3A7-A1F0-E2DE-A8F2-E6C3AE838C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=""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2545330" y="1497069"/>
              <a:ext cx="1456019" cy="1456019"/>
            </a:xfrm>
            <a:prstGeom prst="rect">
              <a:avLst/>
            </a:prstGeom>
          </p:spPr>
        </p:pic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D0CF378D-142E-BAB9-02AF-8D0897AF57B2}"/>
                </a:ext>
              </a:extLst>
            </p:cNvPr>
            <p:cNvSpPr/>
            <p:nvPr/>
          </p:nvSpPr>
          <p:spPr>
            <a:xfrm>
              <a:off x="2791292" y="1723152"/>
              <a:ext cx="985578" cy="1010109"/>
            </a:xfrm>
            <a:prstGeom prst="ellipse">
              <a:avLst/>
            </a:prstGeom>
            <a:noFill/>
            <a:ln w="28575">
              <a:solidFill>
                <a:srgbClr val="C2E8F7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cxnSp>
          <p:nvCxnSpPr>
            <p:cNvPr id="47" name="Conector recto de flecha 46">
              <a:extLst>
                <a:ext uri="{FF2B5EF4-FFF2-40B4-BE49-F238E27FC236}">
                  <a16:creationId xmlns:a16="http://schemas.microsoft.com/office/drawing/2014/main" id="{7DB7E010-8C49-622F-439E-EA02E38F5688}"/>
                </a:ext>
              </a:extLst>
            </p:cNvPr>
            <p:cNvCxnSpPr>
              <a:cxnSpLocks/>
            </p:cNvCxnSpPr>
            <p:nvPr/>
          </p:nvCxnSpPr>
          <p:spPr>
            <a:xfrm>
              <a:off x="2117035" y="1723152"/>
              <a:ext cx="394361" cy="234498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cto de flecha 47">
              <a:extLst>
                <a:ext uri="{FF2B5EF4-FFF2-40B4-BE49-F238E27FC236}">
                  <a16:creationId xmlns:a16="http://schemas.microsoft.com/office/drawing/2014/main" id="{A2575003-D83C-FFD2-F5C4-1F37E64609A6}"/>
                </a:ext>
              </a:extLst>
            </p:cNvPr>
            <p:cNvCxnSpPr>
              <a:cxnSpLocks/>
            </p:cNvCxnSpPr>
            <p:nvPr/>
          </p:nvCxnSpPr>
          <p:spPr>
            <a:xfrm>
              <a:off x="2475723" y="1353597"/>
              <a:ext cx="283428" cy="241621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cto de flecha 48">
              <a:extLst>
                <a:ext uri="{FF2B5EF4-FFF2-40B4-BE49-F238E27FC236}">
                  <a16:creationId xmlns:a16="http://schemas.microsoft.com/office/drawing/2014/main" id="{D97B8088-FE40-FA18-23D3-46175862E736}"/>
                </a:ext>
              </a:extLst>
            </p:cNvPr>
            <p:cNvCxnSpPr>
              <a:cxnSpLocks/>
            </p:cNvCxnSpPr>
            <p:nvPr/>
          </p:nvCxnSpPr>
          <p:spPr>
            <a:xfrm>
              <a:off x="3022757" y="1108589"/>
              <a:ext cx="109546" cy="334348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cto de flecha 49">
              <a:extLst>
                <a:ext uri="{FF2B5EF4-FFF2-40B4-BE49-F238E27FC236}">
                  <a16:creationId xmlns:a16="http://schemas.microsoft.com/office/drawing/2014/main" id="{7CA0ADFB-A6B0-CD5A-650F-3CEB999BD1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56031" y="1108589"/>
              <a:ext cx="92549" cy="336240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cto de flecha 50">
              <a:extLst>
                <a:ext uri="{FF2B5EF4-FFF2-40B4-BE49-F238E27FC236}">
                  <a16:creationId xmlns:a16="http://schemas.microsoft.com/office/drawing/2014/main" id="{D003EF18-29E9-1959-B2E1-761DB9B26C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55662" y="1372697"/>
              <a:ext cx="284124" cy="275403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CuadroTexto 51">
              <a:extLst>
                <a:ext uri="{FF2B5EF4-FFF2-40B4-BE49-F238E27FC236}">
                  <a16:creationId xmlns:a16="http://schemas.microsoft.com/office/drawing/2014/main" id="{D0B65700-E0A5-085C-0268-894D349DD7B2}"/>
                </a:ext>
              </a:extLst>
            </p:cNvPr>
            <p:cNvSpPr txBox="1"/>
            <p:nvPr/>
          </p:nvSpPr>
          <p:spPr>
            <a:xfrm>
              <a:off x="5199231" y="565512"/>
              <a:ext cx="2120240" cy="514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GT" sz="1600" b="1" spc="-150" dirty="0">
                  <a:solidFill>
                    <a:srgbClr val="E94C4F"/>
                  </a:solidFill>
                  <a:latin typeface="Palanquin bold" panose="020B0004020203020204" pitchFamily="34" charset="0"/>
                  <a:cs typeface="Palanquin bold" panose="020B0004020203020204" pitchFamily="34" charset="0"/>
                </a:rPr>
                <a:t>DIVERGENTE</a:t>
              </a:r>
              <a:endParaRPr lang="es-GT" sz="1600" spc="-150" dirty="0">
                <a:solidFill>
                  <a:srgbClr val="E94C4F"/>
                </a:solidFill>
                <a:latin typeface="Palanquin bold" panose="020B0004020203020204" pitchFamily="34" charset="0"/>
                <a:cs typeface="Palanquin bold" panose="020B0004020203020204" pitchFamily="34" charset="0"/>
              </a:endParaRPr>
            </a:p>
          </p:txBody>
        </p:sp>
        <p:sp>
          <p:nvSpPr>
            <p:cNvPr id="53" name="CuadroTexto 52">
              <a:extLst>
                <a:ext uri="{FF2B5EF4-FFF2-40B4-BE49-F238E27FC236}">
                  <a16:creationId xmlns:a16="http://schemas.microsoft.com/office/drawing/2014/main" id="{3C6624DE-8114-96AF-E798-142C25942904}"/>
                </a:ext>
              </a:extLst>
            </p:cNvPr>
            <p:cNvSpPr txBox="1"/>
            <p:nvPr/>
          </p:nvSpPr>
          <p:spPr>
            <a:xfrm>
              <a:off x="5177751" y="2981582"/>
              <a:ext cx="2120240" cy="561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GT" b="1" spc="-150" dirty="0">
                  <a:solidFill>
                    <a:srgbClr val="9BC731"/>
                  </a:solidFill>
                  <a:latin typeface="Palanquin bold" panose="020B0004020203020204" pitchFamily="34" charset="0"/>
                  <a:cs typeface="Palanquin bold" panose="020B0004020203020204" pitchFamily="34" charset="0"/>
                </a:rPr>
                <a:t>PROBLEMA</a:t>
              </a:r>
              <a:endParaRPr lang="es-GT" spc="-150" dirty="0">
                <a:solidFill>
                  <a:srgbClr val="9BC731"/>
                </a:solidFill>
                <a:latin typeface="Palanquin bold" panose="020B0004020203020204" pitchFamily="34" charset="0"/>
                <a:cs typeface="Palanquin bold" panose="020B0004020203020204" pitchFamily="34" charset="0"/>
              </a:endParaRPr>
            </a:p>
          </p:txBody>
        </p:sp>
        <p:pic>
          <p:nvPicPr>
            <p:cNvPr id="54" name="Gráfico 53">
              <a:extLst>
                <a:ext uri="{FF2B5EF4-FFF2-40B4-BE49-F238E27FC236}">
                  <a16:creationId xmlns:a16="http://schemas.microsoft.com/office/drawing/2014/main" id="{8BEDD19D-31DF-0455-38B5-781AA6DA60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=""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509859" y="1511316"/>
              <a:ext cx="1456019" cy="1456019"/>
            </a:xfrm>
            <a:prstGeom prst="rect">
              <a:avLst/>
            </a:prstGeom>
          </p:spPr>
        </p:pic>
        <p:sp>
          <p:nvSpPr>
            <p:cNvPr id="55" name="Elipse 54">
              <a:extLst>
                <a:ext uri="{FF2B5EF4-FFF2-40B4-BE49-F238E27FC236}">
                  <a16:creationId xmlns:a16="http://schemas.microsoft.com/office/drawing/2014/main" id="{289B5264-B9AE-C3AF-B56C-2F8BA9B4780C}"/>
                </a:ext>
              </a:extLst>
            </p:cNvPr>
            <p:cNvSpPr/>
            <p:nvPr/>
          </p:nvSpPr>
          <p:spPr>
            <a:xfrm>
              <a:off x="5755821" y="1737399"/>
              <a:ext cx="985578" cy="1010109"/>
            </a:xfrm>
            <a:prstGeom prst="ellipse">
              <a:avLst/>
            </a:prstGeom>
            <a:noFill/>
            <a:ln w="28575">
              <a:solidFill>
                <a:srgbClr val="C2E8F7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cxnSp>
          <p:nvCxnSpPr>
            <p:cNvPr id="56" name="Conector recto de flecha 55">
              <a:extLst>
                <a:ext uri="{FF2B5EF4-FFF2-40B4-BE49-F238E27FC236}">
                  <a16:creationId xmlns:a16="http://schemas.microsoft.com/office/drawing/2014/main" id="{478BB53F-BA63-FA76-BCF9-26BB1DCA0AE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99232" y="1723152"/>
              <a:ext cx="332110" cy="248745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cto de flecha 56">
              <a:extLst>
                <a:ext uri="{FF2B5EF4-FFF2-40B4-BE49-F238E27FC236}">
                  <a16:creationId xmlns:a16="http://schemas.microsoft.com/office/drawing/2014/main" id="{782204CB-76F4-A3FC-6A0A-DEC550BC7B4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55279" y="1268844"/>
              <a:ext cx="200542" cy="348185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cto de flecha 57">
              <a:extLst>
                <a:ext uri="{FF2B5EF4-FFF2-40B4-BE49-F238E27FC236}">
                  <a16:creationId xmlns:a16="http://schemas.microsoft.com/office/drawing/2014/main" id="{8E003B0E-83A7-56D4-198F-D7DCBD78EE6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04283" y="1062187"/>
              <a:ext cx="53684" cy="340739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de flecha 58">
              <a:extLst>
                <a:ext uri="{FF2B5EF4-FFF2-40B4-BE49-F238E27FC236}">
                  <a16:creationId xmlns:a16="http://schemas.microsoft.com/office/drawing/2014/main" id="{0229943E-591C-614F-E9F9-B3B8B6A3EB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499" y="1097165"/>
              <a:ext cx="129084" cy="384169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de flecha 59">
              <a:extLst>
                <a:ext uri="{FF2B5EF4-FFF2-40B4-BE49-F238E27FC236}">
                  <a16:creationId xmlns:a16="http://schemas.microsoft.com/office/drawing/2014/main" id="{8E918B35-8C36-6EEF-F793-595F352B9E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3613" y="1263131"/>
              <a:ext cx="324529" cy="329785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CuadroTexto 60">
            <a:extLst>
              <a:ext uri="{FF2B5EF4-FFF2-40B4-BE49-F238E27FC236}">
                <a16:creationId xmlns:a16="http://schemas.microsoft.com/office/drawing/2014/main" id="{7EF5A0E0-DD67-D9B6-D59C-FC1AC70E67DC}"/>
              </a:ext>
            </a:extLst>
          </p:cNvPr>
          <p:cNvSpPr txBox="1"/>
          <p:nvPr/>
        </p:nvSpPr>
        <p:spPr>
          <a:xfrm>
            <a:off x="324540" y="2458706"/>
            <a:ext cx="2685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cs typeface="Palanquin" panose="020B0004020203020204" pitchFamily="34" charset="0"/>
              </a:rPr>
              <a:t>Etapas para la resolución de problemas que se aplicó.</a:t>
            </a: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75438AAB-72EE-7DCA-BD53-E98560B5792B}"/>
              </a:ext>
            </a:extLst>
          </p:cNvPr>
          <p:cNvSpPr txBox="1"/>
          <p:nvPr/>
        </p:nvSpPr>
        <p:spPr>
          <a:xfrm>
            <a:off x="609795" y="3245516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cs typeface="Palanquin" panose="020B0004020203020204" pitchFamily="34" charset="0"/>
              </a:rPr>
              <a:t>Comprender el problema</a:t>
            </a: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EF68B74A-CD4F-E85F-C8A0-FFDE3C9FA724}"/>
              </a:ext>
            </a:extLst>
          </p:cNvPr>
          <p:cNvSpPr/>
          <p:nvPr/>
        </p:nvSpPr>
        <p:spPr>
          <a:xfrm>
            <a:off x="346588" y="3287799"/>
            <a:ext cx="250232" cy="26524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4B5D859E-48D7-9615-780F-F407C2AC6982}"/>
              </a:ext>
            </a:extLst>
          </p:cNvPr>
          <p:cNvSpPr txBox="1"/>
          <p:nvPr/>
        </p:nvSpPr>
        <p:spPr>
          <a:xfrm>
            <a:off x="8655842" y="2418268"/>
            <a:ext cx="3460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cs typeface="Palanquin" panose="020B0004020203020204" pitchFamily="34" charset="0"/>
              </a:rPr>
              <a:t>Tipo de pensamiento utilizado y cómo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39CF8EF4-2797-10D6-138C-319E241F8084}"/>
              </a:ext>
            </a:extLst>
          </p:cNvPr>
          <p:cNvSpPr/>
          <p:nvPr/>
        </p:nvSpPr>
        <p:spPr>
          <a:xfrm>
            <a:off x="343541" y="3634277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ECFDE117-EFE5-C760-61ED-1044AC5C6E76}"/>
              </a:ext>
            </a:extLst>
          </p:cNvPr>
          <p:cNvSpPr txBox="1"/>
          <p:nvPr/>
        </p:nvSpPr>
        <p:spPr>
          <a:xfrm>
            <a:off x="609795" y="3594008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cs typeface="Palanquin" panose="020B0004020203020204" pitchFamily="34" charset="0"/>
              </a:rPr>
              <a:t>Elaborar el plan</a:t>
            </a:r>
          </a:p>
        </p:txBody>
      </p:sp>
      <p:sp>
        <p:nvSpPr>
          <p:cNvPr id="68" name="Rectángulo 67">
            <a:extLst>
              <a:ext uri="{FF2B5EF4-FFF2-40B4-BE49-F238E27FC236}">
                <a16:creationId xmlns:a16="http://schemas.microsoft.com/office/drawing/2014/main" id="{FADC59CE-78DC-71ED-188E-043B51680B22}"/>
              </a:ext>
            </a:extLst>
          </p:cNvPr>
          <p:cNvSpPr/>
          <p:nvPr/>
        </p:nvSpPr>
        <p:spPr>
          <a:xfrm>
            <a:off x="343927" y="3954595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9" name="Rectángulo 68">
            <a:extLst>
              <a:ext uri="{FF2B5EF4-FFF2-40B4-BE49-F238E27FC236}">
                <a16:creationId xmlns:a16="http://schemas.microsoft.com/office/drawing/2014/main" id="{B5BD3124-5FF6-1353-EF63-74FBCFAB6533}"/>
              </a:ext>
            </a:extLst>
          </p:cNvPr>
          <p:cNvSpPr/>
          <p:nvPr/>
        </p:nvSpPr>
        <p:spPr>
          <a:xfrm>
            <a:off x="340880" y="4301073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BDDA510C-BF49-5DD4-8931-6E3DB8A5DA54}"/>
              </a:ext>
            </a:extLst>
          </p:cNvPr>
          <p:cNvSpPr txBox="1"/>
          <p:nvPr/>
        </p:nvSpPr>
        <p:spPr>
          <a:xfrm>
            <a:off x="609795" y="3921968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cs typeface="Palanquin" panose="020B0004020203020204" pitchFamily="34" charset="0"/>
              </a:rPr>
              <a:t>Ejecutar el plan</a:t>
            </a: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BBD22BD8-243C-45F9-1B18-3C3B6495DB51}"/>
              </a:ext>
            </a:extLst>
          </p:cNvPr>
          <p:cNvSpPr txBox="1"/>
          <p:nvPr/>
        </p:nvSpPr>
        <p:spPr>
          <a:xfrm>
            <a:off x="606748" y="4268483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cs typeface="Palanquin" panose="020B0004020203020204" pitchFamily="34" charset="0"/>
              </a:rPr>
              <a:t>Revisar y verificar el plan</a:t>
            </a:r>
          </a:p>
        </p:txBody>
      </p:sp>
      <p:sp>
        <p:nvSpPr>
          <p:cNvPr id="72" name="Rectángulo 71">
            <a:extLst>
              <a:ext uri="{FF2B5EF4-FFF2-40B4-BE49-F238E27FC236}">
                <a16:creationId xmlns:a16="http://schemas.microsoft.com/office/drawing/2014/main" id="{1ACC9809-9413-45A3-7326-5997F46FC53F}"/>
              </a:ext>
            </a:extLst>
          </p:cNvPr>
          <p:cNvSpPr/>
          <p:nvPr/>
        </p:nvSpPr>
        <p:spPr>
          <a:xfrm>
            <a:off x="3260908" y="2338122"/>
            <a:ext cx="2616908" cy="2447888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F6F4C5E5-5B73-1C14-6FFF-C3E8CD95961B}"/>
              </a:ext>
            </a:extLst>
          </p:cNvPr>
          <p:cNvSpPr txBox="1"/>
          <p:nvPr/>
        </p:nvSpPr>
        <p:spPr>
          <a:xfrm>
            <a:off x="3260908" y="2435403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cs typeface="Palanquin" panose="020B0004020203020204" pitchFamily="34" charset="0"/>
              </a:rPr>
              <a:t>Técnicas aplicadas</a:t>
            </a:r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D1236311-77A5-A278-3AE2-A040D2454A57}"/>
              </a:ext>
            </a:extLst>
          </p:cNvPr>
          <p:cNvSpPr txBox="1"/>
          <p:nvPr/>
        </p:nvSpPr>
        <p:spPr>
          <a:xfrm>
            <a:off x="3737288" y="2872965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cs typeface="Palanquin" panose="020B0004020203020204" pitchFamily="34" charset="0"/>
              </a:rPr>
              <a:t>Reflexión</a:t>
            </a:r>
          </a:p>
        </p:txBody>
      </p:sp>
      <p:sp>
        <p:nvSpPr>
          <p:cNvPr id="75" name="Rectángulo 74">
            <a:extLst>
              <a:ext uri="{FF2B5EF4-FFF2-40B4-BE49-F238E27FC236}">
                <a16:creationId xmlns:a16="http://schemas.microsoft.com/office/drawing/2014/main" id="{E9BA318C-C1E8-8DED-E70F-41EDF5E6AE11}"/>
              </a:ext>
            </a:extLst>
          </p:cNvPr>
          <p:cNvSpPr/>
          <p:nvPr/>
        </p:nvSpPr>
        <p:spPr>
          <a:xfrm>
            <a:off x="3474081" y="2915248"/>
            <a:ext cx="250232" cy="26524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6" name="Rectángulo 75">
            <a:extLst>
              <a:ext uri="{FF2B5EF4-FFF2-40B4-BE49-F238E27FC236}">
                <a16:creationId xmlns:a16="http://schemas.microsoft.com/office/drawing/2014/main" id="{8ABF59AB-EF71-3FA8-7477-A9471F4FA9C2}"/>
              </a:ext>
            </a:extLst>
          </p:cNvPr>
          <p:cNvSpPr/>
          <p:nvPr/>
        </p:nvSpPr>
        <p:spPr>
          <a:xfrm>
            <a:off x="3471034" y="3261726"/>
            <a:ext cx="250232" cy="26524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7" name="CuadroTexto 76">
            <a:extLst>
              <a:ext uri="{FF2B5EF4-FFF2-40B4-BE49-F238E27FC236}">
                <a16:creationId xmlns:a16="http://schemas.microsoft.com/office/drawing/2014/main" id="{97A46B94-AF7C-AD4D-3A8D-BC4CDA979EC7}"/>
              </a:ext>
            </a:extLst>
          </p:cNvPr>
          <p:cNvSpPr txBox="1"/>
          <p:nvPr/>
        </p:nvSpPr>
        <p:spPr>
          <a:xfrm>
            <a:off x="3737288" y="3221457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cs typeface="Palanquin" panose="020B0004020203020204" pitchFamily="34" charset="0"/>
              </a:rPr>
              <a:t>Análisis</a:t>
            </a:r>
          </a:p>
        </p:txBody>
      </p:sp>
      <p:sp>
        <p:nvSpPr>
          <p:cNvPr id="78" name="Rectángulo 77">
            <a:extLst>
              <a:ext uri="{FF2B5EF4-FFF2-40B4-BE49-F238E27FC236}">
                <a16:creationId xmlns:a16="http://schemas.microsoft.com/office/drawing/2014/main" id="{F07DDC3C-56B8-14E6-00E8-35F66B5FA9C3}"/>
              </a:ext>
            </a:extLst>
          </p:cNvPr>
          <p:cNvSpPr/>
          <p:nvPr/>
        </p:nvSpPr>
        <p:spPr>
          <a:xfrm>
            <a:off x="3471420" y="3582044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9" name="Rectángulo 78">
            <a:extLst>
              <a:ext uri="{FF2B5EF4-FFF2-40B4-BE49-F238E27FC236}">
                <a16:creationId xmlns:a16="http://schemas.microsoft.com/office/drawing/2014/main" id="{5B0537E0-F736-5ED1-45D5-4861772ACD1E}"/>
              </a:ext>
            </a:extLst>
          </p:cNvPr>
          <p:cNvSpPr/>
          <p:nvPr/>
        </p:nvSpPr>
        <p:spPr>
          <a:xfrm>
            <a:off x="3468373" y="3928522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DE0D677F-C913-6E50-91BF-382E8605B280}"/>
              </a:ext>
            </a:extLst>
          </p:cNvPr>
          <p:cNvSpPr txBox="1"/>
          <p:nvPr/>
        </p:nvSpPr>
        <p:spPr>
          <a:xfrm>
            <a:off x="3737288" y="3549417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cs typeface="Palanquin" panose="020B0004020203020204" pitchFamily="34" charset="0"/>
              </a:rPr>
              <a:t>Diseño</a:t>
            </a:r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E429FCC7-198B-76D1-3F21-AEBBDD1359DC}"/>
              </a:ext>
            </a:extLst>
          </p:cNvPr>
          <p:cNvSpPr txBox="1"/>
          <p:nvPr/>
        </p:nvSpPr>
        <p:spPr>
          <a:xfrm>
            <a:off x="3734241" y="3895932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cs typeface="Palanquin" panose="020B0004020203020204" pitchFamily="34" charset="0"/>
              </a:rPr>
              <a:t>Programación</a:t>
            </a:r>
          </a:p>
        </p:txBody>
      </p:sp>
      <p:sp>
        <p:nvSpPr>
          <p:cNvPr id="82" name="Rectángulo 81">
            <a:extLst>
              <a:ext uri="{FF2B5EF4-FFF2-40B4-BE49-F238E27FC236}">
                <a16:creationId xmlns:a16="http://schemas.microsoft.com/office/drawing/2014/main" id="{60479F53-2C47-0557-1574-3CD7F27BE52A}"/>
              </a:ext>
            </a:extLst>
          </p:cNvPr>
          <p:cNvSpPr/>
          <p:nvPr/>
        </p:nvSpPr>
        <p:spPr>
          <a:xfrm>
            <a:off x="3473028" y="4264893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3" name="CuadroTexto 82">
            <a:extLst>
              <a:ext uri="{FF2B5EF4-FFF2-40B4-BE49-F238E27FC236}">
                <a16:creationId xmlns:a16="http://schemas.microsoft.com/office/drawing/2014/main" id="{DA20C470-B503-6DCD-AFC8-38F43DB003D4}"/>
              </a:ext>
            </a:extLst>
          </p:cNvPr>
          <p:cNvSpPr txBox="1"/>
          <p:nvPr/>
        </p:nvSpPr>
        <p:spPr>
          <a:xfrm>
            <a:off x="3738896" y="4232303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cs typeface="Palanquin" panose="020B0004020203020204" pitchFamily="34" charset="0"/>
              </a:rPr>
              <a:t>Aplicación</a:t>
            </a:r>
          </a:p>
        </p:txBody>
      </p:sp>
      <p:sp>
        <p:nvSpPr>
          <p:cNvPr id="84" name="Rectángulo 83">
            <a:extLst>
              <a:ext uri="{FF2B5EF4-FFF2-40B4-BE49-F238E27FC236}">
                <a16:creationId xmlns:a16="http://schemas.microsoft.com/office/drawing/2014/main" id="{8C411877-106F-F0D2-78AD-245488C225F7}"/>
              </a:ext>
            </a:extLst>
          </p:cNvPr>
          <p:cNvSpPr/>
          <p:nvPr/>
        </p:nvSpPr>
        <p:spPr>
          <a:xfrm>
            <a:off x="5942371" y="2320987"/>
            <a:ext cx="2309881" cy="2447888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5" name="CuadroTexto 84">
            <a:extLst>
              <a:ext uri="{FF2B5EF4-FFF2-40B4-BE49-F238E27FC236}">
                <a16:creationId xmlns:a16="http://schemas.microsoft.com/office/drawing/2014/main" id="{D71C97E9-C30D-073D-4F22-57EEAEE9905B}"/>
              </a:ext>
            </a:extLst>
          </p:cNvPr>
          <p:cNvSpPr txBox="1"/>
          <p:nvPr/>
        </p:nvSpPr>
        <p:spPr>
          <a:xfrm>
            <a:off x="5756580" y="2427967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cs typeface="Palanquin" panose="020B0004020203020204" pitchFamily="34" charset="0"/>
              </a:rPr>
              <a:t>Actitudes aplicadas</a:t>
            </a:r>
          </a:p>
        </p:txBody>
      </p:sp>
      <p:sp>
        <p:nvSpPr>
          <p:cNvPr id="86" name="CuadroTexto 85">
            <a:extLst>
              <a:ext uri="{FF2B5EF4-FFF2-40B4-BE49-F238E27FC236}">
                <a16:creationId xmlns:a16="http://schemas.microsoft.com/office/drawing/2014/main" id="{21C27FC7-1AD1-0F38-1438-BECFA7A3009A}"/>
              </a:ext>
            </a:extLst>
          </p:cNvPr>
          <p:cNvSpPr txBox="1"/>
          <p:nvPr/>
        </p:nvSpPr>
        <p:spPr>
          <a:xfrm>
            <a:off x="6418751" y="2855830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cs typeface="Palanquin" panose="020B0004020203020204" pitchFamily="34" charset="0"/>
              </a:rPr>
              <a:t>Perseverancia</a:t>
            </a:r>
          </a:p>
        </p:txBody>
      </p:sp>
      <p:sp>
        <p:nvSpPr>
          <p:cNvPr id="87" name="Rectángulo 86">
            <a:extLst>
              <a:ext uri="{FF2B5EF4-FFF2-40B4-BE49-F238E27FC236}">
                <a16:creationId xmlns:a16="http://schemas.microsoft.com/office/drawing/2014/main" id="{CE25072D-2334-978A-B7EB-BBFBB77615B3}"/>
              </a:ext>
            </a:extLst>
          </p:cNvPr>
          <p:cNvSpPr/>
          <p:nvPr/>
        </p:nvSpPr>
        <p:spPr>
          <a:xfrm>
            <a:off x="6152497" y="3244591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8" name="CuadroTexto 87">
            <a:extLst>
              <a:ext uri="{FF2B5EF4-FFF2-40B4-BE49-F238E27FC236}">
                <a16:creationId xmlns:a16="http://schemas.microsoft.com/office/drawing/2014/main" id="{5DD35519-4295-01AA-ECA0-852DDEE0EA24}"/>
              </a:ext>
            </a:extLst>
          </p:cNvPr>
          <p:cNvSpPr txBox="1"/>
          <p:nvPr/>
        </p:nvSpPr>
        <p:spPr>
          <a:xfrm>
            <a:off x="6418751" y="3204322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cs typeface="Palanquin" panose="020B0004020203020204" pitchFamily="34" charset="0"/>
              </a:rPr>
              <a:t>Experimentación</a:t>
            </a:r>
          </a:p>
        </p:txBody>
      </p:sp>
      <p:sp>
        <p:nvSpPr>
          <p:cNvPr id="89" name="Rectángulo 88">
            <a:extLst>
              <a:ext uri="{FF2B5EF4-FFF2-40B4-BE49-F238E27FC236}">
                <a16:creationId xmlns:a16="http://schemas.microsoft.com/office/drawing/2014/main" id="{311BEBEA-6E64-19DB-24AA-0BDC37318E79}"/>
              </a:ext>
            </a:extLst>
          </p:cNvPr>
          <p:cNvSpPr/>
          <p:nvPr/>
        </p:nvSpPr>
        <p:spPr>
          <a:xfrm>
            <a:off x="6152883" y="3564909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0" name="CuadroTexto 89">
            <a:extLst>
              <a:ext uri="{FF2B5EF4-FFF2-40B4-BE49-F238E27FC236}">
                <a16:creationId xmlns:a16="http://schemas.microsoft.com/office/drawing/2014/main" id="{EE4B5DAA-C51D-DC9B-E4AD-7DADD1D0DECC}"/>
              </a:ext>
            </a:extLst>
          </p:cNvPr>
          <p:cNvSpPr txBox="1"/>
          <p:nvPr/>
        </p:nvSpPr>
        <p:spPr>
          <a:xfrm>
            <a:off x="6418751" y="3532282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cs typeface="Palanquin" panose="020B0004020203020204" pitchFamily="34" charset="0"/>
              </a:rPr>
              <a:t>Creatividad</a:t>
            </a:r>
          </a:p>
        </p:txBody>
      </p:sp>
      <p:sp>
        <p:nvSpPr>
          <p:cNvPr id="91" name="Rectángulo 90">
            <a:extLst>
              <a:ext uri="{FF2B5EF4-FFF2-40B4-BE49-F238E27FC236}">
                <a16:creationId xmlns:a16="http://schemas.microsoft.com/office/drawing/2014/main" id="{106FF3A5-7F71-89CF-D226-2CE04CAB6535}"/>
              </a:ext>
            </a:extLst>
          </p:cNvPr>
          <p:cNvSpPr/>
          <p:nvPr/>
        </p:nvSpPr>
        <p:spPr>
          <a:xfrm>
            <a:off x="6142769" y="2864228"/>
            <a:ext cx="250232" cy="26524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3" name="Rectángulo 92">
            <a:extLst>
              <a:ext uri="{FF2B5EF4-FFF2-40B4-BE49-F238E27FC236}">
                <a16:creationId xmlns:a16="http://schemas.microsoft.com/office/drawing/2014/main" id="{F23CEB6F-47CD-76D0-E3E3-2E754411AF22}"/>
              </a:ext>
            </a:extLst>
          </p:cNvPr>
          <p:cNvSpPr/>
          <p:nvPr/>
        </p:nvSpPr>
        <p:spPr>
          <a:xfrm>
            <a:off x="122392" y="4845830"/>
            <a:ext cx="4099411" cy="1866256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4" name="Rectángulo 93">
            <a:extLst>
              <a:ext uri="{FF2B5EF4-FFF2-40B4-BE49-F238E27FC236}">
                <a16:creationId xmlns:a16="http://schemas.microsoft.com/office/drawing/2014/main" id="{847ACD10-1644-9D7B-4DE6-D1D83ECDF1DE}"/>
              </a:ext>
            </a:extLst>
          </p:cNvPr>
          <p:cNvSpPr/>
          <p:nvPr/>
        </p:nvSpPr>
        <p:spPr>
          <a:xfrm>
            <a:off x="4287828" y="4859109"/>
            <a:ext cx="3679125" cy="1866256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5" name="Rectángulo 94">
            <a:extLst>
              <a:ext uri="{FF2B5EF4-FFF2-40B4-BE49-F238E27FC236}">
                <a16:creationId xmlns:a16="http://schemas.microsoft.com/office/drawing/2014/main" id="{91214621-0438-3DC0-C1D0-E8BBA2EAFDB2}"/>
              </a:ext>
            </a:extLst>
          </p:cNvPr>
          <p:cNvSpPr/>
          <p:nvPr/>
        </p:nvSpPr>
        <p:spPr>
          <a:xfrm>
            <a:off x="8075590" y="4869148"/>
            <a:ext cx="3905397" cy="1866256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 dirty="0"/>
          </a:p>
        </p:txBody>
      </p:sp>
      <p:sp>
        <p:nvSpPr>
          <p:cNvPr id="97" name="CuadroTexto 96">
            <a:extLst>
              <a:ext uri="{FF2B5EF4-FFF2-40B4-BE49-F238E27FC236}">
                <a16:creationId xmlns:a16="http://schemas.microsoft.com/office/drawing/2014/main" id="{EEA66BA4-A9F9-E258-A296-FDAA7B277B61}"/>
              </a:ext>
            </a:extLst>
          </p:cNvPr>
          <p:cNvSpPr txBox="1"/>
          <p:nvPr/>
        </p:nvSpPr>
        <p:spPr>
          <a:xfrm>
            <a:off x="1066239" y="4931107"/>
            <a:ext cx="21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cs typeface="Palanquin bold" panose="020B0004020203020204" pitchFamily="34" charset="0"/>
              </a:rPr>
              <a:t>¿Qué aprendieron?</a:t>
            </a:r>
          </a:p>
        </p:txBody>
      </p:sp>
      <p:sp>
        <p:nvSpPr>
          <p:cNvPr id="98" name="CuadroTexto 97">
            <a:extLst>
              <a:ext uri="{FF2B5EF4-FFF2-40B4-BE49-F238E27FC236}">
                <a16:creationId xmlns:a16="http://schemas.microsoft.com/office/drawing/2014/main" id="{ABE2C01F-C64D-46B1-576B-2CF232ADA881}"/>
              </a:ext>
            </a:extLst>
          </p:cNvPr>
          <p:cNvSpPr txBox="1"/>
          <p:nvPr/>
        </p:nvSpPr>
        <p:spPr>
          <a:xfrm>
            <a:off x="5034089" y="4957512"/>
            <a:ext cx="21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cs typeface="Palanquin bold" panose="020B0004020203020204" pitchFamily="34" charset="0"/>
              </a:rPr>
              <a:t>¿Qué fue interesante?</a:t>
            </a:r>
          </a:p>
        </p:txBody>
      </p:sp>
      <p:sp>
        <p:nvSpPr>
          <p:cNvPr id="99" name="CuadroTexto 98">
            <a:extLst>
              <a:ext uri="{FF2B5EF4-FFF2-40B4-BE49-F238E27FC236}">
                <a16:creationId xmlns:a16="http://schemas.microsoft.com/office/drawing/2014/main" id="{A06F74D2-A6E8-456A-859A-17E03A0A4639}"/>
              </a:ext>
            </a:extLst>
          </p:cNvPr>
          <p:cNvSpPr txBox="1"/>
          <p:nvPr/>
        </p:nvSpPr>
        <p:spPr>
          <a:xfrm>
            <a:off x="9077539" y="5011981"/>
            <a:ext cx="21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cs typeface="Palanquin bold" panose="020B0004020203020204" pitchFamily="34" charset="0"/>
              </a:rPr>
              <a:t>¿Qué dudas quedan?</a:t>
            </a:r>
          </a:p>
        </p:txBody>
      </p:sp>
      <p:sp>
        <p:nvSpPr>
          <p:cNvPr id="96" name="Multiply 95"/>
          <p:cNvSpPr/>
          <p:nvPr/>
        </p:nvSpPr>
        <p:spPr>
          <a:xfrm>
            <a:off x="8667320" y="3393620"/>
            <a:ext cx="898309" cy="1129051"/>
          </a:xfrm>
          <a:prstGeom prst="mathMultiply">
            <a:avLst/>
          </a:prstGeom>
          <a:solidFill>
            <a:schemeClr val="bg1">
              <a:lumMod val="85000"/>
              <a:alpha val="38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2" name="TextBox 1"/>
          <p:cNvSpPr txBox="1"/>
          <p:nvPr/>
        </p:nvSpPr>
        <p:spPr>
          <a:xfrm>
            <a:off x="1181174" y="5425247"/>
            <a:ext cx="22861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 smtClean="0"/>
              <a:t>La importancia de la abstracción </a:t>
            </a:r>
          </a:p>
          <a:p>
            <a:r>
              <a:rPr lang="es-GT" dirty="0" smtClean="0"/>
              <a:t>Las clases de modelos</a:t>
            </a:r>
          </a:p>
          <a:p>
            <a:endParaRPr lang="es-GT" dirty="0"/>
          </a:p>
        </p:txBody>
      </p:sp>
      <p:sp>
        <p:nvSpPr>
          <p:cNvPr id="3" name="TextBox 2"/>
          <p:cNvSpPr txBox="1"/>
          <p:nvPr/>
        </p:nvSpPr>
        <p:spPr>
          <a:xfrm>
            <a:off x="5171425" y="5425247"/>
            <a:ext cx="1911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 smtClean="0"/>
              <a:t>Poder discriminar lo importante</a:t>
            </a:r>
            <a:endParaRPr lang="es-GT" dirty="0"/>
          </a:p>
        </p:txBody>
      </p:sp>
      <p:sp>
        <p:nvSpPr>
          <p:cNvPr id="5" name="TextBox 4"/>
          <p:cNvSpPr txBox="1"/>
          <p:nvPr/>
        </p:nvSpPr>
        <p:spPr>
          <a:xfrm>
            <a:off x="9027023" y="5355667"/>
            <a:ext cx="25618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 smtClean="0"/>
              <a:t>Como poder validar si nuestra abstracción </a:t>
            </a:r>
            <a:r>
              <a:rPr lang="es-GT" smtClean="0"/>
              <a:t>es correcta?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16661240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96</Words>
  <Application>Microsoft Office PowerPoint</Application>
  <PresentationFormat>Widescreen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Palanquin</vt:lpstr>
      <vt:lpstr>Palanquin bold</vt:lpstr>
      <vt:lpstr>Tema de Office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Alba Palacios</dc:creator>
  <cp:lastModifiedBy>Conedera, Mauricio</cp:lastModifiedBy>
  <cp:revision>5</cp:revision>
  <dcterms:created xsi:type="dcterms:W3CDTF">2022-06-15T21:33:47Z</dcterms:created>
  <dcterms:modified xsi:type="dcterms:W3CDTF">2022-11-13T08:58:34Z</dcterms:modified>
</cp:coreProperties>
</file>