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</p:sldMasterIdLst>
  <p:notesMasterIdLst>
    <p:notesMasterId r:id="rId21"/>
  </p:notesMasterIdLst>
  <p:handoutMasterIdLst>
    <p:handoutMasterId r:id="rId22"/>
  </p:handoutMasterIdLst>
  <p:sldIdLst>
    <p:sldId id="256" r:id="rId6"/>
    <p:sldId id="262" r:id="rId7"/>
    <p:sldId id="264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6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083387"/>
    <a:srgbClr val="F1F4F9"/>
    <a:srgbClr val="EAEEF5"/>
    <a:srgbClr val="B40000"/>
    <a:srgbClr val="D6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53697D-5366-43F0-B634-44094B313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B6D05-A2E0-411D-BB2B-AF64B410A2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0ABD-093B-4BA1-85AA-04D047FDDE6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A89C-13F4-4F91-A7DC-F8A1CFA5D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06BF-2C93-47DD-B005-791DE49FD1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8236-FFFD-44C7-8AE0-7DC8215B8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73CEC-3470-400D-A14B-8A8F26F2CCDC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A89A0-4CE7-4AEA-9719-BF134A9C4967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1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ED2675-9191-424A-81CE-A6703A6646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FBE1B8-4AC9-4498-8BC7-C6895D5FC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35" y="5605703"/>
            <a:ext cx="728529" cy="728820"/>
          </a:xfrm>
          <a:prstGeom prst="rect">
            <a:avLst/>
          </a:prstGeom>
        </p:spPr>
      </p:pic>
      <p:pic>
        <p:nvPicPr>
          <p:cNvPr id="14" name="Picture 13" descr="A clock on the wall&#10;&#10;Description automatically generated">
            <a:extLst>
              <a:ext uri="{FF2B5EF4-FFF2-40B4-BE49-F238E27FC236}">
                <a16:creationId xmlns:a16="http://schemas.microsoft.com/office/drawing/2014/main" id="{FC86557F-039A-420F-BCA5-6BFE78C489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1" y="5751473"/>
            <a:ext cx="739722" cy="45546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03CC56B5-3EE5-423A-B270-FEE3465251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6" y="5729841"/>
            <a:ext cx="930591" cy="65769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F35FD-2BF1-448D-A227-EA8F8C9FD8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85" y="985195"/>
            <a:ext cx="9337249" cy="725188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4400" b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AC5FB18-2378-43B1-AD7B-AC52AC41E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5" y="1954303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F7602B-E0A5-410E-A787-F92BF9097B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085" y="2927068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54EEA2-162D-40C0-A347-63AABE70EE2A}"/>
              </a:ext>
            </a:extLst>
          </p:cNvPr>
          <p:cNvGrpSpPr/>
          <p:nvPr userDrawn="1"/>
        </p:nvGrpSpPr>
        <p:grpSpPr>
          <a:xfrm>
            <a:off x="663366" y="6387540"/>
            <a:ext cx="9119968" cy="364021"/>
            <a:chOff x="446085" y="5365820"/>
            <a:chExt cx="9119968" cy="3640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867322-DC53-435B-A02A-9E3E84712465}"/>
                </a:ext>
              </a:extLst>
            </p:cNvPr>
            <p:cNvSpPr/>
            <p:nvPr userDrawn="1"/>
          </p:nvSpPr>
          <p:spPr>
            <a:xfrm>
              <a:off x="446085" y="5365820"/>
              <a:ext cx="8959172" cy="3640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DIGITAL BUILT WEEK AMERICAS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8BACD7-0EF2-466F-81BC-E356DB2F54BB}"/>
                </a:ext>
              </a:extLst>
            </p:cNvPr>
            <p:cNvSpPr txBox="1"/>
            <p:nvPr userDrawn="1"/>
          </p:nvSpPr>
          <p:spPr>
            <a:xfrm>
              <a:off x="7104320" y="5416604"/>
              <a:ext cx="24617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000" b="1" dirty="0">
                  <a:solidFill>
                    <a:schemeClr val="bg1"/>
                  </a:solidFill>
                </a:rPr>
                <a:t>JUNE 14-16, 2022 | ANAHEIM, CA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6E4FEF-AEE5-4299-915A-B76CC54435A3}"/>
                </a:ext>
              </a:extLst>
            </p:cNvPr>
            <p:cNvSpPr txBox="1"/>
            <p:nvPr userDrawn="1"/>
          </p:nvSpPr>
          <p:spPr>
            <a:xfrm>
              <a:off x="962529" y="5427962"/>
              <a:ext cx="24617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000" b="1" dirty="0">
                  <a:solidFill>
                    <a:schemeClr val="bg1"/>
                  </a:solidFill>
                </a:rPr>
                <a:t>DBEI PRESENTS</a:t>
              </a:r>
            </a:p>
          </p:txBody>
        </p:sp>
      </p:grp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F93E361C-F84D-451B-A8ED-8E44BC7963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3" y="6035194"/>
            <a:ext cx="2273202" cy="704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462F92-B95F-4A28-B0D6-012F4D636B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524" y="5328765"/>
            <a:ext cx="1212002" cy="12120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EB482-B628-48B7-BDC1-C3F02857C4A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66472" y="3896301"/>
            <a:ext cx="1857125" cy="1176581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en-US" sz="2800" b="0" i="0" kern="1200" dirty="0" smtClean="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5950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Sess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89E-026D-4ADA-9E9F-245CF669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80" y="226504"/>
            <a:ext cx="9211429" cy="1131242"/>
          </a:xfrm>
          <a:prstGeom prst="rect">
            <a:avLst/>
          </a:prstGeom>
        </p:spPr>
        <p:txBody>
          <a:bodyPr anchor="t"/>
          <a:lstStyle>
            <a:lvl1pPr algn="ctr">
              <a:defRPr sz="3200" b="1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830A-A6CC-43B6-B98C-8F74BB42F0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6180" y="1357746"/>
            <a:ext cx="9211428" cy="49239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DIGITAL BUILT WEEK NORTH AMERICA | Hyatt Regency | Seattle | 17 - 20 July 2019">
            <a:extLst>
              <a:ext uri="{FF2B5EF4-FFF2-40B4-BE49-F238E27FC236}">
                <a16:creationId xmlns:a16="http://schemas.microsoft.com/office/drawing/2014/main" id="{714302DB-F628-490D-B58D-7E676BE78755}"/>
              </a:ext>
            </a:extLst>
          </p:cNvPr>
          <p:cNvSpPr txBox="1"/>
          <p:nvPr userDrawn="1"/>
        </p:nvSpPr>
        <p:spPr>
          <a:xfrm>
            <a:off x="379307" y="6281736"/>
            <a:ext cx="8700052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585215">
              <a:spcBef>
                <a:spcPts val="300"/>
              </a:spcBef>
              <a:defRPr sz="1727">
                <a:solidFill>
                  <a:srgbClr val="BB272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accent1"/>
                </a:solidFill>
              </a:rPr>
              <a:t>DIGITAL BUILT WEEK AMERICA</a:t>
            </a:r>
            <a:r>
              <a:rPr lang="en-AU" dirty="0">
                <a:solidFill>
                  <a:schemeClr val="accent1"/>
                </a:solidFill>
              </a:rPr>
              <a:t>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|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Anaheim Convention Centre</a:t>
            </a:r>
            <a:r>
              <a:rPr dirty="0"/>
              <a:t>| </a:t>
            </a:r>
            <a:r>
              <a:rPr lang="en-AU" dirty="0">
                <a:solidFill>
                  <a:schemeClr val="accent1"/>
                </a:solidFill>
              </a:rPr>
              <a:t>Anaheim</a:t>
            </a:r>
            <a:r>
              <a:rPr dirty="0"/>
              <a:t> |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14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16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June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2022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 Objectiv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3BFF63-45ED-43CA-AC72-38E9074B1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862" y="156232"/>
            <a:ext cx="720912" cy="6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4A5F-B039-485A-8A97-DBB9B8F9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99626"/>
            <a:ext cx="10515600" cy="4800600"/>
          </a:xfr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 marL="3657600" indent="0">
              <a:buNone/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CA74FCA-0ACB-4E64-836C-2BA06C35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0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080DBA-7163-4EC8-ABC8-26E2AFE4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649" y="1199626"/>
            <a:ext cx="5143151" cy="4800600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08937D-B234-4DC0-BA56-968F904288A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199627"/>
            <a:ext cx="5143151" cy="4800600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2286000" indent="0">
              <a:buNone/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B4A6750-A9C8-44B5-98E7-AB4F5377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7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D56D9F-3446-4061-BE1A-985EA0A3E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285227"/>
            <a:ext cx="10515600" cy="571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447F-8449-4EAC-AA54-AEA261D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85226"/>
            <a:ext cx="3935413" cy="177217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DC61-2718-4F8A-9EFB-02DA5DD4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85225"/>
            <a:ext cx="6170612" cy="5715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BF6F2-0F6E-4D4D-81DF-E7368F94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399"/>
            <a:ext cx="3935413" cy="394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99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3EF-1A59-4E40-804B-C2807C4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85226"/>
            <a:ext cx="3935413" cy="177217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3831-9550-44EF-A953-3F62F1961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85227"/>
            <a:ext cx="6170612" cy="571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F893-799E-4916-96ED-DD1C8000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399"/>
            <a:ext cx="3935413" cy="3942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DA6F7-C3EB-4743-92AD-B999324C62B3}"/>
              </a:ext>
            </a:extLst>
          </p:cNvPr>
          <p:cNvSpPr txBox="1">
            <a:spLocks/>
          </p:cNvSpPr>
          <p:nvPr userDrawn="1"/>
        </p:nvSpPr>
        <p:spPr>
          <a:xfrm>
            <a:off x="400050" y="1070289"/>
            <a:ext cx="9211429" cy="298291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79A100-1DC5-4510-A54F-7A5E8C334E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78F094-B29A-48F1-A067-32873653584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38" y="5856044"/>
            <a:ext cx="2273202" cy="7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0572-DB10-41E7-B35B-73D68A6C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BC9-25DF-4BBE-BCB1-FA864405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626"/>
            <a:ext cx="10515600" cy="4977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DD70A0-B78A-4FFC-A55C-0023316CC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"/>
          <a:stretch/>
        </p:blipFill>
        <p:spPr>
          <a:xfrm rot="5400000">
            <a:off x="5781499" y="434909"/>
            <a:ext cx="629005" cy="12192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E9AC478-FC2B-45B0-8FFC-485313C61B7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9" y="6268417"/>
            <a:ext cx="1391142" cy="570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03BF4-363B-45F6-84CF-C0FD3ADB607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0901" y="6071454"/>
            <a:ext cx="940967" cy="940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EE722-62EE-474E-916C-B1E045FA3968}"/>
              </a:ext>
            </a:extLst>
          </p:cNvPr>
          <p:cNvSpPr txBox="1"/>
          <p:nvPr userDrawn="1"/>
        </p:nvSpPr>
        <p:spPr>
          <a:xfrm>
            <a:off x="9925050" y="6426265"/>
            <a:ext cx="975851" cy="209288"/>
          </a:xfrm>
          <a:prstGeom prst="rect">
            <a:avLst/>
          </a:prstGeom>
          <a:noFill/>
        </p:spPr>
        <p:txBody>
          <a:bodyPr wrap="square" lIns="9144" tIns="27432" rIns="9144" bIns="27432" rtlCol="0" anchor="ctr">
            <a:spAutoFit/>
          </a:bodyPr>
          <a:lstStyle/>
          <a:p>
            <a:pPr algn="r"/>
            <a:r>
              <a:rPr lang="en-US" sz="1000" dirty="0">
                <a:solidFill>
                  <a:srgbClr val="0833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#BILTAm</a:t>
            </a:r>
          </a:p>
        </p:txBody>
      </p:sp>
    </p:spTree>
    <p:extLst>
      <p:ext uri="{BB962C8B-B14F-4D97-AF65-F5344CB8AC3E}">
        <p14:creationId xmlns:p14="http://schemas.microsoft.com/office/powerpoint/2010/main" val="42689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70" r:id="rId3"/>
    <p:sldLayoutId id="2147483678" r:id="rId4"/>
    <p:sldLayoutId id="2147483679" r:id="rId5"/>
    <p:sldLayoutId id="2147483680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606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Jmcouffin+bil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8VAcTf" TargetMode="External"/><Relationship Id="rId2" Type="http://schemas.openxmlformats.org/officeDocument/2006/relationships/hyperlink" Target="https://bit.ly/3zeOc5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iscourse.pyrevitlabs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pyrevitlabs/pyRevit-bd907d6292ed4ce997c46e84b6ef67a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revit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2C5190-12FA-4ADB-9177-02D9DDA89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36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LAB: TAKE CONTROL OVER REVIT </a:t>
            </a:r>
            <a:br>
              <a:rPr lang="en-AU" sz="36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36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CREATING TOOLS WITH PYREVIT</a:t>
            </a:r>
            <a:endParaRPr lang="fr-FR" sz="3600" b="1" kern="1600" dirty="0">
              <a:solidFill>
                <a:srgbClr val="08338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97E5-F886-408D-9E2C-98BB07E071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Jean-Marc Couffin, </a:t>
            </a:r>
            <a:br>
              <a:rPr lang="en-US" sz="3200" dirty="0"/>
            </a:br>
            <a:r>
              <a:rPr lang="en-A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 DPLG, Senior BIM specialist </a:t>
            </a:r>
            <a:endParaRPr lang="fr-F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E99D-2DF0-48AA-929C-5FB64D534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BIM One Inc.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2F2766-330E-D203-8E4A-8C39C01DCD0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741" y="3899833"/>
            <a:ext cx="3175461" cy="1176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57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Power of Hands-On Learning">
            <a:extLst>
              <a:ext uri="{FF2B5EF4-FFF2-40B4-BE49-F238E27FC236}">
                <a16:creationId xmlns:a16="http://schemas.microsoft.com/office/drawing/2014/main" id="{999C8ED9-DC41-33A6-A1FC-BD3327EB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26" y="2387600"/>
            <a:ext cx="5740347" cy="380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C9F17D-6EEB-03C1-4993-B34246D78A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F05E78-FA0F-C427-E4E8-5C21ECA7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10515600" cy="1092200"/>
          </a:xfrm>
        </p:spPr>
        <p:txBody>
          <a:bodyPr>
            <a:normAutofit/>
          </a:bodyPr>
          <a:lstStyle/>
          <a:p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br>
              <a:rPr lang="fr-FR" dirty="0"/>
            </a:br>
            <a:r>
              <a:rPr lang="fr-FR" dirty="0"/>
              <a:t>Hands-on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B68EE2-42D3-FDFB-D9A1-8D805992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80" y="741199"/>
            <a:ext cx="5876190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1C48F39-C69D-6232-E606-A273CD9293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7EB40-12B7-4F8D-BC17-8FB4DEF672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3794DD5-3B09-F061-0E4A-CE0CBE13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A7110E-D561-6816-1A1C-F29D19548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081000" cy="7345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328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BAC4AE7-B8FA-2159-5855-C11795A74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E3789-5CA2-783D-ECAB-3FC6D86073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9C347C2-6EE4-991B-5B72-06EEA22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5FAEAA-1FF6-26AE-2BAF-4A247A5D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94" y="-4993600"/>
            <a:ext cx="9984105" cy="118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385689-20B5-2B3D-9D06-287D7381B190}"/>
              </a:ext>
            </a:extLst>
          </p:cNvPr>
          <p:cNvSpPr/>
          <p:nvPr/>
        </p:nvSpPr>
        <p:spPr>
          <a:xfrm>
            <a:off x="1055802" y="4194928"/>
            <a:ext cx="7965650" cy="1706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015" y="514084"/>
            <a:ext cx="7524924" cy="1983310"/>
          </a:xfrm>
        </p:spPr>
        <p:txBody>
          <a:bodyPr anchor="t"/>
          <a:lstStyle/>
          <a:p>
            <a:pPr algn="ctr"/>
            <a:r>
              <a:rPr lang="en-AU" sz="3200" b="1" dirty="0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Reminder</a:t>
            </a:r>
            <a:br>
              <a:rPr lang="en-AU" sz="3200" b="1" dirty="0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dirty="0"/>
            </a:br>
            <a:r>
              <a:rPr lang="en-AU" sz="3200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 and Session Feedback is Appreciated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5E8CC93-E909-4165-AAE2-A8D85D7331FA}"/>
              </a:ext>
            </a:extLst>
          </p:cNvPr>
          <p:cNvSpPr txBox="1">
            <a:spLocks/>
          </p:cNvSpPr>
          <p:nvPr/>
        </p:nvSpPr>
        <p:spPr>
          <a:xfrm>
            <a:off x="1208015" y="4360607"/>
            <a:ext cx="3758267" cy="492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LAB: TAKE CONTROL OVER REVIT BY CREATING TOOLS WITH PYREVIT</a:t>
            </a:r>
            <a:endParaRPr lang="fr-FR" sz="1800" b="1" kern="1600" dirty="0">
              <a:solidFill>
                <a:srgbClr val="08338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ID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4396074A-98F2-4315-9913-C5C9C7C99078}"/>
              </a:ext>
            </a:extLst>
          </p:cNvPr>
          <p:cNvSpPr txBox="1">
            <a:spLocks/>
          </p:cNvSpPr>
          <p:nvPr/>
        </p:nvSpPr>
        <p:spPr>
          <a:xfrm>
            <a:off x="4974673" y="4360607"/>
            <a:ext cx="3758267" cy="492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Jean-Marc Couffin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519242-D496-41A2-880A-D9F88D92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15" y="2151323"/>
            <a:ext cx="7524924" cy="2479936"/>
          </a:xfrm>
        </p:spPr>
        <p:txBody>
          <a:bodyPr tIns="228600" bIns="228600"/>
          <a:lstStyle/>
          <a:p>
            <a:pPr marL="457200" indent="-457200">
              <a:buAutoNum type="arabicPeriod"/>
            </a:pPr>
            <a:r>
              <a:rPr lang="en-AU" dirty="0"/>
              <a:t>Go to </a:t>
            </a:r>
            <a:r>
              <a:rPr lang="en-AU" i="1" dirty="0"/>
              <a:t>Sessions</a:t>
            </a:r>
          </a:p>
          <a:p>
            <a:pPr marL="457200" indent="-457200">
              <a:buAutoNum type="arabicPeriod"/>
            </a:pPr>
            <a:r>
              <a:rPr lang="en-AU" dirty="0">
                <a:solidFill>
                  <a:srgbClr val="606060"/>
                </a:solidFill>
              </a:rPr>
              <a:t>Select this Session</a:t>
            </a:r>
          </a:p>
          <a:p>
            <a:pPr marL="457200" indent="-457200">
              <a:buAutoNum type="arabicPeriod"/>
            </a:pPr>
            <a:r>
              <a:rPr lang="en-AU" dirty="0"/>
              <a:t>Select </a:t>
            </a:r>
            <a:r>
              <a:rPr lang="en-AU" i="1" dirty="0"/>
              <a:t>Session Rating</a:t>
            </a:r>
            <a:endParaRPr lang="en-AU" i="1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2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015" y="514084"/>
            <a:ext cx="7524924" cy="1983310"/>
          </a:xfrm>
        </p:spPr>
        <p:txBody>
          <a:bodyPr anchor="t"/>
          <a:lstStyle/>
          <a:p>
            <a:pPr algn="ctr"/>
            <a:r>
              <a:rPr lang="en-AU" sz="3200" b="1" dirty="0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me at the Speaker Lounge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519242-D496-41A2-880A-D9F88D92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15" y="2497393"/>
            <a:ext cx="7524924" cy="3283975"/>
          </a:xfrm>
        </p:spPr>
        <p:txBody>
          <a:bodyPr tIns="228600" bIns="228600"/>
          <a:lstStyle/>
          <a:p>
            <a:pPr marL="0" indent="0" algn="ctr">
              <a:buNone/>
            </a:pPr>
            <a:r>
              <a:rPr lang="en-AU" sz="2400" dirty="0">
                <a:solidFill>
                  <a:srgbClr val="606060"/>
                </a:solidFill>
              </a:rPr>
              <a:t>I will be at the </a:t>
            </a:r>
            <a:r>
              <a:rPr lang="en-AU" sz="2400" b="1" dirty="0">
                <a:solidFill>
                  <a:srgbClr val="606060"/>
                </a:solidFill>
              </a:rPr>
              <a:t>Speaker Lounge</a:t>
            </a:r>
            <a:r>
              <a:rPr lang="en-AU" sz="2400" dirty="0">
                <a:solidFill>
                  <a:srgbClr val="606060"/>
                </a:solidFill>
              </a:rPr>
              <a:t> outside the Exhibition Hall for further conversations. Please join me there at this time:</a:t>
            </a:r>
            <a:br>
              <a:rPr lang="en-AU" sz="2400" dirty="0">
                <a:solidFill>
                  <a:srgbClr val="606060"/>
                </a:solidFill>
              </a:rPr>
            </a:br>
            <a:endParaRPr lang="en-AU" sz="2400" dirty="0">
              <a:solidFill>
                <a:srgbClr val="606060"/>
              </a:solidFill>
            </a:endParaRPr>
          </a:p>
          <a:p>
            <a:pPr marL="0" indent="0" algn="ctr">
              <a:buNone/>
            </a:pPr>
            <a:r>
              <a:rPr lang="en-AU" dirty="0">
                <a:solidFill>
                  <a:srgbClr val="B40000"/>
                </a:solidFill>
              </a:rPr>
              <a:t>After the presentation</a:t>
            </a:r>
          </a:p>
          <a:p>
            <a:pPr marL="0" indent="0" algn="ctr">
              <a:buNone/>
            </a:pPr>
            <a:r>
              <a:rPr lang="en-AU" i="1" dirty="0">
                <a:solidFill>
                  <a:srgbClr val="B40000"/>
                </a:solidFill>
              </a:rPr>
              <a:t>Or come and chat anytime during BILT</a:t>
            </a:r>
            <a:endParaRPr lang="en-AU" i="1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3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80" y="675625"/>
            <a:ext cx="9211429" cy="985224"/>
          </a:xfrm>
        </p:spPr>
        <p:txBody>
          <a:bodyPr/>
          <a:lstStyle/>
          <a:p>
            <a:pPr algn="ctr"/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5673557-4B09-4E16-9A62-F0791EF1B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15" y="2497393"/>
            <a:ext cx="7524924" cy="3283975"/>
          </a:xfrm>
        </p:spPr>
        <p:txBody>
          <a:bodyPr tIns="228600" bIns="228600"/>
          <a:lstStyle/>
          <a:p>
            <a:r>
              <a:rPr lang="en-AU" sz="18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LAB: TAKE CONTROL OVER REVIT BY CREATING TOOLS WITH PYREVIT</a:t>
            </a:r>
            <a:endParaRPr lang="fr-FR" sz="1800" b="1" kern="1600" dirty="0">
              <a:solidFill>
                <a:srgbClr val="08338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AU" sz="2800" dirty="0">
                <a:solidFill>
                  <a:srgbClr val="606060"/>
                </a:solidFill>
              </a:rPr>
              <a:t>Jean-Marc Couffin</a:t>
            </a:r>
            <a:endParaRPr lang="en-AU" sz="2800" dirty="0"/>
          </a:p>
          <a:p>
            <a:pPr marL="0" indent="0" algn="ctr">
              <a:buNone/>
            </a:pPr>
            <a:r>
              <a:rPr lang="en-AU" sz="2800" dirty="0">
                <a:solidFill>
                  <a:srgbClr val="606060"/>
                </a:solidFill>
              </a:rPr>
              <a:t>BIM One Inc.</a:t>
            </a:r>
          </a:p>
          <a:p>
            <a:pPr marL="0" indent="0" algn="ctr">
              <a:buNone/>
            </a:pPr>
            <a:r>
              <a:rPr lang="en-AU" sz="2800" dirty="0">
                <a:hlinkClick r:id="rId2"/>
              </a:rPr>
              <a:t>Jmcouffin+bilt@gmail.com</a:t>
            </a:r>
            <a:endParaRPr lang="en-AU" sz="2800" dirty="0"/>
          </a:p>
          <a:p>
            <a:pPr marL="0" indent="0" algn="ctr">
              <a:buNone/>
            </a:pPr>
            <a:r>
              <a:rPr lang="fr-FR" sz="2000" b="0" i="0" dirty="0">
                <a:solidFill>
                  <a:srgbClr val="536471"/>
                </a:solidFill>
                <a:effectLst/>
                <a:latin typeface="TwitterChirp"/>
              </a:rPr>
              <a:t>@JeanMarcCouffin</a:t>
            </a:r>
            <a:endParaRPr lang="en-AU" sz="2800" dirty="0">
              <a:solidFill>
                <a:srgbClr val="536471"/>
              </a:solidFill>
              <a:latin typeface="TwitterChirp"/>
            </a:endParaRPr>
          </a:p>
          <a:p>
            <a:pPr marL="0" indent="0" algn="ctr">
              <a:buNone/>
            </a:pPr>
            <a:r>
              <a:rPr lang="en-AU" sz="2000" dirty="0" err="1">
                <a:solidFill>
                  <a:srgbClr val="536471"/>
                </a:solidFill>
                <a:latin typeface="TwitterChirp"/>
              </a:rPr>
              <a:t>jmcouffin</a:t>
            </a:r>
            <a:endParaRPr lang="en-AU" sz="2000" dirty="0">
              <a:solidFill>
                <a:srgbClr val="536471"/>
              </a:solidFill>
              <a:latin typeface="TwitterChirp"/>
            </a:endParaRPr>
          </a:p>
          <a:p>
            <a:pPr marL="0" indent="0" algn="ctr">
              <a:buNone/>
            </a:pPr>
            <a:endParaRPr lang="en-AU" sz="2800" dirty="0">
              <a:solidFill>
                <a:srgbClr val="60606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725468-5DDF-789C-7651-658940D9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63" y="4869554"/>
            <a:ext cx="314286" cy="342857"/>
          </a:xfrm>
          <a:prstGeom prst="rect">
            <a:avLst/>
          </a:prstGeom>
        </p:spPr>
      </p:pic>
      <p:sp>
        <p:nvSpPr>
          <p:cNvPr id="5" name="AutoShape 2" descr="Linkedin Icon 2 Logo Vector SVG Icon - SVG Repo">
            <a:extLst>
              <a:ext uri="{FF2B5EF4-FFF2-40B4-BE49-F238E27FC236}">
                <a16:creationId xmlns:a16="http://schemas.microsoft.com/office/drawing/2014/main" id="{955514E2-4FA3-4C90-647D-4F71DD672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0746993-F3EF-39C7-2E04-1E05C0130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49" y="5179728"/>
            <a:ext cx="487022" cy="4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1328DB-5829-4D56-94BE-AB027F3635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AU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Built Week Americas 2022</a:t>
            </a:r>
            <a:br>
              <a:rPr lang="en-AU" dirty="0"/>
            </a:b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9C61A3-8D80-4642-8F95-5E436A70F2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22275" y="3481060"/>
            <a:ext cx="666668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numCol="2" spcCol="182880" anchor="ctr">
            <a:spAutoFit/>
          </a:bodyPr>
          <a:lstStyle/>
          <a:p>
            <a:pPr marL="0" indent="0" defTabSz="685800">
              <a:spcBef>
                <a:spcPct val="20000"/>
              </a:spcBef>
              <a:buNone/>
              <a:defRPr/>
            </a:pPr>
            <a:r>
              <a:rPr lang="en-US" sz="1800" strike="sngStrike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  <a:t>Questions related to specific materials, methods, and services will be addressed at the conclusion of this presentation</a:t>
            </a: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  <a:t>.</a:t>
            </a:r>
          </a:p>
          <a:p>
            <a:pPr marL="0" indent="0" defTabSz="685800">
              <a:spcBef>
                <a:spcPct val="20000"/>
              </a:spcBef>
              <a:buNone/>
              <a:defRPr/>
            </a:pPr>
            <a:r>
              <a:rPr lang="en-US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  <a:t>No! Just ask. Don’t be shy!</a:t>
            </a:r>
            <a:br>
              <a:rPr lang="en-US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</a:br>
            <a:endParaRPr lang="en-US" sz="1800" b="1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65 Helvetica Medium"/>
            </a:endParaRPr>
          </a:p>
        </p:txBody>
      </p:sp>
    </p:spTree>
    <p:extLst>
      <p:ext uri="{BB962C8B-B14F-4D97-AF65-F5344CB8AC3E}">
        <p14:creationId xmlns:p14="http://schemas.microsoft.com/office/powerpoint/2010/main" val="7114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EEF5E-4C1C-4AD6-972F-77ABDE6E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7" y="713111"/>
            <a:ext cx="5930467" cy="646112"/>
          </a:xfrm>
        </p:spPr>
        <p:txBody>
          <a:bodyPr>
            <a:normAutofit/>
          </a:bodyPr>
          <a:lstStyle/>
          <a:p>
            <a:pPr algn="l"/>
            <a:r>
              <a:rPr lang="en-AU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Description</a:t>
            </a:r>
            <a:endParaRPr lang="en-US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B0B3-7A5C-47E2-8AC7-16292FAB7E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947" y="1359223"/>
            <a:ext cx="11340607" cy="1420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presentation will run you through the process and the tools for you to create a custom toolbar with a set of custom tools thanks to pyRevit, some python coding or a dynamo script. The idea is to empower advanced users of Revit and help them structure a toolbox to improve their productivity and get rid of the repetitive or tedious tasks.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13E1D09-C4B8-4998-8761-5A7B9CD530D2}"/>
              </a:ext>
            </a:extLst>
          </p:cNvPr>
          <p:cNvSpPr txBox="1">
            <a:spLocks/>
          </p:cNvSpPr>
          <p:nvPr/>
        </p:nvSpPr>
        <p:spPr>
          <a:xfrm>
            <a:off x="0" y="3295561"/>
            <a:ext cx="11562735" cy="28493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session, participants will be able to:</a:t>
            </a:r>
            <a:b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Get to know the structure of pyRevit Framework, its capabilities, and its set of tools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Create a simple toolbar for Revit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Create scripts to populate our toolbar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Propose a way to distribute the toolbar across an organization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41ED965-1A5C-4CA9-A69E-54FA2A71FF33}"/>
              </a:ext>
            </a:extLst>
          </p:cNvPr>
          <p:cNvSpPr txBox="1">
            <a:spLocks/>
          </p:cNvSpPr>
          <p:nvPr/>
        </p:nvSpPr>
        <p:spPr>
          <a:xfrm>
            <a:off x="471947" y="2714537"/>
            <a:ext cx="593046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3200" b="1" dirty="0"/>
              <a:t>Learning Objectives</a:t>
            </a:r>
            <a:endParaRPr lang="en-US" sz="32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AC46C9-8AF6-18DB-7F7B-78E58471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72" y="5190442"/>
            <a:ext cx="5876190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FEBA-DAB7-44D2-8FE9-BBDFF9C06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Final Code is hosted here for reference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https://bit.ly/3zeOc54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41D413-A06C-4860-AFAA-0DD747B1580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8" y="1199627"/>
            <a:ext cx="6467575" cy="4673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Have the lab Handout with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Prerequisites are here: </a:t>
            </a:r>
            <a:r>
              <a:rPr lang="en-US" dirty="0">
                <a:hlinkClick r:id="rId3"/>
              </a:rPr>
              <a:t>https://bit.ly/38VAcTf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you should be already good to go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AE6B-D365-481E-8949-72CDCC70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F9DE3E-F272-A392-F105-3C67FDEA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5061" y="3487917"/>
            <a:ext cx="6338740" cy="3007151"/>
          </a:xfrm>
        </p:spPr>
        <p:txBody>
          <a:bodyPr>
            <a:normAutofit/>
          </a:bodyPr>
          <a:lstStyle/>
          <a:p>
            <a:r>
              <a:rPr lang="en-US" sz="2000" dirty="0"/>
              <a:t>BIM One is a Canadian firm specializing in project management and implementation of technologies related to information modeling.</a:t>
            </a:r>
          </a:p>
          <a:p>
            <a:r>
              <a:rPr lang="en-US" sz="2000" dirty="0"/>
              <a:t>32 BIM experts at the service of professionals, owners and entrepreneurs aiming towards a digital transition.</a:t>
            </a:r>
          </a:p>
          <a:p>
            <a:r>
              <a:rPr lang="en-US" sz="2000" dirty="0"/>
              <a:t>Strategic, operational or even technical consulting services.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2C992-0F5E-BD51-60EF-B1F5A804A9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928032"/>
            <a:ext cx="7146304" cy="5157038"/>
          </a:xfrm>
        </p:spPr>
        <p:txBody>
          <a:bodyPr>
            <a:normAutofit/>
          </a:bodyPr>
          <a:lstStyle/>
          <a:p>
            <a:r>
              <a:rPr lang="fr-FR" sz="2000" dirty="0"/>
              <a:t>Architect 18 </a:t>
            </a:r>
            <a:r>
              <a:rPr lang="fr-FR" sz="2000" dirty="0" err="1"/>
              <a:t>years</a:t>
            </a:r>
            <a:r>
              <a:rPr lang="fr-FR" sz="2000" dirty="0"/>
              <a:t> or </a:t>
            </a:r>
            <a:r>
              <a:rPr lang="fr-FR" sz="2000" dirty="0" err="1"/>
              <a:t>so</a:t>
            </a:r>
            <a:endParaRPr lang="fr-FR" sz="2000" dirty="0"/>
          </a:p>
          <a:p>
            <a:r>
              <a:rPr lang="fr-FR" sz="2000" dirty="0"/>
              <a:t>10 </a:t>
            </a:r>
            <a:r>
              <a:rPr lang="fr-FR" sz="2000" dirty="0" err="1"/>
              <a:t>years</a:t>
            </a:r>
            <a:r>
              <a:rPr lang="fr-FR" sz="2000" dirty="0"/>
              <a:t> in the BIM </a:t>
            </a:r>
            <a:r>
              <a:rPr lang="fr-FR" sz="2000" dirty="0" err="1"/>
              <a:t>bubble</a:t>
            </a:r>
            <a:endParaRPr lang="fr-FR" sz="2000" dirty="0"/>
          </a:p>
          <a:p>
            <a:r>
              <a:rPr lang="fr-FR" sz="2000" dirty="0" err="1"/>
              <a:t>Since</a:t>
            </a:r>
            <a:r>
              <a:rPr lang="fr-FR" sz="2000" dirty="0"/>
              <a:t> I </a:t>
            </a:r>
            <a:r>
              <a:rPr lang="fr-FR" sz="2000" dirty="0" err="1"/>
              <a:t>was</a:t>
            </a:r>
            <a:r>
              <a:rPr lang="fr-FR" sz="2000" dirty="0"/>
              <a:t> 10 in a </a:t>
            </a:r>
            <a:r>
              <a:rPr lang="fr-FR" sz="2000" dirty="0" err="1"/>
              <a:t>relationship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computers</a:t>
            </a:r>
          </a:p>
          <a:p>
            <a:r>
              <a:rPr lang="fr-FR" sz="2000" dirty="0" err="1"/>
              <a:t>With</a:t>
            </a:r>
            <a:r>
              <a:rPr lang="fr-FR" sz="2000" dirty="0"/>
              <a:t> BIM One </a:t>
            </a:r>
            <a:r>
              <a:rPr lang="fr-FR" sz="2000" dirty="0" err="1"/>
              <a:t>Inc</a:t>
            </a:r>
            <a:r>
              <a:rPr lang="fr-FR" sz="2000" dirty="0"/>
              <a:t>, BIM Consulting for 4 </a:t>
            </a:r>
            <a:r>
              <a:rPr lang="fr-FR" sz="2000" dirty="0" err="1"/>
              <a:t>years</a:t>
            </a:r>
            <a:r>
              <a:rPr lang="fr-FR" sz="2000" dirty="0"/>
              <a:t>.</a:t>
            </a:r>
          </a:p>
          <a:p>
            <a:r>
              <a:rPr lang="fr-FR" sz="2000" dirty="0"/>
              <a:t>I live in </a:t>
            </a:r>
            <a:r>
              <a:rPr lang="fr-FR" sz="2000" dirty="0" err="1"/>
              <a:t>Czech</a:t>
            </a:r>
            <a:r>
              <a:rPr lang="fr-FR" sz="2000" dirty="0"/>
              <a:t> </a:t>
            </a:r>
            <a:r>
              <a:rPr lang="fr-FR" sz="2000" dirty="0" err="1"/>
              <a:t>Republic</a:t>
            </a:r>
            <a:endParaRPr lang="fr-FR" sz="2000" dirty="0"/>
          </a:p>
          <a:p>
            <a:r>
              <a:rPr lang="fr-FR" sz="2000" dirty="0" err="1"/>
              <a:t>Worked</a:t>
            </a:r>
            <a:r>
              <a:rPr lang="fr-FR" sz="2000" dirty="0"/>
              <a:t> all over the world</a:t>
            </a:r>
          </a:p>
          <a:p>
            <a:endParaRPr lang="fr-FR" sz="20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18118BC-7D56-E848-812F-E53A8E8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Who</a:t>
            </a:r>
            <a:r>
              <a:rPr lang="fr-FR" b="1" dirty="0"/>
              <a:t> </a:t>
            </a:r>
            <a:r>
              <a:rPr lang="fr-FR" b="1" dirty="0" err="1"/>
              <a:t>am</a:t>
            </a:r>
            <a:r>
              <a:rPr lang="fr-FR" b="1" dirty="0"/>
              <a:t> I?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DDB49D-7E05-C0F6-B9F7-50B6B183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0" y="4313956"/>
            <a:ext cx="4295001" cy="159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A158D5F-0FB4-1D7C-A799-26FAA75D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56" y="765493"/>
            <a:ext cx="4691044" cy="26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D2708-8C92-F092-ED19-63A6E664BD4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059927"/>
            <a:ext cx="10191162" cy="4800600"/>
          </a:xfrm>
        </p:spPr>
        <p:txBody>
          <a:bodyPr/>
          <a:lstStyle/>
          <a:p>
            <a:pPr marL="0" indent="0">
              <a:buNone/>
            </a:pPr>
            <a:r>
              <a:rPr lang="en-AU" sz="3200" i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only a set of tools to do stuffs in Revit 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3200" i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 also to build your own tools!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the best, it is open source and free</a:t>
            </a:r>
            <a:endParaRPr lang="en-AU" sz="3200" i="0" dirty="0">
              <a:solidFill>
                <a:srgbClr val="40404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3200" dirty="0">
              <a:solidFill>
                <a:srgbClr val="404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3200" i="1" dirty="0">
              <a:solidFill>
                <a:srgbClr val="40404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FEAD534-20C9-E516-01E9-8FF468D7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pyRevit </a:t>
            </a:r>
            <a:r>
              <a:rPr lang="fr-FR" b="1" dirty="0" err="1"/>
              <a:t>is</a:t>
            </a:r>
            <a:r>
              <a:rPr lang="fr-FR" b="1" dirty="0"/>
              <a:t> a </a:t>
            </a:r>
            <a:r>
              <a:rPr lang="fr-FR" b="1" dirty="0" err="1"/>
              <a:t>framework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BA9BDD-E783-9F15-C3F7-D02AD2D48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83832"/>
            <a:ext cx="24658876" cy="191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0A87722-E4A4-1F41-CD67-3F96B3266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6876" y="4762500"/>
            <a:ext cx="24658876" cy="19135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EC74416-2408-8E60-C34F-A836D6F0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5" y="37575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0DFB2C57-8BA3-E16E-DD06-D9B5FA7E6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61200"/>
              </p:ext>
            </p:extLst>
          </p:nvPr>
        </p:nvGraphicFramePr>
        <p:xfrm>
          <a:off x="9039225" y="3757505"/>
          <a:ext cx="23145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842958" imgH="5849772" progId="Unknown">
                  <p:embed/>
                </p:oleObj>
              </mc:Choice>
              <mc:Fallback>
                <p:oleObj r:id="rId3" imgW="5842958" imgH="5849772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225" y="3757505"/>
                        <a:ext cx="231457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3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60D5BE-9006-D75F-D1EF-C8ED6962E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0DC96-F00A-B64D-EACB-203904A5419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199627"/>
            <a:ext cx="10515600" cy="4800600"/>
          </a:xfrm>
        </p:spPr>
        <p:txBody>
          <a:bodyPr/>
          <a:lstStyle/>
          <a:p>
            <a:r>
              <a:rPr lang="en-AU" u="sng" dirty="0">
                <a:hlinkClick r:id="rId2"/>
              </a:rPr>
              <a:t>https://discourse.pyrevitlabs.io/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FFE268-3A55-39A1-7985-D28B77A6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pyRevit </a:t>
            </a:r>
            <a:r>
              <a:rPr lang="fr-FR" b="1" dirty="0" err="1"/>
              <a:t>is</a:t>
            </a:r>
            <a:r>
              <a:rPr lang="fr-FR" b="1" dirty="0"/>
              <a:t> a </a:t>
            </a:r>
            <a:r>
              <a:rPr lang="fr-FR" b="1" dirty="0" err="1"/>
              <a:t>community</a:t>
            </a:r>
            <a:endParaRPr lang="fr-FR" b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D55F16-D324-56EB-A5E5-C1E09A83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4" y="1829546"/>
            <a:ext cx="9344025" cy="62698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7617BD-5697-0630-92CF-FB8DDD3AD4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1" t="1565" r="11654" b="-1"/>
          <a:stretch/>
        </p:blipFill>
        <p:spPr bwMode="auto">
          <a:xfrm>
            <a:off x="7254161" y="1277469"/>
            <a:ext cx="2472451" cy="1673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301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2AFB5FD-AB2A-B43D-1C38-040478A22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649" y="4889500"/>
            <a:ext cx="5143151" cy="111072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sz="2400" dirty="0" err="1"/>
              <a:t>Thanks</a:t>
            </a:r>
            <a:r>
              <a:rPr lang="fr-FR" sz="2400" dirty="0"/>
              <a:t> to Gui </a:t>
            </a:r>
            <a:r>
              <a:rPr lang="fr-FR" sz="2400" dirty="0" err="1"/>
              <a:t>Talarico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have a </a:t>
            </a:r>
            <a:r>
              <a:rPr lang="fr-FR" sz="2400" dirty="0" err="1"/>
              <a:t>searchable</a:t>
            </a:r>
            <a:r>
              <a:rPr lang="fr-FR" sz="2400" dirty="0"/>
              <a:t> </a:t>
            </a:r>
            <a:r>
              <a:rPr lang="fr-FR" sz="2400" dirty="0" err="1"/>
              <a:t>website</a:t>
            </a:r>
            <a:r>
              <a:rPr lang="fr-FR" sz="2400" dirty="0"/>
              <a:t> for </a:t>
            </a:r>
            <a:r>
              <a:rPr lang="fr-FR" sz="2400" dirty="0" err="1"/>
              <a:t>reference</a:t>
            </a:r>
            <a:r>
              <a:rPr lang="fr-FR" sz="24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AF623-B2A6-0F5E-170B-E9B0253A01B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23E36FF-D4E3-9D2A-DE90-571CA492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pyRevit relies on the </a:t>
            </a:r>
            <a:r>
              <a:rPr lang="en-US" dirty="0" err="1"/>
              <a:t>RevitAPI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8BE200-7924-F55B-6F51-2CAF53BB4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2" y="513826"/>
            <a:ext cx="12443057" cy="4375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9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BC06774-E6A9-8408-0CCC-6ED75B0B5E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5600" y="586477"/>
            <a:ext cx="8001000" cy="5413750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76B9B-E27F-5B9C-68B0-0D38283A14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pyrevit Notion</a:t>
            </a:r>
            <a:endParaRPr lang="en-US" dirty="0"/>
          </a:p>
          <a:p>
            <a:pPr marL="0" indent="0">
              <a:buNone/>
            </a:pPr>
            <a:r>
              <a:rPr lang="en-AU" sz="1800" u="sng" dirty="0">
                <a:solidFill>
                  <a:srgbClr val="0000FF"/>
                </a:solidFill>
                <a:cs typeface="Times New Roman" panose="02020603050405020304" pitchFamily="18" charset="0"/>
              </a:rPr>
              <a:t>https://www.notion.so/pyrevitlabs/pyRevit-bd907d6292ed4ce997c46e84b6ef67a0</a:t>
            </a:r>
            <a:endParaRPr lang="en-US" sz="1800" u="sng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Modules</a:t>
            </a:r>
            <a:endParaRPr lang="en-US" dirty="0"/>
          </a:p>
          <a:p>
            <a:pPr marL="0" indent="0">
              <a:buNone/>
            </a:pPr>
            <a:r>
              <a:rPr lang="en-AU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https://pyrevit.readthedocs.io/en/latest/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FAF9ABD-2A36-BBD1-0B38-DA4ABB0F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pyRevit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documented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4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 BILT AM 2022 Template" id="{93346E38-B230-42EA-B940-43F594C47BBB}" vid="{5F02324F-D16C-40C1-8DE1-C3F3F2E93A7A}"/>
    </a:ext>
  </a:extLst>
</a:theme>
</file>

<file path=ppt/theme/theme2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 BILT AM 2022 Template" id="{93346E38-B230-42EA-B940-43F594C47BBB}" vid="{A50C2222-AC9A-4E3C-87CA-0E6F934095B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4DE4A9F4B84AAF70BC0DDD409AE3" ma:contentTypeVersion="10" ma:contentTypeDescription="Create a new document." ma:contentTypeScope="" ma:versionID="d9662ac9380577aeecd58f5101017b9c">
  <xsd:schema xmlns:xsd="http://www.w3.org/2001/XMLSchema" xmlns:xs="http://www.w3.org/2001/XMLSchema" xmlns:p="http://schemas.microsoft.com/office/2006/metadata/properties" xmlns:ns2="06c65d0d-37b8-4430-81a7-b47e94f54234" xmlns:ns3="d1b79c30-372e-4cbc-ae38-79d9c8f96522" targetNamespace="http://schemas.microsoft.com/office/2006/metadata/properties" ma:root="true" ma:fieldsID="fe596b02439ff31073b0a5a0e6219d46" ns2:_="" ns3:_="">
    <xsd:import namespace="06c65d0d-37b8-4430-81a7-b47e94f54234"/>
    <xsd:import namespace="d1b79c30-372e-4cbc-ae38-79d9c8f965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65d0d-37b8-4430-81a7-b47e94f542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79c30-372e-4cbc-ae38-79d9c8f96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b79c30-372e-4cbc-ae38-79d9c8f9652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A7CB0C-2BFF-4B62-B5C7-3BA419805C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CAC637-233A-46F0-A168-242EC8AD7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c65d0d-37b8-4430-81a7-b47e94f54234"/>
    <ds:schemaRef ds:uri="d1b79c30-372e-4cbc-ae38-79d9c8f96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59CE6E-9E1C-42D7-A252-8EE5B4334EC5}">
  <ds:schemaRefs>
    <ds:schemaRef ds:uri="http://schemas.microsoft.com/office/2006/metadata/properties"/>
    <ds:schemaRef ds:uri="http://schemas.microsoft.com/office/infopath/2007/PartnerControls"/>
    <ds:schemaRef ds:uri="d1b79c30-372e-4cbc-ae38-79d9c8f965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DBW Americas 2022 Template (2)</Template>
  <TotalTime>46</TotalTime>
  <Words>520</Words>
  <Application>Microsoft Office PowerPoint</Application>
  <PresentationFormat>Grand écran</PresentationFormat>
  <Paragraphs>70</Paragraphs>
  <Slides>15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TwitterChirp</vt:lpstr>
      <vt:lpstr>Thème Office</vt:lpstr>
      <vt:lpstr>Main Content</vt:lpstr>
      <vt:lpstr>Unknown</vt:lpstr>
      <vt:lpstr>Présentation PowerPoint</vt:lpstr>
      <vt:lpstr>Digital Built Week Americas 2022 </vt:lpstr>
      <vt:lpstr>Session Description</vt:lpstr>
      <vt:lpstr>Présentation PowerPoint</vt:lpstr>
      <vt:lpstr>Who am I?</vt:lpstr>
      <vt:lpstr>pyRevit is a framework</vt:lpstr>
      <vt:lpstr>pyRevit is a community</vt:lpstr>
      <vt:lpstr>pyRevit relies on the RevitAPI</vt:lpstr>
      <vt:lpstr>pyRevit is well documented</vt:lpstr>
      <vt:lpstr>Enough presentation Hands-on time</vt:lpstr>
      <vt:lpstr>Présentation PowerPoint</vt:lpstr>
      <vt:lpstr>Présentation PowerPoint</vt:lpstr>
      <vt:lpstr>Reminder  Speaker and Session Feedback is Appreciated</vt:lpstr>
      <vt:lpstr>Visit me at the Speaker Lounge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Couffin</dc:creator>
  <cp:lastModifiedBy>Jean-Marc Couffin</cp:lastModifiedBy>
  <cp:revision>4</cp:revision>
  <dcterms:created xsi:type="dcterms:W3CDTF">2022-05-30T15:25:36Z</dcterms:created>
  <dcterms:modified xsi:type="dcterms:W3CDTF">2022-05-30T16:23:17Z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2100</vt:r8>
  </property>
  <property fmtid="{D5CDD505-2E9C-101B-9397-08002B2CF9AE}" pid="3" name="ContentTypeId">
    <vt:lpwstr>0x01010067954DE4A9F4B84AAF70BC0DDD409AE3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