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7751039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7751039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3ecb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3ecb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9e3ec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9e3ec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9e3ecb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9e3ecb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9e3ecb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9e3ecb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9e3ecb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9e3ecb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66a27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66a27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Font typeface="Comfortaa"/>
              <a:buNone/>
              <a:defRPr sz="3800"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1232" y="3528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1232" y="3528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9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800"/>
              <a:buFont typeface="Comfortaa"/>
              <a:buChar char="●"/>
              <a:defRPr sz="1800"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○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■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●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○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■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●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○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9309"/>
              </a:buClr>
              <a:buSzPts val="1400"/>
              <a:buFont typeface="Comfortaa"/>
              <a:buChar char="■"/>
              <a:defRPr>
                <a:solidFill>
                  <a:srgbClr val="B09309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" name="Google Shape;8;p1"/>
          <p:cNvGrpSpPr/>
          <p:nvPr/>
        </p:nvGrpSpPr>
        <p:grpSpPr>
          <a:xfrm flipH="1">
            <a:off x="7130113" y="3223406"/>
            <a:ext cx="1891032" cy="1833420"/>
            <a:chOff x="516475" y="3242700"/>
            <a:chExt cx="1230900" cy="1193400"/>
          </a:xfrm>
        </p:grpSpPr>
        <p:sp>
          <p:nvSpPr>
            <p:cNvPr id="9" name="Google Shape;9;p1"/>
            <p:cNvSpPr/>
            <p:nvPr/>
          </p:nvSpPr>
          <p:spPr>
            <a:xfrm>
              <a:off x="516475" y="3242700"/>
              <a:ext cx="1230900" cy="1193400"/>
            </a:xfrm>
            <a:prstGeom prst="ellipse">
              <a:avLst/>
            </a:prstGeom>
            <a:solidFill>
              <a:srgbClr val="FEE77F">
                <a:alpha val="61450"/>
              </a:srgbClr>
            </a:solidFill>
            <a:ln cap="flat" cmpd="sng" w="9525">
              <a:solidFill>
                <a:srgbClr val="FEE7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636650" y="3304000"/>
              <a:ext cx="410400" cy="1070700"/>
            </a:xfrm>
            <a:prstGeom prst="moon">
              <a:avLst>
                <a:gd fmla="val 50000" name="adj"/>
              </a:avLst>
            </a:prstGeom>
            <a:solidFill>
              <a:srgbClr val="DCE36F">
                <a:alpha val="63129"/>
              </a:srgbClr>
            </a:solidFill>
            <a:ln cap="flat" cmpd="sng" w="9525">
              <a:solidFill>
                <a:srgbClr val="DCE3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621232" y="3528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B601"/>
              </a:buClr>
              <a:buSzPts val="3800"/>
              <a:buFont typeface="Comfortaa SemiBold"/>
              <a:buNone/>
              <a:defRPr sz="3800">
                <a:solidFill>
                  <a:srgbClr val="97B60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6388700" y="2872425"/>
            <a:ext cx="2716800" cy="2235600"/>
          </a:xfrm>
          <a:prstGeom prst="rect">
            <a:avLst/>
          </a:prstGeom>
          <a:solidFill>
            <a:srgbClr val="FEF9E3"/>
          </a:solidFill>
          <a:ln cap="flat" cmpd="sng" w="9525">
            <a:solidFill>
              <a:srgbClr val="FEF9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25" y="1139500"/>
            <a:ext cx="5899874" cy="39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03250" y="1210225"/>
            <a:ext cx="51246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@HoneyDo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312400" y="1040025"/>
            <a:ext cx="4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 sticky note on your fridge is forgotten after a day of work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0915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Organized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Collaborative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Privacy-minded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34075" y="303526"/>
            <a:ext cx="21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312250" y="2132550"/>
            <a:ext cx="4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You can’t always be on-call to remind each other what needs doing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351100" y="3239275"/>
            <a:ext cx="4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Even your chores deserve to be as secure as the rest of your data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chore lists that allow asynchronous assignment of tasks to your family members or verified contacts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@sign integrations ensure you only share your dirty laundry (it needs to be washed) with your partner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92800" y="1152475"/>
            <a:ext cx="32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Simple, intuitive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i="1" lang="en"/>
              <a:t>Task</a:t>
            </a:r>
            <a:r>
              <a:rPr lang="en"/>
              <a:t>-Oriented, no distractions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704850" y="523550"/>
            <a:ext cx="2115300" cy="3947700"/>
          </a:xfrm>
          <a:prstGeom prst="rect">
            <a:avLst/>
          </a:prstGeom>
          <a:solidFill>
            <a:srgbClr val="FEE77F"/>
          </a:solidFill>
          <a:ln cap="flat" cmpd="sng" w="9525">
            <a:solidFill>
              <a:srgbClr val="FEE7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E77F"/>
              </a:solidFill>
              <a:highlight>
                <a:srgbClr val="FEE77F"/>
              </a:highlight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75" y="576775"/>
            <a:ext cx="1998075" cy="3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54200" y="1152475"/>
            <a:ext cx="33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Sign in with @sign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 due dates</a:t>
            </a:r>
            <a:endParaRPr/>
          </a:p>
          <a:p>
            <a: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chemeClr val="dk1"/>
                </a:solidFill>
              </a:rPr>
              <a:t>Stay on top of different deadlines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Share lists</a:t>
            </a:r>
            <a:endParaRPr/>
          </a:p>
          <a:p>
            <a: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chemeClr val="dk1"/>
                </a:solidFill>
              </a:rPr>
              <a:t>Get the whole team in order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Assign tasks</a:t>
            </a:r>
            <a:endParaRPr/>
          </a:p>
          <a:p>
            <a: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chemeClr val="dk1"/>
                </a:solidFill>
              </a:rPr>
              <a:t>Divide up the work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332200" y="2284724"/>
            <a:ext cx="40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361775" y="3193049"/>
            <a:ext cx="40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Collaborate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704850" y="523550"/>
            <a:ext cx="2115300" cy="3947700"/>
          </a:xfrm>
          <a:prstGeom prst="rect">
            <a:avLst/>
          </a:prstGeom>
          <a:solidFill>
            <a:srgbClr val="FEE77F"/>
          </a:solidFill>
          <a:ln cap="flat" cmpd="sng" w="9525">
            <a:solidFill>
              <a:srgbClr val="FEE7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E77F"/>
              </a:solidFill>
              <a:highlight>
                <a:srgbClr val="FEE77F"/>
              </a:highlight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75" y="576775"/>
            <a:ext cx="1998075" cy="3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potential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calendar integrations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handwriting input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time- or location-based reminders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See who’s currently working on a task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Would Do Differently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better plan for sharing workload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a doc to track progress and structure changes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34075" y="326481"/>
            <a:ext cx="80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Learned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Flutters layout structure, not like html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Github merging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The importance of getting started early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Good practice for commenting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Object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neyDew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