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RobotoMono-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4c7b9b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4c7b9b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4ce2166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4ce2166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4ce2166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4ce2166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4ce2166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4ce2166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4ce2166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4ce2166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4ce21660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4ce21660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4ce21660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4ce21660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4ce21660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4ce21660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036ff16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036ff1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developer.mozilla.org/es/docs/Web/CSS" TargetMode="External"/><Relationship Id="rId5" Type="http://schemas.openxmlformats.org/officeDocument/2006/relationships/hyperlink" Target="https://developer.mozilla.org/es/docs/Web/JavaScript" TargetMode="External"/></Relationships>
</file>

<file path=ppt/slides/_rels/slide3.xml.rels><?xml version="1.0" encoding="UTF-8" standalone="yes"?><Relationships xmlns="http://schemas.openxmlformats.org/package/2006/relationships"><Relationship Id="rId20" Type="http://schemas.openxmlformats.org/officeDocument/2006/relationships/hyperlink" Target="https://developer.mozilla.org/es/docs/Web/HTML/Element/details" TargetMode="External"/><Relationship Id="rId22" Type="http://schemas.openxmlformats.org/officeDocument/2006/relationships/hyperlink" Target="https://developer.mozilla.org/es/docs/Web/HTML/Element/nav" TargetMode="External"/><Relationship Id="rId21" Type="http://schemas.openxmlformats.org/officeDocument/2006/relationships/hyperlink" Target="https://developer.mozilla.org/es/docs/Web/HTML/Element/embed" TargetMode="External"/><Relationship Id="rId24" Type="http://schemas.openxmlformats.org/officeDocument/2006/relationships/hyperlink" Target="https://developer.mozilla.org/es/docs/Web/HTML/Element/video" TargetMode="External"/><Relationship Id="rId23" Type="http://schemas.openxmlformats.org/officeDocument/2006/relationships/hyperlink" Target="https://developer.mozilla.org/es/docs/Web/HTML/Element/progress"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developer.mozilla.org/es/docs/Web/HTML/Element/Heading_Elements" TargetMode="External"/><Relationship Id="rId9" Type="http://schemas.openxmlformats.org/officeDocument/2006/relationships/hyperlink" Target="https://developer.mozilla.org/es/docs/Web/HTML/Element/footer" TargetMode="External"/><Relationship Id="rId26" Type="http://schemas.openxmlformats.org/officeDocument/2006/relationships/hyperlink" Target="https://developer.mozilla.org/es/docs/Web/HTML/Element/ol" TargetMode="External"/><Relationship Id="rId25" Type="http://schemas.openxmlformats.org/officeDocument/2006/relationships/hyperlink" Target="https://developer.mozilla.org/es/docs/Web/HTML/Element/ul" TargetMode="External"/><Relationship Id="rId27" Type="http://schemas.openxmlformats.org/officeDocument/2006/relationships/hyperlink" Target="https://developer.mozilla.org/es/docs/Web/HTML/Element/li" TargetMode="External"/><Relationship Id="rId5" Type="http://schemas.openxmlformats.org/officeDocument/2006/relationships/hyperlink" Target="https://developer.mozilla.org/es/docs/Web/HTML/Element/head" TargetMode="External"/><Relationship Id="rId6" Type="http://schemas.openxmlformats.org/officeDocument/2006/relationships/hyperlink" Target="https://developer.mozilla.org/es/docs/Web/HTML/Element/title" TargetMode="External"/><Relationship Id="rId7" Type="http://schemas.openxmlformats.org/officeDocument/2006/relationships/hyperlink" Target="https://developer.mozilla.org/es/docs/Web/HTML/Element/body" TargetMode="External"/><Relationship Id="rId8" Type="http://schemas.openxmlformats.org/officeDocument/2006/relationships/hyperlink" Target="https://developer.mozilla.org/es/docs/Web/HTML/Element/header" TargetMode="External"/><Relationship Id="rId11" Type="http://schemas.openxmlformats.org/officeDocument/2006/relationships/hyperlink" Target="https://developer.mozilla.org/es/docs/Web/HTML/Element/section" TargetMode="External"/><Relationship Id="rId10" Type="http://schemas.openxmlformats.org/officeDocument/2006/relationships/hyperlink" Target="https://developer.mozilla.org/es/docs/Web/HTML/Element/article" TargetMode="External"/><Relationship Id="rId13" Type="http://schemas.openxmlformats.org/officeDocument/2006/relationships/hyperlink" Target="https://developer.mozilla.org/es/docs/Web/HTML/Element/div" TargetMode="External"/><Relationship Id="rId12" Type="http://schemas.openxmlformats.org/officeDocument/2006/relationships/hyperlink" Target="https://developer.mozilla.org/es/docs/Web/HTML/Element/p" TargetMode="External"/><Relationship Id="rId15" Type="http://schemas.openxmlformats.org/officeDocument/2006/relationships/hyperlink" Target="https://developer.mozilla.org/es/docs/Web/HTML/Element/img" TargetMode="External"/><Relationship Id="rId14" Type="http://schemas.openxmlformats.org/officeDocument/2006/relationships/hyperlink" Target="https://developer.mozilla.org/es/docs/Web/HTML/Element/span" TargetMode="External"/><Relationship Id="rId17" Type="http://schemas.openxmlformats.org/officeDocument/2006/relationships/hyperlink" Target="https://developer.mozilla.org/es/docs/Web/HTML/Element/audio" TargetMode="External"/><Relationship Id="rId16" Type="http://schemas.openxmlformats.org/officeDocument/2006/relationships/hyperlink" Target="https://developer.mozilla.org/es/docs/Web/HTML/Element/aside" TargetMode="External"/><Relationship Id="rId19" Type="http://schemas.openxmlformats.org/officeDocument/2006/relationships/hyperlink" Target="https://developer.mozilla.org/es/docs/Web/HTML/Element/datalist" TargetMode="External"/><Relationship Id="rId18" Type="http://schemas.openxmlformats.org/officeDocument/2006/relationships/hyperlink" Target="https://developer.mozilla.org/es/docs/Web/HTML/Element/canv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eveloper.mozilla.org/es/docs/Learn/CSS"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eveloper.mozilla.org/es/docs/Learn/CSS/Building_blocks/Selectors#tipos_de_selectores"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53800" y="453550"/>
            <a:ext cx="4236400" cy="423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58" name="Shape 58"/>
        <p:cNvGrpSpPr/>
        <p:nvPr/>
      </p:nvGrpSpPr>
      <p:grpSpPr>
        <a:xfrm>
          <a:off x="0" y="0"/>
          <a:ext cx="0" cy="0"/>
          <a:chOff x="0" y="0"/>
          <a:chExt cx="0" cy="0"/>
        </a:xfrm>
      </p:grpSpPr>
      <p:sp>
        <p:nvSpPr>
          <p:cNvPr id="59" name="Google Shape;59;p14"/>
          <p:cNvSpPr txBox="1"/>
          <p:nvPr/>
        </p:nvSpPr>
        <p:spPr>
          <a:xfrm>
            <a:off x="2256325" y="651175"/>
            <a:ext cx="42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HTML: Lenguaje de etiquetas de hipertexto</a:t>
            </a:r>
            <a:endParaRPr>
              <a:solidFill>
                <a:schemeClr val="lt1"/>
              </a:solidFill>
              <a:latin typeface="Consolas"/>
              <a:ea typeface="Consolas"/>
              <a:cs typeface="Consolas"/>
              <a:sym typeface="Consolas"/>
            </a:endParaRPr>
          </a:p>
        </p:txBody>
      </p:sp>
      <p:pic>
        <p:nvPicPr>
          <p:cNvPr id="60" name="Google Shape;60;p14"/>
          <p:cNvPicPr preferRelativeResize="0"/>
          <p:nvPr/>
        </p:nvPicPr>
        <p:blipFill rotWithShape="1">
          <a:blip r:embed="rId3">
            <a:alphaModFix/>
          </a:blip>
          <a:srcRect b="21382" l="37417" r="37686" t="20498"/>
          <a:stretch/>
        </p:blipFill>
        <p:spPr>
          <a:xfrm>
            <a:off x="313925" y="118500"/>
            <a:ext cx="570775" cy="666225"/>
          </a:xfrm>
          <a:prstGeom prst="rect">
            <a:avLst/>
          </a:prstGeom>
          <a:noFill/>
          <a:ln>
            <a:noFill/>
          </a:ln>
        </p:spPr>
      </p:pic>
      <p:sp>
        <p:nvSpPr>
          <p:cNvPr id="61" name="Google Shape;61;p14"/>
          <p:cNvSpPr txBox="1"/>
          <p:nvPr/>
        </p:nvSpPr>
        <p:spPr>
          <a:xfrm>
            <a:off x="3334675" y="1051375"/>
            <a:ext cx="210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HyperText Markup Language</a:t>
            </a:r>
            <a:endParaRPr>
              <a:solidFill>
                <a:srgbClr val="B7B7B7"/>
              </a:solidFill>
            </a:endParaRPr>
          </a:p>
        </p:txBody>
      </p:sp>
      <p:sp>
        <p:nvSpPr>
          <p:cNvPr id="62" name="Google Shape;62;p14"/>
          <p:cNvSpPr txBox="1"/>
          <p:nvPr/>
        </p:nvSpPr>
        <p:spPr>
          <a:xfrm>
            <a:off x="497250" y="1856950"/>
            <a:ext cx="7590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Consolas"/>
                <a:ea typeface="Consolas"/>
                <a:cs typeface="Consolas"/>
                <a:sym typeface="Consolas"/>
              </a:rPr>
              <a:t>E</a:t>
            </a:r>
            <a:r>
              <a:rPr lang="es" sz="1200">
                <a:solidFill>
                  <a:schemeClr val="lt1"/>
                </a:solidFill>
                <a:latin typeface="Consolas"/>
                <a:ea typeface="Consolas"/>
                <a:cs typeface="Consolas"/>
                <a:sym typeface="Consolas"/>
              </a:rPr>
              <a:t>s el componente más básico de la Web. Define el significado y la estructura del contenido web</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rgbClr val="FFFFFF"/>
                </a:solidFill>
                <a:latin typeface="Consolas"/>
                <a:ea typeface="Consolas"/>
                <a:cs typeface="Consolas"/>
                <a:sym typeface="Consolas"/>
              </a:rPr>
              <a:t>Además de HTML, generalmente se utilizan otras tecnologías para describir la apariencia/presentación de una página web (</a:t>
            </a:r>
            <a:r>
              <a:rPr lang="es" sz="1200" u="sng">
                <a:solidFill>
                  <a:schemeClr val="hlink"/>
                </a:solidFill>
                <a:latin typeface="Consolas"/>
                <a:ea typeface="Consolas"/>
                <a:cs typeface="Consolas"/>
                <a:sym typeface="Consolas"/>
                <a:hlinkClick r:id="rId4"/>
              </a:rPr>
              <a:t>CSS</a:t>
            </a:r>
            <a:r>
              <a:rPr lang="es" sz="1200">
                <a:solidFill>
                  <a:srgbClr val="FFFFFF"/>
                </a:solidFill>
                <a:latin typeface="Consolas"/>
                <a:ea typeface="Consolas"/>
                <a:cs typeface="Consolas"/>
                <a:sym typeface="Consolas"/>
              </a:rPr>
              <a:t>) o la funcionalidad/comportamiento (</a:t>
            </a:r>
            <a:r>
              <a:rPr lang="es" sz="1200" u="sng">
                <a:solidFill>
                  <a:schemeClr val="hlink"/>
                </a:solidFill>
                <a:latin typeface="Consolas"/>
                <a:ea typeface="Consolas"/>
                <a:cs typeface="Consolas"/>
                <a:sym typeface="Consolas"/>
                <a:hlinkClick r:id="rId5"/>
              </a:rPr>
              <a:t>JavaScript</a:t>
            </a:r>
            <a:r>
              <a:rPr lang="es"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s" sz="1200">
                <a:solidFill>
                  <a:srgbClr val="FFFFFF"/>
                </a:solidFill>
                <a:latin typeface="Consolas"/>
                <a:ea typeface="Consolas"/>
                <a:cs typeface="Consolas"/>
                <a:sym typeface="Consolas"/>
              </a:rPr>
              <a:t>Podemos entender el </a:t>
            </a:r>
            <a:r>
              <a:rPr lang="es" sz="1200" u="sng">
                <a:solidFill>
                  <a:srgbClr val="FFFFFF"/>
                </a:solidFill>
                <a:latin typeface="Consolas"/>
                <a:ea typeface="Consolas"/>
                <a:cs typeface="Consolas"/>
                <a:sym typeface="Consolas"/>
              </a:rPr>
              <a:t>código de maquetado</a:t>
            </a:r>
            <a:r>
              <a:rPr lang="es" sz="1200">
                <a:solidFill>
                  <a:srgbClr val="FFFFFF"/>
                </a:solidFill>
                <a:latin typeface="Consolas"/>
                <a:ea typeface="Consolas"/>
                <a:cs typeface="Consolas"/>
                <a:sym typeface="Consolas"/>
              </a:rPr>
              <a:t> HTML como una forma de estructurar una página web, acomodar “elementos” comúnmente llamados etiquetas, por lo que realmente esto no depende de una lógica como un lenguaje de programación (Java Script) sino más bien de como queremos nosotros que se vea el resultado final</a:t>
            </a:r>
            <a:endParaRPr sz="1200">
              <a:solidFill>
                <a:srgbClr val="FFFFFF"/>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animEffect filter="fade" transition="in">
                                      <p:cBhvr>
                                        <p:cTn dur="1000"/>
                                        <p:tgtEl>
                                          <p:spTgt spid="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animEffect filter="fade" transition="in">
                                      <p:cBhvr>
                                        <p:cTn dur="1000"/>
                                        <p:tgtEl>
                                          <p:spTgt spid="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animEffect filter="fade" transition="in">
                                      <p:cBhvr>
                                        <p:cTn dur="1000"/>
                                        <p:tgtEl>
                                          <p:spTgt spid="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animEffect filter="fade" transition="in">
                                      <p:cBhvr>
                                        <p:cTn dur="1000"/>
                                        <p:tgtEl>
                                          <p:spTgt spid="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animEffect filter="fade" transition="in">
                                      <p:cBhvr>
                                        <p:cTn dur="1000"/>
                                        <p:tgtEl>
                                          <p:spTgt spid="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animEffect filter="fade" transition="in">
                                      <p:cBhvr>
                                        <p:cTn dur="1000"/>
                                        <p:tgtEl>
                                          <p:spTgt spid="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xEl>
                                              <p:pRg end="6" st="6"/>
                                            </p:txEl>
                                          </p:spTgt>
                                        </p:tgtEl>
                                        <p:attrNameLst>
                                          <p:attrName>style.visibility</p:attrName>
                                        </p:attrNameLst>
                                      </p:cBhvr>
                                      <p:to>
                                        <p:strVal val="visible"/>
                                      </p:to>
                                    </p:set>
                                    <p:animEffect filter="fade" transition="in">
                                      <p:cBhvr>
                                        <p:cTn dur="1000"/>
                                        <p:tgtEl>
                                          <p:spTgt spid="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66" name="Shape 66"/>
        <p:cNvGrpSpPr/>
        <p:nvPr/>
      </p:nvGrpSpPr>
      <p:grpSpPr>
        <a:xfrm>
          <a:off x="0" y="0"/>
          <a:ext cx="0" cy="0"/>
          <a:chOff x="0" y="0"/>
          <a:chExt cx="0" cy="0"/>
        </a:xfrm>
      </p:grpSpPr>
      <p:sp>
        <p:nvSpPr>
          <p:cNvPr id="67" name="Google Shape;67;p15"/>
          <p:cNvSpPr txBox="1"/>
          <p:nvPr/>
        </p:nvSpPr>
        <p:spPr>
          <a:xfrm>
            <a:off x="2256325" y="651175"/>
            <a:ext cx="42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HTML: Lenguaje de etiquetas de hipertexto</a:t>
            </a:r>
            <a:endParaRPr>
              <a:solidFill>
                <a:schemeClr val="lt1"/>
              </a:solidFill>
              <a:latin typeface="Consolas"/>
              <a:ea typeface="Consolas"/>
              <a:cs typeface="Consolas"/>
              <a:sym typeface="Consolas"/>
            </a:endParaRPr>
          </a:p>
        </p:txBody>
      </p:sp>
      <p:pic>
        <p:nvPicPr>
          <p:cNvPr id="68" name="Google Shape;68;p15"/>
          <p:cNvPicPr preferRelativeResize="0"/>
          <p:nvPr/>
        </p:nvPicPr>
        <p:blipFill rotWithShape="1">
          <a:blip r:embed="rId3">
            <a:alphaModFix/>
          </a:blip>
          <a:srcRect b="21382" l="37417" r="37686" t="20498"/>
          <a:stretch/>
        </p:blipFill>
        <p:spPr>
          <a:xfrm>
            <a:off x="313925" y="118500"/>
            <a:ext cx="570775" cy="666225"/>
          </a:xfrm>
          <a:prstGeom prst="rect">
            <a:avLst/>
          </a:prstGeom>
          <a:noFill/>
          <a:ln>
            <a:noFill/>
          </a:ln>
        </p:spPr>
      </p:pic>
      <p:sp>
        <p:nvSpPr>
          <p:cNvPr id="69" name="Google Shape;69;p15"/>
          <p:cNvSpPr txBox="1"/>
          <p:nvPr/>
        </p:nvSpPr>
        <p:spPr>
          <a:xfrm>
            <a:off x="3334675" y="1051375"/>
            <a:ext cx="210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HyperText Markup Language</a:t>
            </a:r>
            <a:endParaRPr>
              <a:solidFill>
                <a:srgbClr val="B7B7B7"/>
              </a:solidFill>
            </a:endParaRPr>
          </a:p>
        </p:txBody>
      </p:sp>
      <p:sp>
        <p:nvSpPr>
          <p:cNvPr id="70" name="Google Shape;70;p15"/>
          <p:cNvSpPr txBox="1"/>
          <p:nvPr/>
        </p:nvSpPr>
        <p:spPr>
          <a:xfrm>
            <a:off x="497250" y="1856950"/>
            <a:ext cx="7590900" cy="265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Consolas"/>
                <a:ea typeface="Consolas"/>
                <a:cs typeface="Consolas"/>
                <a:sym typeface="Consolas"/>
              </a:rPr>
              <a:t>Las etiquetas/elementos que usa HTML se pueden identificar por los </a:t>
            </a:r>
            <a:r>
              <a:rPr lang="es" sz="1200">
                <a:solidFill>
                  <a:schemeClr val="lt1"/>
                </a:solidFill>
                <a:latin typeface="Consolas"/>
                <a:ea typeface="Consolas"/>
                <a:cs typeface="Consolas"/>
                <a:sym typeface="Consolas"/>
              </a:rPr>
              <a:t>símbolos</a:t>
            </a:r>
            <a:r>
              <a:rPr lang="es" sz="1200">
                <a:solidFill>
                  <a:schemeClr val="lt1"/>
                </a:solidFill>
                <a:latin typeface="Consolas"/>
                <a:ea typeface="Consolas"/>
                <a:cs typeface="Consolas"/>
                <a:sym typeface="Consolas"/>
              </a:rPr>
              <a:t> </a:t>
            </a:r>
            <a:r>
              <a:rPr lang="es" sz="1200">
                <a:solidFill>
                  <a:schemeClr val="lt1"/>
                </a:solidFill>
                <a:highlight>
                  <a:srgbClr val="1155CC"/>
                </a:highlight>
                <a:latin typeface="Consolas"/>
                <a:ea typeface="Consolas"/>
                <a:cs typeface="Consolas"/>
                <a:sym typeface="Consolas"/>
              </a:rPr>
              <a:t>&lt;</a:t>
            </a:r>
            <a:r>
              <a:rPr lang="es" sz="1200">
                <a:solidFill>
                  <a:schemeClr val="lt1"/>
                </a:solidFill>
                <a:latin typeface="Consolas"/>
                <a:ea typeface="Consolas"/>
                <a:cs typeface="Consolas"/>
                <a:sym typeface="Consolas"/>
              </a:rPr>
              <a:t> y </a:t>
            </a:r>
            <a:r>
              <a:rPr lang="es" sz="1200">
                <a:solidFill>
                  <a:schemeClr val="lt1"/>
                </a:solidFill>
                <a:highlight>
                  <a:srgbClr val="1155CC"/>
                </a:highlight>
                <a:latin typeface="Consolas"/>
                <a:ea typeface="Consolas"/>
                <a:cs typeface="Consolas"/>
                <a:sym typeface="Consolas"/>
              </a:rPr>
              <a:t>&gt;</a:t>
            </a:r>
            <a:r>
              <a:rPr lang="es" sz="1200">
                <a:solidFill>
                  <a:schemeClr val="lt1"/>
                </a:solidFill>
                <a:latin typeface="Consolas"/>
                <a:ea typeface="Consolas"/>
                <a:cs typeface="Consolas"/>
                <a:sym typeface="Consolas"/>
              </a:rPr>
              <a:t> que las definen en nuestro </a:t>
            </a:r>
            <a:r>
              <a:rPr lang="es" sz="1200">
                <a:solidFill>
                  <a:schemeClr val="lt1"/>
                </a:solidFill>
                <a:latin typeface="Consolas"/>
                <a:ea typeface="Consolas"/>
                <a:cs typeface="Consolas"/>
                <a:sym typeface="Consolas"/>
              </a:rPr>
              <a:t>código</a:t>
            </a:r>
            <a:r>
              <a:rPr lang="es" sz="1200">
                <a:solidFill>
                  <a:schemeClr val="lt1"/>
                </a:solidFill>
                <a:latin typeface="Consolas"/>
                <a:ea typeface="Consolas"/>
                <a:cs typeface="Consolas"/>
                <a:sym typeface="Consolas"/>
              </a:rPr>
              <a:t> de maquetado por ejemplo:</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304800" lvl="0" marL="457200" rtl="0" algn="l">
              <a:lnSpc>
                <a:spcPct val="135714"/>
              </a:lnSpc>
              <a:spcBef>
                <a:spcPts val="0"/>
              </a:spcBef>
              <a:spcAft>
                <a:spcPts val="0"/>
              </a:spcAft>
              <a:buClr>
                <a:schemeClr val="lt1"/>
              </a:buClr>
              <a:buSzPts val="1200"/>
              <a:buFont typeface="Consolas"/>
              <a:buChar char="-"/>
            </a:pP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&gt;</a:t>
            </a:r>
            <a:r>
              <a:rPr lang="es" sz="1200">
                <a:solidFill>
                  <a:srgbClr val="D6DEEB"/>
                </a:solidFill>
                <a:highlight>
                  <a:srgbClr val="011627"/>
                </a:highlight>
                <a:latin typeface="Consolas"/>
                <a:ea typeface="Consolas"/>
                <a:cs typeface="Consolas"/>
                <a:sym typeface="Consolas"/>
              </a:rPr>
              <a:t>Título</a:t>
            </a:r>
            <a:r>
              <a:rPr lang="es" sz="1200">
                <a:solidFill>
                  <a:srgbClr val="D6DEEB"/>
                </a:solidFill>
                <a:highlight>
                  <a:srgbClr val="011627"/>
                </a:highlight>
                <a:latin typeface="Consolas"/>
                <a:ea typeface="Consolas"/>
                <a:cs typeface="Consolas"/>
                <a:sym typeface="Consolas"/>
              </a:rPr>
              <a:t> importante</a:t>
            </a: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&gt;</a:t>
            </a:r>
            <a:endParaRPr sz="1200">
              <a:solidFill>
                <a:srgbClr val="7FDBCA"/>
              </a:solidFill>
              <a:highlight>
                <a:srgbClr val="011627"/>
              </a:highlight>
              <a:latin typeface="Consolas"/>
              <a:ea typeface="Consolas"/>
              <a:cs typeface="Consolas"/>
              <a:sym typeface="Consolas"/>
            </a:endParaRPr>
          </a:p>
          <a:p>
            <a:pPr indent="0" lvl="0" marL="457200" rtl="0" algn="l">
              <a:spcBef>
                <a:spcPts val="0"/>
              </a:spcBef>
              <a:spcAft>
                <a:spcPts val="0"/>
              </a:spcAft>
              <a:buNone/>
            </a:pPr>
            <a:r>
              <a:rPr lang="es" sz="1200">
                <a:solidFill>
                  <a:schemeClr val="lt1"/>
                </a:solidFill>
                <a:latin typeface="Consolas"/>
                <a:ea typeface="Consolas"/>
                <a:cs typeface="Consolas"/>
                <a:sym typeface="Consolas"/>
              </a:rPr>
              <a:t>Donde </a:t>
            </a:r>
            <a:r>
              <a:rPr lang="es" sz="1200" u="sng">
                <a:solidFill>
                  <a:schemeClr val="hlink"/>
                </a:solidFill>
                <a:latin typeface="Consolas"/>
                <a:ea typeface="Consolas"/>
                <a:cs typeface="Consolas"/>
                <a:sym typeface="Consolas"/>
                <a:hlinkClick r:id="rId4"/>
              </a:rPr>
              <a:t>h1</a:t>
            </a:r>
            <a:r>
              <a:rPr lang="es" sz="1200">
                <a:solidFill>
                  <a:schemeClr val="lt1"/>
                </a:solidFill>
                <a:latin typeface="Consolas"/>
                <a:ea typeface="Consolas"/>
                <a:cs typeface="Consolas"/>
                <a:sym typeface="Consolas"/>
              </a:rPr>
              <a:t> es el nombre de la etiqueta y los </a:t>
            </a:r>
            <a:r>
              <a:rPr lang="es" sz="1200">
                <a:solidFill>
                  <a:schemeClr val="lt1"/>
                </a:solidFill>
                <a:latin typeface="Consolas"/>
                <a:ea typeface="Consolas"/>
                <a:cs typeface="Consolas"/>
                <a:sym typeface="Consolas"/>
              </a:rPr>
              <a:t>símbolos nos indican el </a:t>
            </a:r>
            <a:r>
              <a:rPr lang="es" sz="1200" u="sng">
                <a:solidFill>
                  <a:schemeClr val="lt1"/>
                </a:solidFill>
                <a:latin typeface="Consolas"/>
                <a:ea typeface="Consolas"/>
                <a:cs typeface="Consolas"/>
                <a:sym typeface="Consolas"/>
              </a:rPr>
              <a:t>inicio</a:t>
            </a:r>
            <a:r>
              <a:rPr lang="es" sz="1200">
                <a:solidFill>
                  <a:schemeClr val="lt1"/>
                </a:solidFill>
                <a:latin typeface="Consolas"/>
                <a:ea typeface="Consolas"/>
                <a:cs typeface="Consolas"/>
                <a:sym typeface="Consolas"/>
              </a:rPr>
              <a:t> </a:t>
            </a: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&gt;</a:t>
            </a:r>
            <a:r>
              <a:rPr lang="es" sz="1200">
                <a:solidFill>
                  <a:schemeClr val="lt1"/>
                </a:solidFill>
                <a:latin typeface="Consolas"/>
                <a:ea typeface="Consolas"/>
                <a:cs typeface="Consolas"/>
                <a:sym typeface="Consolas"/>
              </a:rPr>
              <a:t> y </a:t>
            </a:r>
            <a:r>
              <a:rPr lang="es" sz="1200" u="sng">
                <a:solidFill>
                  <a:schemeClr val="lt1"/>
                </a:solidFill>
                <a:latin typeface="Consolas"/>
                <a:ea typeface="Consolas"/>
                <a:cs typeface="Consolas"/>
                <a:sym typeface="Consolas"/>
              </a:rPr>
              <a:t>fin</a:t>
            </a:r>
            <a:r>
              <a:rPr lang="es" sz="1200">
                <a:solidFill>
                  <a:schemeClr val="lt1"/>
                </a:solidFill>
                <a:latin typeface="Consolas"/>
                <a:ea typeface="Consolas"/>
                <a:cs typeface="Consolas"/>
                <a:sym typeface="Consolas"/>
              </a:rPr>
              <a:t> </a:t>
            </a: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&gt;</a:t>
            </a:r>
            <a:r>
              <a:rPr lang="es" sz="1200">
                <a:solidFill>
                  <a:schemeClr val="lt1"/>
                </a:solidFill>
                <a:latin typeface="Consolas"/>
                <a:ea typeface="Consolas"/>
                <a:cs typeface="Consolas"/>
                <a:sym typeface="Consolas"/>
              </a:rPr>
              <a:t> de la misma </a:t>
            </a:r>
            <a:r>
              <a:rPr lang="es" sz="1200">
                <a:solidFill>
                  <a:srgbClr val="B7B7B7"/>
                </a:solidFill>
                <a:latin typeface="Consolas"/>
                <a:ea typeface="Consolas"/>
                <a:cs typeface="Consolas"/>
                <a:sym typeface="Consolas"/>
              </a:rPr>
              <a:t>(algunas etiquetas no necesitan indicar el final)</a:t>
            </a:r>
            <a:endParaRPr sz="1200">
              <a:solidFill>
                <a:srgbClr val="B7B7B7"/>
              </a:solidFill>
              <a:latin typeface="Consolas"/>
              <a:ea typeface="Consolas"/>
              <a:cs typeface="Consolas"/>
              <a:sym typeface="Consolas"/>
            </a:endParaRPr>
          </a:p>
          <a:p>
            <a:pPr indent="0" lvl="0" marL="45720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	</a:t>
            </a:r>
            <a:endParaRPr sz="1200">
              <a:solidFill>
                <a:schemeClr val="lt1"/>
              </a:solidFill>
              <a:latin typeface="Consolas"/>
              <a:ea typeface="Consolas"/>
              <a:cs typeface="Consolas"/>
              <a:sym typeface="Consolas"/>
            </a:endParaRPr>
          </a:p>
          <a:p>
            <a:pPr indent="-304800" lvl="0" marL="457200" rtl="0" algn="l">
              <a:spcBef>
                <a:spcPts val="0"/>
              </a:spcBef>
              <a:spcAft>
                <a:spcPts val="0"/>
              </a:spcAft>
              <a:buClr>
                <a:schemeClr val="lt1"/>
              </a:buClr>
              <a:buSzPts val="1200"/>
              <a:buChar char="-"/>
            </a:pPr>
            <a:r>
              <a:rPr lang="es" sz="1200" u="sng">
                <a:solidFill>
                  <a:schemeClr val="lt1"/>
                </a:solidFill>
                <a:latin typeface="Roboto Mono"/>
                <a:ea typeface="Roboto Mono"/>
                <a:cs typeface="Roboto Mono"/>
                <a:sym typeface="Roboto Mono"/>
                <a:hlinkClick r:id="rId5">
                  <a:extLst>
                    <a:ext uri="{A12FA001-AC4F-418D-AE19-62706E023703}">
                      <ahyp:hlinkClr val="tx"/>
                    </a:ext>
                  </a:extLst>
                </a:hlinkClick>
              </a:rPr>
              <a:t>&lt;head&gt;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6">
                  <a:extLst>
                    <a:ext uri="{A12FA001-AC4F-418D-AE19-62706E023703}">
                      <ahyp:hlinkClr val="tx"/>
                    </a:ext>
                  </a:extLst>
                </a:hlinkClick>
              </a:rPr>
              <a:t>&lt;title&gt;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7">
                  <a:extLst>
                    <a:ext uri="{A12FA001-AC4F-418D-AE19-62706E023703}">
                      <ahyp:hlinkClr val="tx"/>
                    </a:ext>
                  </a:extLst>
                </a:hlinkClick>
              </a:rPr>
              <a:t>&lt;body&gt;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8">
                  <a:extLst>
                    <a:ext uri="{A12FA001-AC4F-418D-AE19-62706E023703}">
                      <ahyp:hlinkClr val="tx"/>
                    </a:ext>
                  </a:extLst>
                </a:hlinkClick>
              </a:rPr>
              <a:t>&lt;header&gt;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9">
                  <a:extLst>
                    <a:ext uri="{A12FA001-AC4F-418D-AE19-62706E023703}">
                      <ahyp:hlinkClr val="tx"/>
                    </a:ext>
                  </a:extLst>
                </a:hlinkClick>
              </a:rPr>
              <a:t>&lt;footer&gt;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0">
                  <a:extLst>
                    <a:ext uri="{A12FA001-AC4F-418D-AE19-62706E023703}">
                      <ahyp:hlinkClr val="tx"/>
                    </a:ext>
                  </a:extLst>
                </a:hlinkClick>
              </a:rPr>
              <a:t>&lt;article&gt;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1">
                  <a:extLst>
                    <a:ext uri="{A12FA001-AC4F-418D-AE19-62706E023703}">
                      <ahyp:hlinkClr val="tx"/>
                    </a:ext>
                  </a:extLst>
                </a:hlinkClick>
              </a:rPr>
              <a:t>&lt;section&gt;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2">
                  <a:extLst>
                    <a:ext uri="{A12FA001-AC4F-418D-AE19-62706E023703}">
                      <ahyp:hlinkClr val="tx"/>
                    </a:ext>
                  </a:extLst>
                </a:hlinkClick>
              </a:rPr>
              <a:t>&lt;p&gt;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3">
                  <a:extLst>
                    <a:ext uri="{A12FA001-AC4F-418D-AE19-62706E023703}">
                      <ahyp:hlinkClr val="tx"/>
                    </a:ext>
                  </a:extLst>
                </a:hlinkClick>
              </a:rPr>
              <a:t>&lt;div&gt;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4">
                  <a:extLst>
                    <a:ext uri="{A12FA001-AC4F-418D-AE19-62706E023703}">
                      <ahyp:hlinkClr val="tx"/>
                    </a:ext>
                  </a:extLst>
                </a:hlinkClick>
              </a:rPr>
              <a:t>&lt;span&gt;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5">
                  <a:extLst>
                    <a:ext uri="{A12FA001-AC4F-418D-AE19-62706E023703}">
                      <ahyp:hlinkClr val="tx"/>
                    </a:ext>
                  </a:extLst>
                </a:hlinkClick>
              </a:rPr>
              <a:t>&lt;img&gt;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6">
                  <a:extLst>
                    <a:ext uri="{A12FA001-AC4F-418D-AE19-62706E023703}">
                      <ahyp:hlinkClr val="tx"/>
                    </a:ext>
                  </a:extLst>
                </a:hlinkClick>
              </a:rPr>
              <a:t>&lt;aside&gt;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7">
                  <a:extLst>
                    <a:ext uri="{A12FA001-AC4F-418D-AE19-62706E023703}">
                      <ahyp:hlinkClr val="tx"/>
                    </a:ext>
                  </a:extLst>
                </a:hlinkClick>
              </a:rPr>
              <a:t>&lt;audio&gt;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8">
                  <a:extLst>
                    <a:ext uri="{A12FA001-AC4F-418D-AE19-62706E023703}">
                      <ahyp:hlinkClr val="tx"/>
                    </a:ext>
                  </a:extLst>
                </a:hlinkClick>
              </a:rPr>
              <a:t>&lt;canvas&gt;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19">
                  <a:extLst>
                    <a:ext uri="{A12FA001-AC4F-418D-AE19-62706E023703}">
                      <ahyp:hlinkClr val="tx"/>
                    </a:ext>
                  </a:extLst>
                </a:hlinkClick>
              </a:rPr>
              <a:t>&lt;datalist&gt;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0">
                  <a:extLst>
                    <a:ext uri="{A12FA001-AC4F-418D-AE19-62706E023703}">
                      <ahyp:hlinkClr val="tx"/>
                    </a:ext>
                  </a:extLst>
                </a:hlinkClick>
              </a:rPr>
              <a:t>&lt;details&gt;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1">
                  <a:extLst>
                    <a:ext uri="{A12FA001-AC4F-418D-AE19-62706E023703}">
                      <ahyp:hlinkClr val="tx"/>
                    </a:ext>
                  </a:extLst>
                </a:hlinkClick>
              </a:rPr>
              <a:t>&lt;embed&gt;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2">
                  <a:extLst>
                    <a:ext uri="{A12FA001-AC4F-418D-AE19-62706E023703}">
                      <ahyp:hlinkClr val="tx"/>
                    </a:ext>
                  </a:extLst>
                </a:hlinkClick>
              </a:rPr>
              <a:t>&lt;nav&gt;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3">
                  <a:extLst>
                    <a:ext uri="{A12FA001-AC4F-418D-AE19-62706E023703}">
                      <ahyp:hlinkClr val="tx"/>
                    </a:ext>
                  </a:extLst>
                </a:hlinkClick>
              </a:rPr>
              <a:t>&lt;progress&gt;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4">
                  <a:extLst>
                    <a:ext uri="{A12FA001-AC4F-418D-AE19-62706E023703}">
                      <ahyp:hlinkClr val="tx"/>
                    </a:ext>
                  </a:extLst>
                </a:hlinkClick>
              </a:rPr>
              <a:t>&lt;video&gt;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5">
                  <a:extLst>
                    <a:ext uri="{A12FA001-AC4F-418D-AE19-62706E023703}">
                      <ahyp:hlinkClr val="tx"/>
                    </a:ext>
                  </a:extLst>
                </a:hlinkClick>
              </a:rPr>
              <a:t>&lt;ul&gt;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6">
                  <a:extLst>
                    <a:ext uri="{A12FA001-AC4F-418D-AE19-62706E023703}">
                      <ahyp:hlinkClr val="tx"/>
                    </a:ext>
                  </a:extLst>
                </a:hlinkClick>
              </a:rPr>
              <a:t>&lt;ol&gt;</a:t>
            </a:r>
            <a:r>
              <a:rPr lang="es" sz="1200">
                <a:solidFill>
                  <a:schemeClr val="lt1"/>
                </a:solidFill>
                <a:latin typeface="Roboto"/>
                <a:ea typeface="Roboto"/>
                <a:cs typeface="Roboto"/>
                <a:sym typeface="Roboto"/>
              </a:rPr>
              <a:t>, </a:t>
            </a:r>
            <a:r>
              <a:rPr lang="es" sz="1200" u="sng">
                <a:solidFill>
                  <a:schemeClr val="lt1"/>
                </a:solidFill>
                <a:latin typeface="Roboto Mono"/>
                <a:ea typeface="Roboto Mono"/>
                <a:cs typeface="Roboto Mono"/>
                <a:sym typeface="Roboto Mono"/>
                <a:hlinkClick r:id="rId27">
                  <a:extLst>
                    <a:ext uri="{A12FA001-AC4F-418D-AE19-62706E023703}">
                      <ahyp:hlinkClr val="tx"/>
                    </a:ext>
                  </a:extLst>
                </a:hlinkClick>
              </a:rPr>
              <a:t>&lt;li&gt;</a:t>
            </a:r>
            <a:r>
              <a:rPr lang="es" sz="1200">
                <a:solidFill>
                  <a:schemeClr val="lt1"/>
                </a:solidFill>
                <a:latin typeface="Roboto"/>
                <a:ea typeface="Roboto"/>
                <a:cs typeface="Roboto"/>
                <a:sym typeface="Roboto"/>
              </a:rPr>
              <a:t> </a:t>
            </a:r>
            <a:r>
              <a:rPr lang="es" sz="1200">
                <a:solidFill>
                  <a:srgbClr val="FFFFFF"/>
                </a:solidFill>
                <a:latin typeface="Roboto"/>
                <a:ea typeface="Roboto"/>
                <a:cs typeface="Roboto"/>
                <a:sym typeface="Roboto"/>
              </a:rPr>
              <a:t>y muchos otros.</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animEffect filter="fade" transition="in">
                                      <p:cBhvr>
                                        <p:cTn dur="1000"/>
                                        <p:tgtEl>
                                          <p:spTgt spid="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animEffect filter="fade" transition="in">
                                      <p:cBhvr>
                                        <p:cTn dur="1000"/>
                                        <p:tgtEl>
                                          <p:spTgt spid="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animEffect filter="fade" transition="in">
                                      <p:cBhvr>
                                        <p:cTn dur="1000"/>
                                        <p:tgtEl>
                                          <p:spTgt spid="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animEffect filter="fade" transition="in">
                                      <p:cBhvr>
                                        <p:cTn dur="1000"/>
                                        <p:tgtEl>
                                          <p:spTgt spid="7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2608675" y="608425"/>
            <a:ext cx="3926650" cy="392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79" name="Shape 79"/>
        <p:cNvGrpSpPr/>
        <p:nvPr/>
      </p:nvGrpSpPr>
      <p:grpSpPr>
        <a:xfrm>
          <a:off x="0" y="0"/>
          <a:ext cx="0" cy="0"/>
          <a:chOff x="0" y="0"/>
          <a:chExt cx="0" cy="0"/>
        </a:xfrm>
      </p:grpSpPr>
      <p:sp>
        <p:nvSpPr>
          <p:cNvPr id="80" name="Google Shape;80;p17"/>
          <p:cNvSpPr txBox="1"/>
          <p:nvPr/>
        </p:nvSpPr>
        <p:spPr>
          <a:xfrm>
            <a:off x="2755500" y="666725"/>
            <a:ext cx="3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CSS</a:t>
            </a:r>
            <a:r>
              <a:rPr lang="es">
                <a:solidFill>
                  <a:schemeClr val="lt1"/>
                </a:solidFill>
                <a:latin typeface="Consolas"/>
                <a:ea typeface="Consolas"/>
                <a:cs typeface="Consolas"/>
                <a:sym typeface="Consolas"/>
              </a:rPr>
              <a:t>: </a:t>
            </a:r>
            <a:r>
              <a:rPr lang="es">
                <a:solidFill>
                  <a:schemeClr val="lt1"/>
                </a:solidFill>
                <a:latin typeface="Consolas"/>
                <a:ea typeface="Consolas"/>
                <a:cs typeface="Consolas"/>
                <a:sym typeface="Consolas"/>
              </a:rPr>
              <a:t>Las Hojas de estilo en cascada</a:t>
            </a:r>
            <a:endParaRPr>
              <a:solidFill>
                <a:schemeClr val="lt1"/>
              </a:solidFill>
              <a:latin typeface="Consolas"/>
              <a:ea typeface="Consolas"/>
              <a:cs typeface="Consolas"/>
              <a:sym typeface="Consolas"/>
            </a:endParaRPr>
          </a:p>
        </p:txBody>
      </p:sp>
      <p:sp>
        <p:nvSpPr>
          <p:cNvPr id="81" name="Google Shape;81;p17"/>
          <p:cNvSpPr txBox="1"/>
          <p:nvPr/>
        </p:nvSpPr>
        <p:spPr>
          <a:xfrm>
            <a:off x="3710400" y="1066925"/>
            <a:ext cx="172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Cascading Stylesheets</a:t>
            </a:r>
            <a:endParaRPr>
              <a:solidFill>
                <a:srgbClr val="B7B7B7"/>
              </a:solidFill>
            </a:endParaRPr>
          </a:p>
        </p:txBody>
      </p:sp>
      <p:sp>
        <p:nvSpPr>
          <p:cNvPr id="82" name="Google Shape;82;p17"/>
          <p:cNvSpPr txBox="1"/>
          <p:nvPr/>
        </p:nvSpPr>
        <p:spPr>
          <a:xfrm>
            <a:off x="497250" y="1856950"/>
            <a:ext cx="7590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Consolas"/>
                <a:ea typeface="Consolas"/>
                <a:cs typeface="Consolas"/>
                <a:sym typeface="Consolas"/>
              </a:rPr>
              <a:t>Mientras que HTML se utiliza para definir la estructura y la semántica del contenido, CSS se usa para darle estilo y posicionarlo visualmente</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u="sng">
                <a:solidFill>
                  <a:schemeClr val="hlink"/>
                </a:solidFill>
                <a:latin typeface="Consolas"/>
                <a:ea typeface="Consolas"/>
                <a:cs typeface="Consolas"/>
                <a:sym typeface="Consolas"/>
                <a:hlinkClick r:id="rId3"/>
              </a:rPr>
              <a:t>CSS</a:t>
            </a:r>
            <a:r>
              <a:rPr lang="es" sz="1200">
                <a:solidFill>
                  <a:srgbClr val="FFFFFF"/>
                </a:solidFill>
                <a:latin typeface="Consolas"/>
                <a:ea typeface="Consolas"/>
                <a:cs typeface="Consolas"/>
                <a:sym typeface="Consolas"/>
              </a:rPr>
              <a:t> se puede usar, por ejemplo, para cambiar la fuente, el color, el tamaño y el espaciado del contenido, para formar múltiples columnas, añadir animaciones y otros elementos decorativos.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s" sz="1200">
                <a:solidFill>
                  <a:srgbClr val="FFFFFF"/>
                </a:solidFill>
                <a:latin typeface="Consolas"/>
                <a:ea typeface="Consolas"/>
                <a:cs typeface="Consolas"/>
                <a:sym typeface="Consolas"/>
              </a:rPr>
              <a:t>Entonces CSS es el </a:t>
            </a:r>
            <a:r>
              <a:rPr lang="es" sz="1200" u="sng">
                <a:solidFill>
                  <a:srgbClr val="FFFFFF"/>
                </a:solidFill>
                <a:latin typeface="Consolas"/>
                <a:ea typeface="Consolas"/>
                <a:cs typeface="Consolas"/>
                <a:sym typeface="Consolas"/>
              </a:rPr>
              <a:t>lenguaje de estilo</a:t>
            </a:r>
            <a:r>
              <a:rPr lang="es" sz="1200">
                <a:solidFill>
                  <a:srgbClr val="FFFFFF"/>
                </a:solidFill>
                <a:latin typeface="Consolas"/>
                <a:ea typeface="Consolas"/>
                <a:cs typeface="Consolas"/>
                <a:sym typeface="Consolas"/>
              </a:rPr>
              <a:t> que nos </a:t>
            </a:r>
            <a:r>
              <a:rPr lang="es" sz="1200">
                <a:solidFill>
                  <a:srgbClr val="FFFFFF"/>
                </a:solidFill>
                <a:latin typeface="Consolas"/>
                <a:ea typeface="Consolas"/>
                <a:cs typeface="Consolas"/>
                <a:sym typeface="Consolas"/>
              </a:rPr>
              <a:t>ayudará</a:t>
            </a:r>
            <a:r>
              <a:rPr lang="es" sz="1200">
                <a:solidFill>
                  <a:srgbClr val="FFFFFF"/>
                </a:solidFill>
                <a:latin typeface="Consolas"/>
                <a:ea typeface="Consolas"/>
                <a:cs typeface="Consolas"/>
                <a:sym typeface="Consolas"/>
              </a:rPr>
              <a:t> a mejorar la </a:t>
            </a:r>
            <a:r>
              <a:rPr lang="es" sz="1200">
                <a:solidFill>
                  <a:srgbClr val="FFFFFF"/>
                </a:solidFill>
                <a:latin typeface="Consolas"/>
                <a:ea typeface="Consolas"/>
                <a:cs typeface="Consolas"/>
                <a:sym typeface="Consolas"/>
              </a:rPr>
              <a:t>estética</a:t>
            </a:r>
            <a:r>
              <a:rPr lang="es" sz="1200">
                <a:solidFill>
                  <a:srgbClr val="FFFFFF"/>
                </a:solidFill>
                <a:latin typeface="Consolas"/>
                <a:ea typeface="Consolas"/>
                <a:cs typeface="Consolas"/>
                <a:sym typeface="Consolas"/>
              </a:rPr>
              <a:t> de nuestras </a:t>
            </a:r>
            <a:r>
              <a:rPr lang="es" sz="1200">
                <a:solidFill>
                  <a:srgbClr val="FFFFFF"/>
                </a:solidFill>
                <a:latin typeface="Consolas"/>
                <a:ea typeface="Consolas"/>
                <a:cs typeface="Consolas"/>
                <a:sym typeface="Consolas"/>
              </a:rPr>
              <a:t>páginas</a:t>
            </a:r>
            <a:r>
              <a:rPr lang="es" sz="1200">
                <a:solidFill>
                  <a:srgbClr val="FFFFFF"/>
                </a:solidFill>
                <a:latin typeface="Consolas"/>
                <a:ea typeface="Consolas"/>
                <a:cs typeface="Consolas"/>
                <a:sym typeface="Consolas"/>
              </a:rPr>
              <a:t> además de proporcionarnos herramientas y reglas para poder modificarlas </a:t>
            </a:r>
            <a:r>
              <a:rPr lang="es" sz="1200">
                <a:solidFill>
                  <a:srgbClr val="FFFFFF"/>
                </a:solidFill>
                <a:latin typeface="Consolas"/>
                <a:ea typeface="Consolas"/>
                <a:cs typeface="Consolas"/>
                <a:sym typeface="Consolas"/>
              </a:rPr>
              <a:t>fácilmente, el reto acá es buscar lo que necesitamos entre tantos recursos que tenemos</a:t>
            </a:r>
            <a:endParaRPr sz="1200">
              <a:solidFill>
                <a:srgbClr val="FFFFFF"/>
              </a:solidFill>
              <a:latin typeface="Consolas"/>
              <a:ea typeface="Consolas"/>
              <a:cs typeface="Consolas"/>
              <a:sym typeface="Consolas"/>
            </a:endParaRPr>
          </a:p>
        </p:txBody>
      </p:sp>
      <p:pic>
        <p:nvPicPr>
          <p:cNvPr id="83" name="Google Shape;83;p17"/>
          <p:cNvPicPr preferRelativeResize="0"/>
          <p:nvPr/>
        </p:nvPicPr>
        <p:blipFill>
          <a:blip r:embed="rId4">
            <a:alphaModFix/>
          </a:blip>
          <a:stretch>
            <a:fillRect/>
          </a:stretch>
        </p:blipFill>
        <p:spPr>
          <a:xfrm>
            <a:off x="279700" y="187275"/>
            <a:ext cx="605225" cy="60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1000"/>
                                        <p:tgtEl>
                                          <p:spTgt spid="8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87" name="Shape 87"/>
        <p:cNvGrpSpPr/>
        <p:nvPr/>
      </p:nvGrpSpPr>
      <p:grpSpPr>
        <a:xfrm>
          <a:off x="0" y="0"/>
          <a:ext cx="0" cy="0"/>
          <a:chOff x="0" y="0"/>
          <a:chExt cx="0" cy="0"/>
        </a:xfrm>
      </p:grpSpPr>
      <p:sp>
        <p:nvSpPr>
          <p:cNvPr id="88" name="Google Shape;88;p18"/>
          <p:cNvSpPr txBox="1"/>
          <p:nvPr/>
        </p:nvSpPr>
        <p:spPr>
          <a:xfrm>
            <a:off x="2755500" y="666725"/>
            <a:ext cx="3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CSS: Las Hojas de estilo en cascada</a:t>
            </a:r>
            <a:endParaRPr>
              <a:solidFill>
                <a:schemeClr val="lt1"/>
              </a:solidFill>
              <a:latin typeface="Consolas"/>
              <a:ea typeface="Consolas"/>
              <a:cs typeface="Consolas"/>
              <a:sym typeface="Consolas"/>
            </a:endParaRPr>
          </a:p>
        </p:txBody>
      </p:sp>
      <p:sp>
        <p:nvSpPr>
          <p:cNvPr id="89" name="Google Shape;89;p18"/>
          <p:cNvSpPr txBox="1"/>
          <p:nvPr/>
        </p:nvSpPr>
        <p:spPr>
          <a:xfrm>
            <a:off x="3710400" y="1066925"/>
            <a:ext cx="172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Cascading Stylesheets</a:t>
            </a:r>
            <a:endParaRPr>
              <a:solidFill>
                <a:srgbClr val="B7B7B7"/>
              </a:solidFill>
            </a:endParaRPr>
          </a:p>
        </p:txBody>
      </p:sp>
      <p:sp>
        <p:nvSpPr>
          <p:cNvPr id="90" name="Google Shape;90;p18"/>
          <p:cNvSpPr txBox="1"/>
          <p:nvPr/>
        </p:nvSpPr>
        <p:spPr>
          <a:xfrm>
            <a:off x="497250" y="1856950"/>
            <a:ext cx="8080500" cy="24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u="sng">
                <a:solidFill>
                  <a:schemeClr val="lt1"/>
                </a:solidFill>
                <a:latin typeface="Consolas"/>
                <a:ea typeface="Consolas"/>
                <a:cs typeface="Consolas"/>
                <a:sym typeface="Consolas"/>
              </a:rPr>
              <a:t>Formas de usar CSS en HTML</a:t>
            </a:r>
            <a:endParaRPr sz="1200" u="sng">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Agregandolo como atributo en una etiqueta de HTML:</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body</a:t>
            </a:r>
            <a:r>
              <a:rPr lang="es" sz="1200">
                <a:solidFill>
                  <a:srgbClr val="7FDBCA"/>
                </a:solidFill>
                <a:highlight>
                  <a:srgbClr val="011627"/>
                </a:highlight>
                <a:latin typeface="Consolas"/>
                <a:ea typeface="Consolas"/>
                <a:cs typeface="Consolas"/>
                <a:sym typeface="Consolas"/>
              </a:rPr>
              <a:t> </a:t>
            </a:r>
            <a:r>
              <a:rPr i="1" lang="es" sz="1200">
                <a:solidFill>
                  <a:srgbClr val="C5E478"/>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a:t>
            </a:r>
            <a:r>
              <a:rPr lang="es" sz="1200">
                <a:solidFill>
                  <a:srgbClr val="D9F5DD"/>
                </a:solidFill>
                <a:highlight>
                  <a:srgbClr val="011627"/>
                </a:highlight>
                <a:latin typeface="Consolas"/>
                <a:ea typeface="Consolas"/>
                <a:cs typeface="Consolas"/>
                <a:sym typeface="Consolas"/>
              </a:rPr>
              <a:t>"</a:t>
            </a:r>
            <a:r>
              <a:rPr lang="es" sz="1200">
                <a:solidFill>
                  <a:srgbClr val="ECC48D"/>
                </a:solidFill>
                <a:highlight>
                  <a:srgbClr val="011627"/>
                </a:highlight>
                <a:latin typeface="Consolas"/>
                <a:ea typeface="Consolas"/>
                <a:cs typeface="Consolas"/>
                <a:sym typeface="Consolas"/>
              </a:rPr>
              <a:t>background-color: black;</a:t>
            </a:r>
            <a:r>
              <a:rPr lang="es" sz="1200">
                <a:solidFill>
                  <a:srgbClr val="D9F5DD"/>
                </a:solidFill>
                <a:highlight>
                  <a:srgbClr val="011627"/>
                </a:highlight>
                <a:latin typeface="Consolas"/>
                <a:ea typeface="Consolas"/>
                <a:cs typeface="Consolas"/>
                <a:sym typeface="Consolas"/>
              </a:rPr>
              <a:t>"</a:t>
            </a:r>
            <a:r>
              <a:rPr lang="es" sz="1200">
                <a:solidFill>
                  <a:srgbClr val="7FDBCA"/>
                </a:solidFill>
                <a:highlight>
                  <a:srgbClr val="011627"/>
                </a:highlight>
                <a:latin typeface="Consolas"/>
                <a:ea typeface="Consolas"/>
                <a:cs typeface="Consolas"/>
                <a:sym typeface="Consolas"/>
              </a:rPr>
              <a:t>&gt;</a:t>
            </a:r>
            <a:endParaRPr sz="1200">
              <a:solidFill>
                <a:srgbClr val="7FDBCA"/>
              </a:solidFill>
              <a:highlight>
                <a:srgbClr val="011627"/>
              </a:highlight>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donde usamos el atributo </a:t>
            </a:r>
            <a:r>
              <a:rPr i="1" lang="es" sz="1200">
                <a:solidFill>
                  <a:srgbClr val="C5E478"/>
                </a:solidFill>
                <a:highlight>
                  <a:srgbClr val="011627"/>
                </a:highlight>
                <a:latin typeface="Consolas"/>
                <a:ea typeface="Consolas"/>
                <a:cs typeface="Consolas"/>
                <a:sym typeface="Consolas"/>
              </a:rPr>
              <a:t>style</a:t>
            </a:r>
            <a:r>
              <a:rPr lang="es" sz="1200">
                <a:solidFill>
                  <a:schemeClr val="lt1"/>
                </a:solidFill>
                <a:latin typeface="Consolas"/>
                <a:ea typeface="Consolas"/>
                <a:cs typeface="Consolas"/>
                <a:sym typeface="Consolas"/>
              </a:rPr>
              <a:t> de la etiqueta </a:t>
            </a:r>
            <a:r>
              <a:rPr lang="es" sz="1200">
                <a:solidFill>
                  <a:srgbClr val="CAECE6"/>
                </a:solidFill>
                <a:highlight>
                  <a:srgbClr val="011627"/>
                </a:highlight>
                <a:latin typeface="Consolas"/>
                <a:ea typeface="Consolas"/>
                <a:cs typeface="Consolas"/>
                <a:sym typeface="Consolas"/>
              </a:rPr>
              <a:t>body</a:t>
            </a:r>
            <a:r>
              <a:rPr lang="es" sz="1200">
                <a:solidFill>
                  <a:schemeClr val="lt1"/>
                </a:solidFill>
                <a:latin typeface="Consolas"/>
                <a:ea typeface="Consolas"/>
                <a:cs typeface="Consolas"/>
                <a:sym typeface="Consolas"/>
              </a:rPr>
              <a:t> y respetando la sintaxis </a:t>
            </a:r>
            <a:r>
              <a:rPr i="1" lang="es" sz="1200">
                <a:solidFill>
                  <a:srgbClr val="C5E478"/>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a:t>
            </a:r>
            <a:r>
              <a:rPr lang="es" sz="1200">
                <a:solidFill>
                  <a:srgbClr val="D9F5DD"/>
                </a:solidFill>
                <a:highlight>
                  <a:srgbClr val="011627"/>
                </a:highlight>
                <a:latin typeface="Consolas"/>
                <a:ea typeface="Consolas"/>
                <a:cs typeface="Consolas"/>
                <a:sym typeface="Consolas"/>
              </a:rPr>
              <a:t>"</a:t>
            </a:r>
            <a:r>
              <a:rPr lang="es" sz="1200">
                <a:solidFill>
                  <a:srgbClr val="ECC48D"/>
                </a:solidFill>
                <a:highlight>
                  <a:srgbClr val="011627"/>
                </a:highlight>
                <a:latin typeface="Consolas"/>
                <a:ea typeface="Consolas"/>
                <a:cs typeface="Consolas"/>
                <a:sym typeface="Consolas"/>
              </a:rPr>
              <a:t> </a:t>
            </a:r>
            <a:r>
              <a:rPr lang="es" sz="1200">
                <a:solidFill>
                  <a:srgbClr val="D9F5DD"/>
                </a:solidFill>
                <a:highlight>
                  <a:srgbClr val="011627"/>
                </a:highlight>
                <a:latin typeface="Consolas"/>
                <a:ea typeface="Consolas"/>
                <a:cs typeface="Consolas"/>
                <a:sym typeface="Consolas"/>
              </a:rPr>
              <a:t>"</a:t>
            </a:r>
            <a:r>
              <a:rPr lang="es" sz="1200">
                <a:solidFill>
                  <a:schemeClr val="lt1"/>
                </a:solidFill>
                <a:latin typeface="Consolas"/>
                <a:ea typeface="Consolas"/>
                <a:cs typeface="Consolas"/>
                <a:sym typeface="Consolas"/>
              </a:rPr>
              <a:t> podemos agregar reglas de CSS </a:t>
            </a:r>
            <a:r>
              <a:rPr lang="es" sz="1200">
                <a:solidFill>
                  <a:srgbClr val="ECC48D"/>
                </a:solidFill>
                <a:latin typeface="Consolas"/>
                <a:ea typeface="Consolas"/>
                <a:cs typeface="Consolas"/>
                <a:sym typeface="Consolas"/>
              </a:rPr>
              <a:t>background-color</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i="1" lang="es" sz="1200">
                <a:solidFill>
                  <a:schemeClr val="lt1"/>
                </a:solidFill>
                <a:latin typeface="Consolas"/>
                <a:ea typeface="Consolas"/>
                <a:cs typeface="Consolas"/>
                <a:sym typeface="Consolas"/>
              </a:rPr>
              <a:t>Resultado:</a:t>
            </a:r>
            <a:endParaRPr i="1"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En este caso logramos que la página obtenga un color de fondo totalmente oscuro</a:t>
            </a:r>
            <a:endParaRPr sz="1200">
              <a:solidFill>
                <a:schemeClr val="lt1"/>
              </a:solidFill>
              <a:latin typeface="Consolas"/>
              <a:ea typeface="Consolas"/>
              <a:cs typeface="Consolas"/>
              <a:sym typeface="Consolas"/>
            </a:endParaRPr>
          </a:p>
        </p:txBody>
      </p:sp>
      <p:pic>
        <p:nvPicPr>
          <p:cNvPr id="91" name="Google Shape;91;p18"/>
          <p:cNvPicPr preferRelativeResize="0"/>
          <p:nvPr/>
        </p:nvPicPr>
        <p:blipFill>
          <a:blip r:embed="rId3">
            <a:alphaModFix/>
          </a:blip>
          <a:stretch>
            <a:fillRect/>
          </a:stretch>
        </p:blipFill>
        <p:spPr>
          <a:xfrm>
            <a:off x="279700" y="187275"/>
            <a:ext cx="605225" cy="60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1000"/>
                                        <p:tgtEl>
                                          <p:spTgt spid="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1000"/>
                                        <p:tgtEl>
                                          <p:spTgt spid="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9" st="9"/>
                                            </p:txEl>
                                          </p:spTgt>
                                        </p:tgtEl>
                                        <p:attrNameLst>
                                          <p:attrName>style.visibility</p:attrName>
                                        </p:attrNameLst>
                                      </p:cBhvr>
                                      <p:to>
                                        <p:strVal val="visible"/>
                                      </p:to>
                                    </p:set>
                                    <p:animEffect filter="fade" transition="in">
                                      <p:cBhvr>
                                        <p:cTn dur="1000"/>
                                        <p:tgtEl>
                                          <p:spTgt spid="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0" st="10"/>
                                            </p:txEl>
                                          </p:spTgt>
                                        </p:tgtEl>
                                        <p:attrNameLst>
                                          <p:attrName>style.visibility</p:attrName>
                                        </p:attrNameLst>
                                      </p:cBhvr>
                                      <p:to>
                                        <p:strVal val="visible"/>
                                      </p:to>
                                    </p:set>
                                    <p:animEffect filter="fade" transition="in">
                                      <p:cBhvr>
                                        <p:cTn dur="1000"/>
                                        <p:tgtEl>
                                          <p:spTgt spid="9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95" name="Shape 95"/>
        <p:cNvGrpSpPr/>
        <p:nvPr/>
      </p:nvGrpSpPr>
      <p:grpSpPr>
        <a:xfrm>
          <a:off x="0" y="0"/>
          <a:ext cx="0" cy="0"/>
          <a:chOff x="0" y="0"/>
          <a:chExt cx="0" cy="0"/>
        </a:xfrm>
      </p:grpSpPr>
      <p:sp>
        <p:nvSpPr>
          <p:cNvPr id="96" name="Google Shape;96;p19"/>
          <p:cNvSpPr txBox="1"/>
          <p:nvPr/>
        </p:nvSpPr>
        <p:spPr>
          <a:xfrm>
            <a:off x="2755500" y="666725"/>
            <a:ext cx="3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CSS: Las Hojas de estilo en cascada</a:t>
            </a:r>
            <a:endParaRPr>
              <a:solidFill>
                <a:schemeClr val="lt1"/>
              </a:solidFill>
              <a:latin typeface="Consolas"/>
              <a:ea typeface="Consolas"/>
              <a:cs typeface="Consolas"/>
              <a:sym typeface="Consolas"/>
            </a:endParaRPr>
          </a:p>
        </p:txBody>
      </p:sp>
      <p:sp>
        <p:nvSpPr>
          <p:cNvPr id="97" name="Google Shape;97;p19"/>
          <p:cNvSpPr txBox="1"/>
          <p:nvPr/>
        </p:nvSpPr>
        <p:spPr>
          <a:xfrm>
            <a:off x="3710400" y="1066925"/>
            <a:ext cx="172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Cascading Stylesheets</a:t>
            </a:r>
            <a:endParaRPr>
              <a:solidFill>
                <a:srgbClr val="B7B7B7"/>
              </a:solidFill>
            </a:endParaRPr>
          </a:p>
        </p:txBody>
      </p:sp>
      <p:sp>
        <p:nvSpPr>
          <p:cNvPr id="98" name="Google Shape;98;p19"/>
          <p:cNvSpPr txBox="1"/>
          <p:nvPr/>
        </p:nvSpPr>
        <p:spPr>
          <a:xfrm>
            <a:off x="497250" y="1856950"/>
            <a:ext cx="8080500" cy="246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u="sng">
                <a:solidFill>
                  <a:schemeClr val="lt1"/>
                </a:solidFill>
                <a:latin typeface="Consolas"/>
                <a:ea typeface="Consolas"/>
                <a:cs typeface="Consolas"/>
                <a:sym typeface="Consolas"/>
              </a:rPr>
              <a:t>Formas de usar CSS en HTML</a:t>
            </a:r>
            <a:endParaRPr sz="1200" u="sng">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Agregandolo como atributo en una etiqueta de HTML:</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lnSpc>
                <a:spcPct val="135714"/>
              </a:lnSpc>
              <a:spcBef>
                <a:spcPts val="0"/>
              </a:spcBef>
              <a:spcAft>
                <a:spcPts val="0"/>
              </a:spcAft>
              <a:buNone/>
            </a:pP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 </a:t>
            </a:r>
            <a:r>
              <a:rPr i="1" lang="es" sz="1200">
                <a:solidFill>
                  <a:srgbClr val="C5E478"/>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a:t>
            </a:r>
            <a:r>
              <a:rPr lang="es" sz="1200">
                <a:solidFill>
                  <a:srgbClr val="D9F5DD"/>
                </a:solidFill>
                <a:highlight>
                  <a:srgbClr val="011627"/>
                </a:highlight>
                <a:latin typeface="Consolas"/>
                <a:ea typeface="Consolas"/>
                <a:cs typeface="Consolas"/>
                <a:sym typeface="Consolas"/>
              </a:rPr>
              <a:t>"</a:t>
            </a:r>
            <a:r>
              <a:rPr lang="es" sz="1200">
                <a:solidFill>
                  <a:srgbClr val="ECC48D"/>
                </a:solidFill>
                <a:highlight>
                  <a:srgbClr val="011627"/>
                </a:highlight>
                <a:latin typeface="Consolas"/>
                <a:ea typeface="Consolas"/>
                <a:cs typeface="Consolas"/>
                <a:sym typeface="Consolas"/>
              </a:rPr>
              <a:t>color: white;</a:t>
            </a:r>
            <a:r>
              <a:rPr lang="es" sz="1200">
                <a:solidFill>
                  <a:srgbClr val="D9F5DD"/>
                </a:solidFill>
                <a:highlight>
                  <a:srgbClr val="011627"/>
                </a:highlight>
                <a:latin typeface="Consolas"/>
                <a:ea typeface="Consolas"/>
                <a:cs typeface="Consolas"/>
                <a:sym typeface="Consolas"/>
              </a:rPr>
              <a:t>"</a:t>
            </a:r>
            <a:r>
              <a:rPr lang="es" sz="1200">
                <a:solidFill>
                  <a:srgbClr val="7FDBCA"/>
                </a:solidFill>
                <a:highlight>
                  <a:srgbClr val="011627"/>
                </a:highlight>
                <a:latin typeface="Consolas"/>
                <a:ea typeface="Consolas"/>
                <a:cs typeface="Consolas"/>
                <a:sym typeface="Consolas"/>
              </a:rPr>
              <a:t>&gt;</a:t>
            </a:r>
            <a:r>
              <a:rPr lang="es" sz="1200">
                <a:solidFill>
                  <a:srgbClr val="D6DEEB"/>
                </a:solidFill>
                <a:highlight>
                  <a:srgbClr val="011627"/>
                </a:highlight>
                <a:latin typeface="Consolas"/>
                <a:ea typeface="Consolas"/>
                <a:cs typeface="Consolas"/>
                <a:sym typeface="Consolas"/>
              </a:rPr>
              <a:t>Título importante</a:t>
            </a: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h1</a:t>
            </a:r>
            <a:r>
              <a:rPr lang="es" sz="1200">
                <a:solidFill>
                  <a:srgbClr val="7FDBCA"/>
                </a:solidFill>
                <a:highlight>
                  <a:srgbClr val="011627"/>
                </a:highlight>
                <a:latin typeface="Consolas"/>
                <a:ea typeface="Consolas"/>
                <a:cs typeface="Consolas"/>
                <a:sym typeface="Consolas"/>
              </a:rPr>
              <a:t>&gt;</a:t>
            </a:r>
            <a:endParaRPr sz="1200">
              <a:solidFill>
                <a:srgbClr val="7FDBCA"/>
              </a:solidFill>
              <a:highlight>
                <a:srgbClr val="011627"/>
              </a:highlight>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donde usamos el atributo </a:t>
            </a:r>
            <a:r>
              <a:rPr i="1" lang="es" sz="1200">
                <a:solidFill>
                  <a:srgbClr val="C5E478"/>
                </a:solidFill>
                <a:highlight>
                  <a:srgbClr val="011627"/>
                </a:highlight>
                <a:latin typeface="Consolas"/>
                <a:ea typeface="Consolas"/>
                <a:cs typeface="Consolas"/>
                <a:sym typeface="Consolas"/>
              </a:rPr>
              <a:t>style</a:t>
            </a:r>
            <a:r>
              <a:rPr lang="es" sz="1200">
                <a:solidFill>
                  <a:schemeClr val="lt1"/>
                </a:solidFill>
                <a:latin typeface="Consolas"/>
                <a:ea typeface="Consolas"/>
                <a:cs typeface="Consolas"/>
                <a:sym typeface="Consolas"/>
              </a:rPr>
              <a:t> de la etiqueta </a:t>
            </a:r>
            <a:r>
              <a:rPr lang="es" sz="1200">
                <a:solidFill>
                  <a:srgbClr val="CAECE6"/>
                </a:solidFill>
                <a:highlight>
                  <a:srgbClr val="011627"/>
                </a:highlight>
                <a:latin typeface="Consolas"/>
                <a:ea typeface="Consolas"/>
                <a:cs typeface="Consolas"/>
                <a:sym typeface="Consolas"/>
              </a:rPr>
              <a:t>h1</a:t>
            </a:r>
            <a:r>
              <a:rPr lang="es" sz="1200">
                <a:solidFill>
                  <a:schemeClr val="lt1"/>
                </a:solidFill>
                <a:latin typeface="Consolas"/>
                <a:ea typeface="Consolas"/>
                <a:cs typeface="Consolas"/>
                <a:sym typeface="Consolas"/>
              </a:rPr>
              <a:t>y respetando la sintaxis </a:t>
            </a:r>
            <a:r>
              <a:rPr i="1" lang="es" sz="1200">
                <a:solidFill>
                  <a:srgbClr val="C5E478"/>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a:t>
            </a:r>
            <a:r>
              <a:rPr lang="es" sz="1200">
                <a:solidFill>
                  <a:srgbClr val="D9F5DD"/>
                </a:solidFill>
                <a:highlight>
                  <a:srgbClr val="011627"/>
                </a:highlight>
                <a:latin typeface="Consolas"/>
                <a:ea typeface="Consolas"/>
                <a:cs typeface="Consolas"/>
                <a:sym typeface="Consolas"/>
              </a:rPr>
              <a:t>"</a:t>
            </a:r>
            <a:r>
              <a:rPr lang="es" sz="1200">
                <a:solidFill>
                  <a:srgbClr val="ECC48D"/>
                </a:solidFill>
                <a:highlight>
                  <a:srgbClr val="011627"/>
                </a:highlight>
                <a:latin typeface="Consolas"/>
                <a:ea typeface="Consolas"/>
                <a:cs typeface="Consolas"/>
                <a:sym typeface="Consolas"/>
              </a:rPr>
              <a:t> </a:t>
            </a:r>
            <a:r>
              <a:rPr lang="es" sz="1200">
                <a:solidFill>
                  <a:srgbClr val="D9F5DD"/>
                </a:solidFill>
                <a:highlight>
                  <a:srgbClr val="011627"/>
                </a:highlight>
                <a:latin typeface="Consolas"/>
                <a:ea typeface="Consolas"/>
                <a:cs typeface="Consolas"/>
                <a:sym typeface="Consolas"/>
              </a:rPr>
              <a:t>"</a:t>
            </a:r>
            <a:r>
              <a:rPr lang="es" sz="1200">
                <a:solidFill>
                  <a:schemeClr val="lt1"/>
                </a:solidFill>
                <a:latin typeface="Consolas"/>
                <a:ea typeface="Consolas"/>
                <a:cs typeface="Consolas"/>
                <a:sym typeface="Consolas"/>
              </a:rPr>
              <a:t> podemos agregar reglas de CSS </a:t>
            </a:r>
            <a:r>
              <a:rPr lang="es" sz="1200">
                <a:solidFill>
                  <a:srgbClr val="ECC48D"/>
                </a:solidFill>
                <a:latin typeface="Consolas"/>
                <a:ea typeface="Consolas"/>
                <a:cs typeface="Consolas"/>
                <a:sym typeface="Consolas"/>
              </a:rPr>
              <a:t>color</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i="1" lang="es" sz="1200">
                <a:solidFill>
                  <a:schemeClr val="lt1"/>
                </a:solidFill>
                <a:latin typeface="Consolas"/>
                <a:ea typeface="Consolas"/>
                <a:cs typeface="Consolas"/>
                <a:sym typeface="Consolas"/>
              </a:rPr>
              <a:t>Resultado:</a:t>
            </a:r>
            <a:endParaRPr i="1"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En este caso logramos que el texto del titulo se vea de color blanco</a:t>
            </a:r>
            <a:endParaRPr sz="1200">
              <a:solidFill>
                <a:schemeClr val="lt1"/>
              </a:solidFill>
              <a:latin typeface="Consolas"/>
              <a:ea typeface="Consolas"/>
              <a:cs typeface="Consolas"/>
              <a:sym typeface="Consolas"/>
            </a:endParaRPr>
          </a:p>
        </p:txBody>
      </p:sp>
      <p:pic>
        <p:nvPicPr>
          <p:cNvPr id="99" name="Google Shape;99;p19"/>
          <p:cNvPicPr preferRelativeResize="0"/>
          <p:nvPr/>
        </p:nvPicPr>
        <p:blipFill>
          <a:blip r:embed="rId3">
            <a:alphaModFix/>
          </a:blip>
          <a:stretch>
            <a:fillRect/>
          </a:stretch>
        </p:blipFill>
        <p:spPr>
          <a:xfrm>
            <a:off x="279700" y="187275"/>
            <a:ext cx="605225" cy="60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0" st="10"/>
                                            </p:txEl>
                                          </p:spTgt>
                                        </p:tgtEl>
                                        <p:attrNameLst>
                                          <p:attrName>style.visibility</p:attrName>
                                        </p:attrNameLst>
                                      </p:cBhvr>
                                      <p:to>
                                        <p:strVal val="visible"/>
                                      </p:to>
                                    </p:set>
                                    <p:animEffect filter="fade" transition="in">
                                      <p:cBhvr>
                                        <p:cTn dur="1000"/>
                                        <p:tgtEl>
                                          <p:spTgt spid="9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103" name="Shape 103"/>
        <p:cNvGrpSpPr/>
        <p:nvPr/>
      </p:nvGrpSpPr>
      <p:grpSpPr>
        <a:xfrm>
          <a:off x="0" y="0"/>
          <a:ext cx="0" cy="0"/>
          <a:chOff x="0" y="0"/>
          <a:chExt cx="0" cy="0"/>
        </a:xfrm>
      </p:grpSpPr>
      <p:sp>
        <p:nvSpPr>
          <p:cNvPr id="104" name="Google Shape;104;p20"/>
          <p:cNvSpPr txBox="1"/>
          <p:nvPr/>
        </p:nvSpPr>
        <p:spPr>
          <a:xfrm>
            <a:off x="2755500" y="666725"/>
            <a:ext cx="36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nsolas"/>
                <a:ea typeface="Consolas"/>
                <a:cs typeface="Consolas"/>
                <a:sym typeface="Consolas"/>
              </a:rPr>
              <a:t>CSS: Las Hojas de estilo en cascada</a:t>
            </a:r>
            <a:endParaRPr>
              <a:solidFill>
                <a:schemeClr val="lt1"/>
              </a:solidFill>
              <a:latin typeface="Consolas"/>
              <a:ea typeface="Consolas"/>
              <a:cs typeface="Consolas"/>
              <a:sym typeface="Consolas"/>
            </a:endParaRPr>
          </a:p>
        </p:txBody>
      </p:sp>
      <p:sp>
        <p:nvSpPr>
          <p:cNvPr id="105" name="Google Shape;105;p20"/>
          <p:cNvSpPr txBox="1"/>
          <p:nvPr/>
        </p:nvSpPr>
        <p:spPr>
          <a:xfrm>
            <a:off x="3710400" y="1066925"/>
            <a:ext cx="172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B7B7B7"/>
                </a:solidFill>
                <a:latin typeface="Roboto"/>
                <a:ea typeface="Roboto"/>
                <a:cs typeface="Roboto"/>
                <a:sym typeface="Roboto"/>
              </a:rPr>
              <a:t>Cascading Stylesheets</a:t>
            </a:r>
            <a:endParaRPr>
              <a:solidFill>
                <a:srgbClr val="B7B7B7"/>
              </a:solidFill>
            </a:endParaRPr>
          </a:p>
        </p:txBody>
      </p:sp>
      <p:sp>
        <p:nvSpPr>
          <p:cNvPr id="106" name="Google Shape;106;p20"/>
          <p:cNvSpPr txBox="1"/>
          <p:nvPr/>
        </p:nvSpPr>
        <p:spPr>
          <a:xfrm>
            <a:off x="497250" y="1856950"/>
            <a:ext cx="36828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u="sng">
                <a:solidFill>
                  <a:schemeClr val="lt1"/>
                </a:solidFill>
                <a:latin typeface="Consolas"/>
                <a:ea typeface="Consolas"/>
                <a:cs typeface="Consolas"/>
                <a:sym typeface="Consolas"/>
              </a:rPr>
              <a:t>Formas de usar CSS en HTML</a:t>
            </a:r>
            <a:endParaRPr sz="1200" u="sng">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Agregando la etiqueta </a:t>
            </a:r>
            <a:r>
              <a:rPr lang="es" sz="1200">
                <a:solidFill>
                  <a:srgbClr val="7FDBCA"/>
                </a:solidFill>
                <a:highlight>
                  <a:srgbClr val="011627"/>
                </a:highlight>
                <a:latin typeface="Consolas"/>
                <a:ea typeface="Consolas"/>
                <a:cs typeface="Consolas"/>
                <a:sym typeface="Consolas"/>
              </a:rPr>
              <a:t>&lt;</a:t>
            </a:r>
            <a:r>
              <a:rPr lang="es" sz="1200">
                <a:solidFill>
                  <a:srgbClr val="CAECE6"/>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&gt; &lt;/</a:t>
            </a:r>
            <a:r>
              <a:rPr lang="es" sz="1200">
                <a:solidFill>
                  <a:srgbClr val="CAECE6"/>
                </a:solidFill>
                <a:highlight>
                  <a:srgbClr val="011627"/>
                </a:highlight>
                <a:latin typeface="Consolas"/>
                <a:ea typeface="Consolas"/>
                <a:cs typeface="Consolas"/>
                <a:sym typeface="Consolas"/>
              </a:rPr>
              <a:t>style</a:t>
            </a:r>
            <a:r>
              <a:rPr lang="es" sz="1200">
                <a:solidFill>
                  <a:srgbClr val="7FDBCA"/>
                </a:solidFill>
                <a:highlight>
                  <a:srgbClr val="011627"/>
                </a:highlight>
                <a:latin typeface="Consolas"/>
                <a:ea typeface="Consolas"/>
                <a:cs typeface="Consolas"/>
                <a:sym typeface="Consolas"/>
              </a:rPr>
              <a:t>&gt;</a:t>
            </a:r>
            <a:r>
              <a:rPr lang="es" sz="1200">
                <a:solidFill>
                  <a:schemeClr val="lt1"/>
                </a:solidFill>
                <a:latin typeface="Consolas"/>
                <a:ea typeface="Consolas"/>
                <a:cs typeface="Consolas"/>
                <a:sym typeface="Consolas"/>
              </a:rPr>
              <a:t> dentro de la etiqueta </a:t>
            </a:r>
            <a:r>
              <a:rPr lang="es" sz="1200">
                <a:solidFill>
                  <a:srgbClr val="CAECE6"/>
                </a:solidFill>
                <a:latin typeface="Consolas"/>
                <a:ea typeface="Consolas"/>
                <a:cs typeface="Consolas"/>
                <a:sym typeface="Consolas"/>
              </a:rPr>
              <a:t>head</a:t>
            </a:r>
            <a:r>
              <a:rPr lang="es" sz="1200">
                <a:solidFill>
                  <a:schemeClr val="lt1"/>
                </a:solidFill>
                <a:latin typeface="Consolas"/>
                <a:ea typeface="Consolas"/>
                <a:cs typeface="Consolas"/>
                <a:sym typeface="Consolas"/>
              </a:rPr>
              <a:t> para establecer mediante </a:t>
            </a:r>
            <a:r>
              <a:rPr lang="es" sz="1200" u="sng">
                <a:solidFill>
                  <a:schemeClr val="hlink"/>
                </a:solidFill>
                <a:latin typeface="Consolas"/>
                <a:ea typeface="Consolas"/>
                <a:cs typeface="Consolas"/>
                <a:sym typeface="Consolas"/>
                <a:hlinkClick r:id="rId3"/>
              </a:rPr>
              <a:t>selectores</a:t>
            </a:r>
            <a:r>
              <a:rPr lang="es" sz="1200" u="sng">
                <a:solidFill>
                  <a:schemeClr val="lt1"/>
                </a:solidFill>
                <a:latin typeface="Consolas"/>
                <a:ea typeface="Consolas"/>
                <a:cs typeface="Consolas"/>
                <a:sym typeface="Consolas"/>
              </a:rPr>
              <a:t> de tipo</a:t>
            </a:r>
            <a:r>
              <a:rPr lang="es" sz="1200">
                <a:solidFill>
                  <a:schemeClr val="lt1"/>
                </a:solidFill>
                <a:latin typeface="Consolas"/>
                <a:ea typeface="Consolas"/>
                <a:cs typeface="Consolas"/>
                <a:sym typeface="Consolas"/>
              </a:rPr>
              <a:t> las mismas reglas de antes pero de una forma más ordenada y fácil de leer</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Resultado:</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rPr lang="es" sz="1200">
                <a:solidFill>
                  <a:schemeClr val="lt1"/>
                </a:solidFill>
                <a:latin typeface="Consolas"/>
                <a:ea typeface="Consolas"/>
                <a:cs typeface="Consolas"/>
                <a:sym typeface="Consolas"/>
              </a:rPr>
              <a:t>Lo mismo visto anteriormente, fondo oscuro con texto blanco</a:t>
            </a:r>
            <a:endParaRPr sz="1200">
              <a:solidFill>
                <a:schemeClr val="lt1"/>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latin typeface="Consolas"/>
              <a:ea typeface="Consolas"/>
              <a:cs typeface="Consolas"/>
              <a:sym typeface="Consolas"/>
            </a:endParaRPr>
          </a:p>
        </p:txBody>
      </p:sp>
      <p:pic>
        <p:nvPicPr>
          <p:cNvPr id="107" name="Google Shape;107;p20"/>
          <p:cNvPicPr preferRelativeResize="0"/>
          <p:nvPr/>
        </p:nvPicPr>
        <p:blipFill>
          <a:blip r:embed="rId4">
            <a:alphaModFix/>
          </a:blip>
          <a:stretch>
            <a:fillRect/>
          </a:stretch>
        </p:blipFill>
        <p:spPr>
          <a:xfrm>
            <a:off x="279700" y="187275"/>
            <a:ext cx="605225" cy="605225"/>
          </a:xfrm>
          <a:prstGeom prst="rect">
            <a:avLst/>
          </a:prstGeom>
          <a:noFill/>
          <a:ln>
            <a:noFill/>
          </a:ln>
        </p:spPr>
      </p:pic>
      <p:pic>
        <p:nvPicPr>
          <p:cNvPr id="108" name="Google Shape;108;p20"/>
          <p:cNvPicPr preferRelativeResize="0"/>
          <p:nvPr/>
        </p:nvPicPr>
        <p:blipFill>
          <a:blip r:embed="rId5">
            <a:alphaModFix/>
          </a:blip>
          <a:stretch>
            <a:fillRect/>
          </a:stretch>
        </p:blipFill>
        <p:spPr>
          <a:xfrm>
            <a:off x="4278050" y="1701775"/>
            <a:ext cx="4450363" cy="2757975"/>
          </a:xfrm>
          <a:prstGeom prst="rect">
            <a:avLst/>
          </a:prstGeom>
          <a:noFill/>
          <a:ln>
            <a:noFill/>
          </a:ln>
        </p:spPr>
      </p:pic>
      <p:pic>
        <p:nvPicPr>
          <p:cNvPr id="109" name="Google Shape;109;p20"/>
          <p:cNvPicPr preferRelativeResize="0"/>
          <p:nvPr/>
        </p:nvPicPr>
        <p:blipFill>
          <a:blip r:embed="rId6">
            <a:alphaModFix/>
          </a:blip>
          <a:stretch>
            <a:fillRect/>
          </a:stretch>
        </p:blipFill>
        <p:spPr>
          <a:xfrm>
            <a:off x="1156525" y="4324675"/>
            <a:ext cx="1656075" cy="64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A4320"/>
        </a:solidFill>
      </p:bgPr>
    </p:bg>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926844" y="240822"/>
            <a:ext cx="431621" cy="454081"/>
          </a:xfrm>
          <a:prstGeom prst="rect">
            <a:avLst/>
          </a:prstGeom>
          <a:noFill/>
          <a:ln>
            <a:noFill/>
          </a:ln>
        </p:spPr>
      </p:pic>
      <p:pic>
        <p:nvPicPr>
          <p:cNvPr id="115" name="Google Shape;115;p21"/>
          <p:cNvPicPr preferRelativeResize="0"/>
          <p:nvPr/>
        </p:nvPicPr>
        <p:blipFill rotWithShape="1">
          <a:blip r:embed="rId4">
            <a:alphaModFix/>
          </a:blip>
          <a:srcRect b="21382" l="37417" r="37686" t="20498"/>
          <a:stretch/>
        </p:blipFill>
        <p:spPr>
          <a:xfrm>
            <a:off x="391600" y="217938"/>
            <a:ext cx="407055" cy="499848"/>
          </a:xfrm>
          <a:prstGeom prst="rect">
            <a:avLst/>
          </a:prstGeom>
          <a:noFill/>
          <a:ln>
            <a:noFill/>
          </a:ln>
        </p:spPr>
      </p:pic>
      <p:pic>
        <p:nvPicPr>
          <p:cNvPr id="116" name="Google Shape;116;p21"/>
          <p:cNvPicPr preferRelativeResize="0"/>
          <p:nvPr/>
        </p:nvPicPr>
        <p:blipFill>
          <a:blip r:embed="rId5">
            <a:alphaModFix/>
          </a:blip>
          <a:stretch>
            <a:fillRect/>
          </a:stretch>
        </p:blipFill>
        <p:spPr>
          <a:xfrm>
            <a:off x="1413878" y="189850"/>
            <a:ext cx="528522" cy="556026"/>
          </a:xfrm>
          <a:prstGeom prst="rect">
            <a:avLst/>
          </a:prstGeom>
          <a:noFill/>
          <a:ln>
            <a:noFill/>
          </a:ln>
        </p:spPr>
      </p:pic>
      <p:pic>
        <p:nvPicPr>
          <p:cNvPr id="117" name="Google Shape;117;p21"/>
          <p:cNvPicPr preferRelativeResize="0"/>
          <p:nvPr/>
        </p:nvPicPr>
        <p:blipFill>
          <a:blip r:embed="rId6">
            <a:alphaModFix/>
          </a:blip>
          <a:stretch>
            <a:fillRect/>
          </a:stretch>
        </p:blipFill>
        <p:spPr>
          <a:xfrm>
            <a:off x="2119162" y="365175"/>
            <a:ext cx="4905675" cy="468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