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2556" y="72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88E416-E55D-44D1-BBE1-4C06B11F3622}" type="datetimeFigureOut">
              <a:rPr lang="en-AU" smtClean="0"/>
              <a:t>20/05/2018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75100C-86C2-47C1-98A2-0D21E8C5B43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773794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75100C-86C2-47C1-98A2-0D21E8C5B437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95228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75100C-86C2-47C1-98A2-0D21E8C5B437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735324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DC599-242F-4322-8E47-23EEA780AE50}" type="datetimeFigureOut">
              <a:rPr lang="en-AU" smtClean="0"/>
              <a:t>20/05/2018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D9576-4304-4E17-9FF5-8797C63FB7B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9395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DC599-242F-4322-8E47-23EEA780AE50}" type="datetimeFigureOut">
              <a:rPr lang="en-AU" smtClean="0"/>
              <a:t>20/05/2018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D9576-4304-4E17-9FF5-8797C63FB7B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88693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DC599-242F-4322-8E47-23EEA780AE50}" type="datetimeFigureOut">
              <a:rPr lang="en-AU" smtClean="0"/>
              <a:t>20/05/2018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D9576-4304-4E17-9FF5-8797C63FB7B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45202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DC599-242F-4322-8E47-23EEA780AE50}" type="datetimeFigureOut">
              <a:rPr lang="en-AU" smtClean="0"/>
              <a:t>20/05/2018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D9576-4304-4E17-9FF5-8797C63FB7B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19655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DC599-242F-4322-8E47-23EEA780AE50}" type="datetimeFigureOut">
              <a:rPr lang="en-AU" smtClean="0"/>
              <a:t>20/05/2018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D9576-4304-4E17-9FF5-8797C63FB7B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19167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DC599-242F-4322-8E47-23EEA780AE50}" type="datetimeFigureOut">
              <a:rPr lang="en-AU" smtClean="0"/>
              <a:t>20/05/2018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D9576-4304-4E17-9FF5-8797C63FB7B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40882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DC599-242F-4322-8E47-23EEA780AE50}" type="datetimeFigureOut">
              <a:rPr lang="en-AU" smtClean="0"/>
              <a:t>20/05/2018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D9576-4304-4E17-9FF5-8797C63FB7B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13294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DC599-242F-4322-8E47-23EEA780AE50}" type="datetimeFigureOut">
              <a:rPr lang="en-AU" smtClean="0"/>
              <a:t>20/05/2018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D9576-4304-4E17-9FF5-8797C63FB7B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76700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DC599-242F-4322-8E47-23EEA780AE50}" type="datetimeFigureOut">
              <a:rPr lang="en-AU" smtClean="0"/>
              <a:t>20/05/2018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D9576-4304-4E17-9FF5-8797C63FB7B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16900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DC599-242F-4322-8E47-23EEA780AE50}" type="datetimeFigureOut">
              <a:rPr lang="en-AU" smtClean="0"/>
              <a:t>20/05/2018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D9576-4304-4E17-9FF5-8797C63FB7B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25620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DC599-242F-4322-8E47-23EEA780AE50}" type="datetimeFigureOut">
              <a:rPr lang="en-AU" smtClean="0"/>
              <a:t>20/05/2018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D9576-4304-4E17-9FF5-8797C63FB7B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96714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CDC599-242F-4322-8E47-23EEA780AE50}" type="datetimeFigureOut">
              <a:rPr lang="en-AU" smtClean="0"/>
              <a:t>20/05/2018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BD9576-4304-4E17-9FF5-8797C63FB7B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19848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7812360" y="764704"/>
            <a:ext cx="792088" cy="792088"/>
            <a:chOff x="1187637" y="1772816"/>
            <a:chExt cx="792088" cy="792088"/>
          </a:xfrm>
        </p:grpSpPr>
        <p:sp>
          <p:nvSpPr>
            <p:cNvPr id="35" name="Oval 34"/>
            <p:cNvSpPr/>
            <p:nvPr/>
          </p:nvSpPr>
          <p:spPr>
            <a:xfrm>
              <a:off x="1187637" y="1772816"/>
              <a:ext cx="792088" cy="79208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410396" y="1984194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λ</a:t>
              </a:r>
              <a:endParaRPr lang="en-AU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3347864" y="5949280"/>
            <a:ext cx="792088" cy="792088"/>
            <a:chOff x="1921388" y="2924944"/>
            <a:chExt cx="792088" cy="792088"/>
          </a:xfrm>
        </p:grpSpPr>
        <p:sp>
          <p:nvSpPr>
            <p:cNvPr id="76" name="Oval 75"/>
            <p:cNvSpPr/>
            <p:nvPr/>
          </p:nvSpPr>
          <p:spPr>
            <a:xfrm>
              <a:off x="1921388" y="2924944"/>
              <a:ext cx="792088" cy="79208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2065404" y="3131676"/>
              <a:ext cx="6094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O</a:t>
              </a:r>
              <a:r>
                <a:rPr lang="en-AU" baseline="-25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c,l,a</a:t>
              </a:r>
              <a:endParaRPr lang="en-AU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548644" y="691709"/>
            <a:ext cx="792088" cy="792088"/>
            <a:chOff x="1187637" y="1772816"/>
            <a:chExt cx="792088" cy="792088"/>
          </a:xfrm>
        </p:grpSpPr>
        <p:sp>
          <p:nvSpPr>
            <p:cNvPr id="4" name="Oval 3"/>
            <p:cNvSpPr/>
            <p:nvPr/>
          </p:nvSpPr>
          <p:spPr>
            <a:xfrm>
              <a:off x="1187637" y="1772816"/>
              <a:ext cx="792088" cy="79208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410396" y="1984194"/>
              <a:ext cx="360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µ</a:t>
              </a:r>
              <a:r>
                <a:rPr lang="en-AU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988804" y="717258"/>
            <a:ext cx="792088" cy="792088"/>
            <a:chOff x="2627797" y="1798365"/>
            <a:chExt cx="792088" cy="792088"/>
          </a:xfrm>
        </p:grpSpPr>
        <p:sp>
          <p:nvSpPr>
            <p:cNvPr id="6" name="Oval 5"/>
            <p:cNvSpPr/>
            <p:nvPr/>
          </p:nvSpPr>
          <p:spPr>
            <a:xfrm>
              <a:off x="2627797" y="1798365"/>
              <a:ext cx="792088" cy="79208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804871" y="1984194"/>
              <a:ext cx="4443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/>
                </a:rPr>
                <a:t></a:t>
              </a:r>
              <a:r>
                <a:rPr lang="en-AU" baseline="3000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/>
                </a:rPr>
                <a:t>2</a:t>
              </a:r>
              <a:r>
                <a:rPr lang="en-AU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2235157" y="2852936"/>
            <a:ext cx="792088" cy="792088"/>
            <a:chOff x="1921388" y="2924944"/>
            <a:chExt cx="792088" cy="792088"/>
          </a:xfrm>
        </p:grpSpPr>
        <p:sp>
          <p:nvSpPr>
            <p:cNvPr id="8" name="Oval 7"/>
            <p:cNvSpPr/>
            <p:nvPr/>
          </p:nvSpPr>
          <p:spPr>
            <a:xfrm>
              <a:off x="1921388" y="2924944"/>
              <a:ext cx="792088" cy="79208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140941" y="3136322"/>
              <a:ext cx="5020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AU" baseline="-25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c,l</a:t>
              </a:r>
              <a:endParaRPr lang="en-AU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51" name="Straight Arrow Connector 50"/>
          <p:cNvCxnSpPr>
            <a:stCxn id="4" idx="4"/>
            <a:endCxn id="8" idx="0"/>
          </p:cNvCxnSpPr>
          <p:nvPr/>
        </p:nvCxnSpPr>
        <p:spPr>
          <a:xfrm>
            <a:off x="1944688" y="1483797"/>
            <a:ext cx="686513" cy="136913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6" idx="4"/>
            <a:endCxn id="8" idx="0"/>
          </p:cNvCxnSpPr>
          <p:nvPr/>
        </p:nvCxnSpPr>
        <p:spPr>
          <a:xfrm flipH="1">
            <a:off x="2631201" y="1509346"/>
            <a:ext cx="753647" cy="134359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/>
          <p:cNvGrpSpPr/>
          <p:nvPr/>
        </p:nvGrpSpPr>
        <p:grpSpPr>
          <a:xfrm>
            <a:off x="4371555" y="764704"/>
            <a:ext cx="792088" cy="792088"/>
            <a:chOff x="1187637" y="1772816"/>
            <a:chExt cx="792088" cy="792088"/>
          </a:xfrm>
        </p:grpSpPr>
        <p:sp>
          <p:nvSpPr>
            <p:cNvPr id="20" name="Oval 19"/>
            <p:cNvSpPr/>
            <p:nvPr/>
          </p:nvSpPr>
          <p:spPr>
            <a:xfrm>
              <a:off x="1187637" y="1772816"/>
              <a:ext cx="792088" cy="79208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410396" y="1984194"/>
              <a:ext cx="3369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/>
                </a:rPr>
                <a:t></a:t>
              </a:r>
              <a:r>
                <a:rPr lang="en-AU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811715" y="790253"/>
            <a:ext cx="792088" cy="792088"/>
            <a:chOff x="2627797" y="1798365"/>
            <a:chExt cx="792088" cy="792088"/>
          </a:xfrm>
        </p:grpSpPr>
        <p:sp>
          <p:nvSpPr>
            <p:cNvPr id="23" name="Oval 22"/>
            <p:cNvSpPr/>
            <p:nvPr/>
          </p:nvSpPr>
          <p:spPr>
            <a:xfrm>
              <a:off x="2627797" y="1798365"/>
              <a:ext cx="792088" cy="79208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804871" y="1984194"/>
              <a:ext cx="4026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/>
                </a:rPr>
                <a:t>s</a:t>
              </a:r>
              <a:r>
                <a:rPr lang="en-AU" baseline="3000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/>
                </a:rPr>
                <a:t>2</a:t>
              </a:r>
              <a:r>
                <a:rPr lang="en-AU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5019613" y="2852936"/>
            <a:ext cx="792088" cy="792088"/>
            <a:chOff x="1921388" y="2924944"/>
            <a:chExt cx="792088" cy="792088"/>
          </a:xfrm>
        </p:grpSpPr>
        <p:sp>
          <p:nvSpPr>
            <p:cNvPr id="26" name="Oval 25"/>
            <p:cNvSpPr/>
            <p:nvPr/>
          </p:nvSpPr>
          <p:spPr>
            <a:xfrm>
              <a:off x="1921388" y="2924944"/>
              <a:ext cx="792088" cy="79208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140941" y="3136322"/>
              <a:ext cx="5100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lang="en-AU" baseline="-25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c,f</a:t>
              </a:r>
              <a:endParaRPr lang="en-AU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63" name="Straight Arrow Connector 62"/>
          <p:cNvCxnSpPr>
            <a:stCxn id="20" idx="4"/>
            <a:endCxn id="26" idx="0"/>
          </p:cNvCxnSpPr>
          <p:nvPr/>
        </p:nvCxnSpPr>
        <p:spPr>
          <a:xfrm>
            <a:off x="4767599" y="1556792"/>
            <a:ext cx="648058" cy="129614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23" idx="4"/>
            <a:endCxn id="26" idx="0"/>
          </p:cNvCxnSpPr>
          <p:nvPr/>
        </p:nvCxnSpPr>
        <p:spPr>
          <a:xfrm flipH="1">
            <a:off x="5415657" y="1582341"/>
            <a:ext cx="792102" cy="127059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0" name="Group 99"/>
          <p:cNvGrpSpPr/>
          <p:nvPr/>
        </p:nvGrpSpPr>
        <p:grpSpPr>
          <a:xfrm>
            <a:off x="107504" y="2780928"/>
            <a:ext cx="792088" cy="792088"/>
            <a:chOff x="1901046" y="2924944"/>
            <a:chExt cx="792088" cy="792088"/>
          </a:xfrm>
        </p:grpSpPr>
        <p:sp>
          <p:nvSpPr>
            <p:cNvPr id="101" name="Oval 100"/>
            <p:cNvSpPr/>
            <p:nvPr/>
          </p:nvSpPr>
          <p:spPr>
            <a:xfrm>
              <a:off x="1901046" y="2924944"/>
              <a:ext cx="792088" cy="79208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2140941" y="3136322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AU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</p:txBody>
        </p:sp>
      </p:grpSp>
      <p:cxnSp>
        <p:nvCxnSpPr>
          <p:cNvPr id="112" name="Straight Arrow Connector 111"/>
          <p:cNvCxnSpPr>
            <a:stCxn id="8" idx="4"/>
            <a:endCxn id="76" idx="0"/>
          </p:cNvCxnSpPr>
          <p:nvPr/>
        </p:nvCxnSpPr>
        <p:spPr>
          <a:xfrm>
            <a:off x="2631201" y="3645024"/>
            <a:ext cx="1112707" cy="230425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>
            <a:stCxn id="26" idx="4"/>
            <a:endCxn id="76" idx="0"/>
          </p:cNvCxnSpPr>
          <p:nvPr/>
        </p:nvCxnSpPr>
        <p:spPr>
          <a:xfrm flipH="1">
            <a:off x="3743908" y="3645024"/>
            <a:ext cx="1671749" cy="230425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>
            <a:stCxn id="35" idx="4"/>
            <a:endCxn id="76" idx="0"/>
          </p:cNvCxnSpPr>
          <p:nvPr/>
        </p:nvCxnSpPr>
        <p:spPr>
          <a:xfrm flipH="1">
            <a:off x="3743908" y="1556792"/>
            <a:ext cx="4464496" cy="43924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>
            <a:stCxn id="101" idx="4"/>
            <a:endCxn id="76" idx="0"/>
          </p:cNvCxnSpPr>
          <p:nvPr/>
        </p:nvCxnSpPr>
        <p:spPr>
          <a:xfrm>
            <a:off x="503548" y="3573016"/>
            <a:ext cx="3240360" cy="237626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107504" y="239291"/>
            <a:ext cx="792088" cy="792088"/>
            <a:chOff x="7236296" y="1268760"/>
            <a:chExt cx="792088" cy="792088"/>
          </a:xfrm>
        </p:grpSpPr>
        <p:sp>
          <p:nvSpPr>
            <p:cNvPr id="105" name="Rectangle 104"/>
            <p:cNvSpPr/>
            <p:nvPr/>
          </p:nvSpPr>
          <p:spPr>
            <a:xfrm>
              <a:off x="7236296" y="1268760"/>
              <a:ext cx="792088" cy="7920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7475887" y="148013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</a:p>
          </p:txBody>
        </p:sp>
      </p:grpSp>
      <p:cxnSp>
        <p:nvCxnSpPr>
          <p:cNvPr id="113" name="Straight Arrow Connector 112"/>
          <p:cNvCxnSpPr>
            <a:stCxn id="105" idx="2"/>
            <a:endCxn id="101" idx="0"/>
          </p:cNvCxnSpPr>
          <p:nvPr/>
        </p:nvCxnSpPr>
        <p:spPr>
          <a:xfrm>
            <a:off x="503548" y="1031379"/>
            <a:ext cx="0" cy="174954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1403648" y="188640"/>
            <a:ext cx="2555168" cy="16551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4" name="TextBox 113"/>
          <p:cNvSpPr txBox="1"/>
          <p:nvPr/>
        </p:nvSpPr>
        <p:spPr>
          <a:xfrm>
            <a:off x="1497449" y="245783"/>
            <a:ext cx="1269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l = 1, … , L</a:t>
            </a:r>
            <a:endParaRPr lang="en-AU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4211960" y="188640"/>
            <a:ext cx="2592288" cy="17281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7" name="TextBox 116"/>
          <p:cNvSpPr txBox="1"/>
          <p:nvPr/>
        </p:nvSpPr>
        <p:spPr>
          <a:xfrm>
            <a:off x="4347262" y="245783"/>
            <a:ext cx="1282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= 1, … , F</a:t>
            </a:r>
            <a:endParaRPr lang="en-AU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20" name="Group 119"/>
          <p:cNvGrpSpPr/>
          <p:nvPr/>
        </p:nvGrpSpPr>
        <p:grpSpPr>
          <a:xfrm>
            <a:off x="7846748" y="3710533"/>
            <a:ext cx="849053" cy="792088"/>
            <a:chOff x="7236296" y="1268760"/>
            <a:chExt cx="849053" cy="792088"/>
          </a:xfrm>
        </p:grpSpPr>
        <p:sp>
          <p:nvSpPr>
            <p:cNvPr id="122" name="Rectangle 121"/>
            <p:cNvSpPr/>
            <p:nvPr/>
          </p:nvSpPr>
          <p:spPr>
            <a:xfrm>
              <a:off x="7236296" y="1268760"/>
              <a:ext cx="792088" cy="7920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7475887" y="1480138"/>
              <a:ext cx="6094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AU" baseline="-25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c,l,a</a:t>
              </a:r>
              <a:endParaRPr lang="en-AU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25" name="Group 124"/>
          <p:cNvGrpSpPr/>
          <p:nvPr/>
        </p:nvGrpSpPr>
        <p:grpSpPr>
          <a:xfrm>
            <a:off x="7866349" y="2636912"/>
            <a:ext cx="792088" cy="792088"/>
            <a:chOff x="7236296" y="1268760"/>
            <a:chExt cx="792088" cy="792088"/>
          </a:xfrm>
        </p:grpSpPr>
        <p:sp>
          <p:nvSpPr>
            <p:cNvPr id="126" name="Rectangle 125"/>
            <p:cNvSpPr/>
            <p:nvPr/>
          </p:nvSpPr>
          <p:spPr>
            <a:xfrm>
              <a:off x="7236296" y="1268760"/>
              <a:ext cx="792088" cy="7920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7475887" y="1480138"/>
              <a:ext cx="5020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  <a:r>
                <a:rPr lang="en-AU" baseline="-25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c,l</a:t>
              </a:r>
              <a:endParaRPr lang="en-AU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29" name="Straight Arrow Connector 128"/>
          <p:cNvCxnSpPr>
            <a:stCxn id="126" idx="2"/>
            <a:endCxn id="122" idx="0"/>
          </p:cNvCxnSpPr>
          <p:nvPr/>
        </p:nvCxnSpPr>
        <p:spPr>
          <a:xfrm flipH="1">
            <a:off x="8242792" y="3429000"/>
            <a:ext cx="19601" cy="28153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Rectangle 130"/>
          <p:cNvSpPr/>
          <p:nvPr/>
        </p:nvSpPr>
        <p:spPr>
          <a:xfrm>
            <a:off x="35496" y="1989827"/>
            <a:ext cx="8928992" cy="29513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2" name="TextBox 131"/>
          <p:cNvSpPr txBox="1"/>
          <p:nvPr/>
        </p:nvSpPr>
        <p:spPr>
          <a:xfrm>
            <a:off x="682002" y="2046970"/>
            <a:ext cx="1321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= 1, … , C</a:t>
            </a:r>
            <a:endParaRPr lang="en-AU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4" name="Rectangle 133"/>
          <p:cNvSpPr/>
          <p:nvPr/>
        </p:nvSpPr>
        <p:spPr>
          <a:xfrm>
            <a:off x="2123728" y="2534039"/>
            <a:ext cx="6696743" cy="21190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5" name="TextBox 134"/>
          <p:cNvSpPr txBox="1"/>
          <p:nvPr/>
        </p:nvSpPr>
        <p:spPr>
          <a:xfrm>
            <a:off x="3096255" y="2598946"/>
            <a:ext cx="1483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l = 1, … , L</a:t>
            </a:r>
            <a:endParaRPr lang="en-AU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6656466" y="3637033"/>
            <a:ext cx="2091998" cy="9440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7" name="TextBox 136"/>
          <p:cNvSpPr txBox="1"/>
          <p:nvPr/>
        </p:nvSpPr>
        <p:spPr>
          <a:xfrm>
            <a:off x="6660232" y="3645024"/>
            <a:ext cx="834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= 1,2</a:t>
            </a:r>
            <a:endParaRPr lang="en-AU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8" name="Straight Arrow Connector 137"/>
          <p:cNvCxnSpPr>
            <a:stCxn id="122" idx="2"/>
            <a:endCxn id="76" idx="0"/>
          </p:cNvCxnSpPr>
          <p:nvPr/>
        </p:nvCxnSpPr>
        <p:spPr>
          <a:xfrm flipH="1">
            <a:off x="3743908" y="4502621"/>
            <a:ext cx="4498884" cy="144665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Rectangle 138"/>
          <p:cNvSpPr/>
          <p:nvPr/>
        </p:nvSpPr>
        <p:spPr>
          <a:xfrm>
            <a:off x="1043609" y="5589240"/>
            <a:ext cx="3550706" cy="12234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0" name="TextBox 139"/>
          <p:cNvSpPr txBox="1"/>
          <p:nvPr/>
        </p:nvSpPr>
        <p:spPr>
          <a:xfrm>
            <a:off x="1050855" y="5618162"/>
            <a:ext cx="17876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= 1, … , C</a:t>
            </a:r>
          </a:p>
          <a:p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l = 1, … , L</a:t>
            </a:r>
            <a:endParaRPr lang="en-AU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= 1,2</a:t>
            </a:r>
            <a:endParaRPr lang="en-AU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6797738" y="5694347"/>
            <a:ext cx="202273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L is number of Loci</a:t>
            </a:r>
          </a:p>
          <a:p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is allele</a:t>
            </a:r>
          </a:p>
          <a:p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is the profile</a:t>
            </a:r>
          </a:p>
        </p:txBody>
      </p:sp>
    </p:spTree>
    <p:extLst>
      <p:ext uri="{BB962C8B-B14F-4D97-AF65-F5344CB8AC3E}">
        <p14:creationId xmlns:p14="http://schemas.microsoft.com/office/powerpoint/2010/main" val="3175719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7812360" y="764704"/>
            <a:ext cx="792088" cy="792088"/>
            <a:chOff x="1187637" y="1772816"/>
            <a:chExt cx="792088" cy="792088"/>
          </a:xfrm>
        </p:grpSpPr>
        <p:sp>
          <p:nvSpPr>
            <p:cNvPr id="35" name="Oval 34"/>
            <p:cNvSpPr/>
            <p:nvPr/>
          </p:nvSpPr>
          <p:spPr>
            <a:xfrm>
              <a:off x="1187637" y="1772816"/>
              <a:ext cx="792088" cy="79208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410396" y="1984194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λ</a:t>
              </a:r>
              <a:endParaRPr lang="en-AU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7787513" y="5733256"/>
            <a:ext cx="792088" cy="792088"/>
            <a:chOff x="1921388" y="2924944"/>
            <a:chExt cx="792088" cy="792088"/>
          </a:xfrm>
        </p:grpSpPr>
        <p:sp>
          <p:nvSpPr>
            <p:cNvPr id="76" name="Oval 75"/>
            <p:cNvSpPr/>
            <p:nvPr/>
          </p:nvSpPr>
          <p:spPr>
            <a:xfrm>
              <a:off x="1921388" y="2924944"/>
              <a:ext cx="792088" cy="79208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2065404" y="3131676"/>
              <a:ext cx="6094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O</a:t>
              </a:r>
              <a:r>
                <a:rPr lang="en-AU" baseline="-25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c,l,a</a:t>
              </a:r>
              <a:endParaRPr lang="en-AU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548644" y="691709"/>
            <a:ext cx="792088" cy="792088"/>
            <a:chOff x="1187637" y="1772816"/>
            <a:chExt cx="792088" cy="792088"/>
          </a:xfrm>
        </p:grpSpPr>
        <p:sp>
          <p:nvSpPr>
            <p:cNvPr id="4" name="Oval 3"/>
            <p:cNvSpPr/>
            <p:nvPr/>
          </p:nvSpPr>
          <p:spPr>
            <a:xfrm>
              <a:off x="1187637" y="1772816"/>
              <a:ext cx="792088" cy="79208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410396" y="1984194"/>
              <a:ext cx="360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µ</a:t>
              </a:r>
              <a:r>
                <a:rPr lang="en-AU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988804" y="717258"/>
            <a:ext cx="792088" cy="792088"/>
            <a:chOff x="2627797" y="1798365"/>
            <a:chExt cx="792088" cy="792088"/>
          </a:xfrm>
        </p:grpSpPr>
        <p:sp>
          <p:nvSpPr>
            <p:cNvPr id="6" name="Oval 5"/>
            <p:cNvSpPr/>
            <p:nvPr/>
          </p:nvSpPr>
          <p:spPr>
            <a:xfrm>
              <a:off x="2627797" y="1798365"/>
              <a:ext cx="792088" cy="79208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804871" y="1984194"/>
              <a:ext cx="4443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/>
                </a:rPr>
                <a:t></a:t>
              </a:r>
              <a:r>
                <a:rPr lang="en-AU" baseline="3000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/>
                </a:rPr>
                <a:t>2</a:t>
              </a:r>
              <a:r>
                <a:rPr lang="en-AU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2235157" y="2852936"/>
            <a:ext cx="792088" cy="792088"/>
            <a:chOff x="1921388" y="2924944"/>
            <a:chExt cx="792088" cy="792088"/>
          </a:xfrm>
        </p:grpSpPr>
        <p:sp>
          <p:nvSpPr>
            <p:cNvPr id="8" name="Oval 7"/>
            <p:cNvSpPr/>
            <p:nvPr/>
          </p:nvSpPr>
          <p:spPr>
            <a:xfrm>
              <a:off x="1921388" y="2924944"/>
              <a:ext cx="792088" cy="79208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140941" y="3136322"/>
              <a:ext cx="5020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AU" baseline="-25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c,l</a:t>
              </a:r>
              <a:endParaRPr lang="en-AU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51" name="Straight Arrow Connector 50"/>
          <p:cNvCxnSpPr>
            <a:stCxn id="4" idx="4"/>
            <a:endCxn id="8" idx="0"/>
          </p:cNvCxnSpPr>
          <p:nvPr/>
        </p:nvCxnSpPr>
        <p:spPr>
          <a:xfrm>
            <a:off x="1944688" y="1483797"/>
            <a:ext cx="686513" cy="136913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6" idx="4"/>
            <a:endCxn id="8" idx="0"/>
          </p:cNvCxnSpPr>
          <p:nvPr/>
        </p:nvCxnSpPr>
        <p:spPr>
          <a:xfrm flipH="1">
            <a:off x="2631201" y="1509346"/>
            <a:ext cx="753647" cy="134359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/>
          <p:cNvGrpSpPr/>
          <p:nvPr/>
        </p:nvGrpSpPr>
        <p:grpSpPr>
          <a:xfrm>
            <a:off x="4371555" y="764704"/>
            <a:ext cx="792088" cy="792088"/>
            <a:chOff x="1187637" y="1772816"/>
            <a:chExt cx="792088" cy="792088"/>
          </a:xfrm>
        </p:grpSpPr>
        <p:sp>
          <p:nvSpPr>
            <p:cNvPr id="20" name="Oval 19"/>
            <p:cNvSpPr/>
            <p:nvPr/>
          </p:nvSpPr>
          <p:spPr>
            <a:xfrm>
              <a:off x="1187637" y="1772816"/>
              <a:ext cx="792088" cy="79208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410396" y="1984194"/>
              <a:ext cx="3369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/>
                </a:rPr>
                <a:t></a:t>
              </a:r>
              <a:r>
                <a:rPr lang="en-AU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811715" y="790253"/>
            <a:ext cx="792088" cy="792088"/>
            <a:chOff x="2627797" y="1798365"/>
            <a:chExt cx="792088" cy="792088"/>
          </a:xfrm>
        </p:grpSpPr>
        <p:sp>
          <p:nvSpPr>
            <p:cNvPr id="23" name="Oval 22"/>
            <p:cNvSpPr/>
            <p:nvPr/>
          </p:nvSpPr>
          <p:spPr>
            <a:xfrm>
              <a:off x="2627797" y="1798365"/>
              <a:ext cx="792088" cy="79208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804871" y="1984194"/>
              <a:ext cx="4026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/>
                </a:rPr>
                <a:t>s</a:t>
              </a:r>
              <a:r>
                <a:rPr lang="en-AU" baseline="3000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/>
                </a:rPr>
                <a:t>2</a:t>
              </a:r>
              <a:r>
                <a:rPr lang="en-AU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5004048" y="2852936"/>
            <a:ext cx="792088" cy="792088"/>
            <a:chOff x="1921388" y="2924944"/>
            <a:chExt cx="792088" cy="792088"/>
          </a:xfrm>
        </p:grpSpPr>
        <p:sp>
          <p:nvSpPr>
            <p:cNvPr id="26" name="Oval 25"/>
            <p:cNvSpPr/>
            <p:nvPr/>
          </p:nvSpPr>
          <p:spPr>
            <a:xfrm>
              <a:off x="1921388" y="2924944"/>
              <a:ext cx="792088" cy="79208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140941" y="3136322"/>
              <a:ext cx="5100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lang="en-AU" baseline="-25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c,f</a:t>
              </a:r>
              <a:endParaRPr lang="en-AU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63" name="Straight Arrow Connector 62"/>
          <p:cNvCxnSpPr>
            <a:stCxn id="20" idx="4"/>
            <a:endCxn id="26" idx="0"/>
          </p:cNvCxnSpPr>
          <p:nvPr/>
        </p:nvCxnSpPr>
        <p:spPr>
          <a:xfrm>
            <a:off x="4767599" y="1556792"/>
            <a:ext cx="632493" cy="129614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23" idx="4"/>
            <a:endCxn id="26" idx="0"/>
          </p:cNvCxnSpPr>
          <p:nvPr/>
        </p:nvCxnSpPr>
        <p:spPr>
          <a:xfrm flipH="1">
            <a:off x="5400092" y="1582341"/>
            <a:ext cx="807667" cy="127059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0" name="Group 99"/>
          <p:cNvGrpSpPr/>
          <p:nvPr/>
        </p:nvGrpSpPr>
        <p:grpSpPr>
          <a:xfrm>
            <a:off x="107504" y="2780928"/>
            <a:ext cx="792088" cy="792088"/>
            <a:chOff x="1901046" y="2924944"/>
            <a:chExt cx="792088" cy="792088"/>
          </a:xfrm>
        </p:grpSpPr>
        <p:sp>
          <p:nvSpPr>
            <p:cNvPr id="101" name="Oval 100"/>
            <p:cNvSpPr/>
            <p:nvPr/>
          </p:nvSpPr>
          <p:spPr>
            <a:xfrm>
              <a:off x="1901046" y="2924944"/>
              <a:ext cx="792088" cy="79208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2140941" y="3136322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AU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</p:txBody>
        </p:sp>
      </p:grpSp>
      <p:cxnSp>
        <p:nvCxnSpPr>
          <p:cNvPr id="112" name="Straight Arrow Connector 111"/>
          <p:cNvCxnSpPr>
            <a:cxnSpLocks/>
            <a:stCxn id="8" idx="4"/>
            <a:endCxn id="64" idx="0"/>
          </p:cNvCxnSpPr>
          <p:nvPr/>
        </p:nvCxnSpPr>
        <p:spPr>
          <a:xfrm>
            <a:off x="2631201" y="3645024"/>
            <a:ext cx="2742982" cy="208823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>
            <a:cxnSpLocks/>
            <a:stCxn id="26" idx="4"/>
            <a:endCxn id="64" idx="0"/>
          </p:cNvCxnSpPr>
          <p:nvPr/>
        </p:nvCxnSpPr>
        <p:spPr>
          <a:xfrm flipH="1">
            <a:off x="5374183" y="3645024"/>
            <a:ext cx="25909" cy="208823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>
            <a:cxnSpLocks/>
            <a:stCxn id="35" idx="4"/>
            <a:endCxn id="76" idx="0"/>
          </p:cNvCxnSpPr>
          <p:nvPr/>
        </p:nvCxnSpPr>
        <p:spPr>
          <a:xfrm flipH="1">
            <a:off x="8183557" y="1556792"/>
            <a:ext cx="24847" cy="417646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>
            <a:cxnSpLocks/>
            <a:stCxn id="101" idx="4"/>
            <a:endCxn id="64" idx="0"/>
          </p:cNvCxnSpPr>
          <p:nvPr/>
        </p:nvCxnSpPr>
        <p:spPr>
          <a:xfrm>
            <a:off x="503548" y="3573016"/>
            <a:ext cx="4870635" cy="216024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107504" y="735951"/>
            <a:ext cx="792088" cy="792088"/>
            <a:chOff x="7236296" y="1268760"/>
            <a:chExt cx="792088" cy="792088"/>
          </a:xfrm>
        </p:grpSpPr>
        <p:sp>
          <p:nvSpPr>
            <p:cNvPr id="105" name="Rectangle 104"/>
            <p:cNvSpPr/>
            <p:nvPr/>
          </p:nvSpPr>
          <p:spPr>
            <a:xfrm>
              <a:off x="7236296" y="1268760"/>
              <a:ext cx="792088" cy="7920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7475887" y="148013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</a:p>
          </p:txBody>
        </p:sp>
      </p:grpSp>
      <p:cxnSp>
        <p:nvCxnSpPr>
          <p:cNvPr id="113" name="Straight Arrow Connector 112"/>
          <p:cNvCxnSpPr>
            <a:stCxn id="105" idx="2"/>
            <a:endCxn id="101" idx="0"/>
          </p:cNvCxnSpPr>
          <p:nvPr/>
        </p:nvCxnSpPr>
        <p:spPr>
          <a:xfrm>
            <a:off x="503548" y="1528039"/>
            <a:ext cx="0" cy="125288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1403648" y="188640"/>
            <a:ext cx="2555168" cy="16551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4" name="TextBox 113"/>
          <p:cNvSpPr txBox="1"/>
          <p:nvPr/>
        </p:nvSpPr>
        <p:spPr>
          <a:xfrm>
            <a:off x="1497449" y="245783"/>
            <a:ext cx="1269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l = 1, … , L</a:t>
            </a:r>
            <a:endParaRPr lang="en-AU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4211960" y="188640"/>
            <a:ext cx="2592288" cy="16551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7" name="TextBox 116"/>
          <p:cNvSpPr txBox="1"/>
          <p:nvPr/>
        </p:nvSpPr>
        <p:spPr>
          <a:xfrm>
            <a:off x="4347262" y="245783"/>
            <a:ext cx="1282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= 1, … , F</a:t>
            </a:r>
            <a:endParaRPr lang="en-AU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20" name="Group 119"/>
          <p:cNvGrpSpPr/>
          <p:nvPr/>
        </p:nvGrpSpPr>
        <p:grpSpPr>
          <a:xfrm>
            <a:off x="6496615" y="4221088"/>
            <a:ext cx="792088" cy="792088"/>
            <a:chOff x="7236296" y="1268760"/>
            <a:chExt cx="792088" cy="792088"/>
          </a:xfrm>
        </p:grpSpPr>
        <p:sp>
          <p:nvSpPr>
            <p:cNvPr id="122" name="Rectangle 121"/>
            <p:cNvSpPr/>
            <p:nvPr/>
          </p:nvSpPr>
          <p:spPr>
            <a:xfrm>
              <a:off x="7236296" y="1268760"/>
              <a:ext cx="792088" cy="7920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7345924" y="1480138"/>
              <a:ext cx="6094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AU" baseline="-25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c,l,a</a:t>
              </a:r>
              <a:endParaRPr lang="en-AU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25" name="Group 124"/>
          <p:cNvGrpSpPr/>
          <p:nvPr/>
        </p:nvGrpSpPr>
        <p:grpSpPr>
          <a:xfrm>
            <a:off x="6516216" y="2924944"/>
            <a:ext cx="792088" cy="792088"/>
            <a:chOff x="7236296" y="1268760"/>
            <a:chExt cx="792088" cy="792088"/>
          </a:xfrm>
        </p:grpSpPr>
        <p:sp>
          <p:nvSpPr>
            <p:cNvPr id="126" name="Rectangle 125"/>
            <p:cNvSpPr/>
            <p:nvPr/>
          </p:nvSpPr>
          <p:spPr>
            <a:xfrm>
              <a:off x="7236296" y="1268760"/>
              <a:ext cx="792088" cy="7920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7475887" y="1480138"/>
              <a:ext cx="5020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  <a:r>
                <a:rPr lang="en-AU" baseline="-25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c,l</a:t>
              </a:r>
              <a:endParaRPr lang="en-AU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29" name="Straight Arrow Connector 128"/>
          <p:cNvCxnSpPr>
            <a:stCxn id="126" idx="2"/>
            <a:endCxn id="122" idx="0"/>
          </p:cNvCxnSpPr>
          <p:nvPr/>
        </p:nvCxnSpPr>
        <p:spPr>
          <a:xfrm flipH="1">
            <a:off x="6892659" y="3717032"/>
            <a:ext cx="19601" cy="50405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Rectangle 130"/>
          <p:cNvSpPr/>
          <p:nvPr/>
        </p:nvSpPr>
        <p:spPr>
          <a:xfrm>
            <a:off x="35496" y="1989827"/>
            <a:ext cx="8856984" cy="48235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2" name="TextBox 131"/>
          <p:cNvSpPr txBox="1"/>
          <p:nvPr/>
        </p:nvSpPr>
        <p:spPr>
          <a:xfrm>
            <a:off x="682002" y="2046970"/>
            <a:ext cx="1321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= 1, … , C</a:t>
            </a:r>
            <a:endParaRPr lang="en-AU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4" name="Rectangle 133"/>
          <p:cNvSpPr/>
          <p:nvPr/>
        </p:nvSpPr>
        <p:spPr>
          <a:xfrm>
            <a:off x="2123728" y="2534039"/>
            <a:ext cx="6696743" cy="4207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5" name="TextBox 134"/>
          <p:cNvSpPr txBox="1"/>
          <p:nvPr/>
        </p:nvSpPr>
        <p:spPr>
          <a:xfrm>
            <a:off x="3096255" y="2598946"/>
            <a:ext cx="1483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l = 1, … , L</a:t>
            </a:r>
            <a:endParaRPr lang="en-AU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2631201" y="3937703"/>
            <a:ext cx="6117263" cy="27316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7" name="TextBox 136"/>
          <p:cNvSpPr txBox="1"/>
          <p:nvPr/>
        </p:nvSpPr>
        <p:spPr>
          <a:xfrm>
            <a:off x="3639966" y="3940326"/>
            <a:ext cx="834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= 1,2</a:t>
            </a:r>
            <a:endParaRPr lang="en-AU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8" name="Straight Arrow Connector 137"/>
          <p:cNvCxnSpPr>
            <a:cxnSpLocks/>
            <a:stCxn id="122" idx="2"/>
            <a:endCxn id="64" idx="0"/>
          </p:cNvCxnSpPr>
          <p:nvPr/>
        </p:nvCxnSpPr>
        <p:spPr>
          <a:xfrm flipH="1">
            <a:off x="5374183" y="5013176"/>
            <a:ext cx="1518476" cy="72008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>
            <a:extLst>
              <a:ext uri="{FF2B5EF4-FFF2-40B4-BE49-F238E27FC236}">
                <a16:creationId xmlns:a16="http://schemas.microsoft.com/office/drawing/2014/main" id="{47C17AD1-475D-474D-A5FD-35A4A5887DEA}"/>
              </a:ext>
            </a:extLst>
          </p:cNvPr>
          <p:cNvGrpSpPr/>
          <p:nvPr/>
        </p:nvGrpSpPr>
        <p:grpSpPr>
          <a:xfrm>
            <a:off x="4978139" y="5733256"/>
            <a:ext cx="792088" cy="792088"/>
            <a:chOff x="7236296" y="1268760"/>
            <a:chExt cx="792088" cy="792088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E32FF441-9C27-4110-B4C1-350A44373F8E}"/>
                </a:ext>
              </a:extLst>
            </p:cNvPr>
            <p:cNvSpPr/>
            <p:nvPr/>
          </p:nvSpPr>
          <p:spPr>
            <a:xfrm>
              <a:off x="7236296" y="1268760"/>
              <a:ext cx="792088" cy="7920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EED1885C-289F-4ECF-870F-E8B4C96BB999}"/>
                </a:ext>
              </a:extLst>
            </p:cNvPr>
            <p:cNvSpPr txBox="1"/>
            <p:nvPr/>
          </p:nvSpPr>
          <p:spPr>
            <a:xfrm>
              <a:off x="7345924" y="1480138"/>
              <a:ext cx="5838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r>
                <a:rPr lang="en-AU" baseline="-25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c,l,a</a:t>
              </a:r>
              <a:endParaRPr lang="en-AU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A540A773-2F89-4585-9A25-E95197A8466A}"/>
              </a:ext>
            </a:extLst>
          </p:cNvPr>
          <p:cNvCxnSpPr>
            <a:cxnSpLocks/>
            <a:stCxn id="64" idx="3"/>
            <a:endCxn id="76" idx="2"/>
          </p:cNvCxnSpPr>
          <p:nvPr/>
        </p:nvCxnSpPr>
        <p:spPr>
          <a:xfrm>
            <a:off x="5770227" y="6129300"/>
            <a:ext cx="2017286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9198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05597B19-D3E0-417C-A4A0-444FECCE89E2}"/>
              </a:ext>
            </a:extLst>
          </p:cNvPr>
          <p:cNvGrpSpPr/>
          <p:nvPr/>
        </p:nvGrpSpPr>
        <p:grpSpPr>
          <a:xfrm>
            <a:off x="35496" y="188640"/>
            <a:ext cx="8208912" cy="7344816"/>
            <a:chOff x="35496" y="188640"/>
            <a:chExt cx="8208912" cy="7344816"/>
          </a:xfrm>
        </p:grpSpPr>
        <p:grpSp>
          <p:nvGrpSpPr>
            <p:cNvPr id="34" name="Group 33"/>
            <p:cNvGrpSpPr/>
            <p:nvPr/>
          </p:nvGrpSpPr>
          <p:grpSpPr>
            <a:xfrm>
              <a:off x="7452320" y="836712"/>
              <a:ext cx="792088" cy="792088"/>
              <a:chOff x="1187637" y="1772816"/>
              <a:chExt cx="792088" cy="792088"/>
            </a:xfrm>
          </p:grpSpPr>
          <p:sp>
            <p:nvSpPr>
              <p:cNvPr id="35" name="Oval 34"/>
              <p:cNvSpPr/>
              <p:nvPr/>
            </p:nvSpPr>
            <p:spPr>
              <a:xfrm>
                <a:off x="1187637" y="1772816"/>
                <a:ext cx="792088" cy="79208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1410396" y="1984194"/>
                <a:ext cx="2968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l-G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λ</a:t>
                </a:r>
                <a:endParaRPr lang="en-AU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" name="Group 74"/>
            <p:cNvGrpSpPr/>
            <p:nvPr/>
          </p:nvGrpSpPr>
          <p:grpSpPr>
            <a:xfrm>
              <a:off x="4932040" y="6453336"/>
              <a:ext cx="792088" cy="792088"/>
              <a:chOff x="1921388" y="2924944"/>
              <a:chExt cx="792088" cy="792088"/>
            </a:xfrm>
          </p:grpSpPr>
          <p:sp>
            <p:nvSpPr>
              <p:cNvPr id="76" name="Oval 75"/>
              <p:cNvSpPr/>
              <p:nvPr/>
            </p:nvSpPr>
            <p:spPr>
              <a:xfrm>
                <a:off x="1921388" y="2924944"/>
                <a:ext cx="792088" cy="79208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2065404" y="3131676"/>
                <a:ext cx="6094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</a:t>
                </a:r>
                <a:r>
                  <a:rPr lang="en-AU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c,l,a</a:t>
                </a:r>
                <a:endParaRPr lang="en-AU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828564" y="691709"/>
              <a:ext cx="792088" cy="792088"/>
              <a:chOff x="1187637" y="1772816"/>
              <a:chExt cx="792088" cy="792088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1187637" y="1772816"/>
                <a:ext cx="792088" cy="79208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1410396" y="1984194"/>
                <a:ext cx="3609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µ</a:t>
                </a:r>
                <a:r>
                  <a:rPr lang="en-AU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2268724" y="717258"/>
              <a:ext cx="792088" cy="792088"/>
              <a:chOff x="2627797" y="1798365"/>
              <a:chExt cx="792088" cy="792088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2627797" y="1798365"/>
                <a:ext cx="792088" cy="79208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2804871" y="1984194"/>
                <a:ext cx="4443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</a:t>
                </a:r>
                <a:r>
                  <a:rPr lang="en-AU" baseline="30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2</a:t>
                </a:r>
                <a:r>
                  <a:rPr lang="en-AU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1475656" y="3573016"/>
              <a:ext cx="792088" cy="792088"/>
              <a:chOff x="1921388" y="2924944"/>
              <a:chExt cx="792088" cy="792088"/>
            </a:xfrm>
          </p:grpSpPr>
          <p:sp>
            <p:nvSpPr>
              <p:cNvPr id="8" name="Oval 7"/>
              <p:cNvSpPr/>
              <p:nvPr/>
            </p:nvSpPr>
            <p:spPr>
              <a:xfrm>
                <a:off x="1921388" y="2924944"/>
                <a:ext cx="792088" cy="79208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2140941" y="3136322"/>
                <a:ext cx="5020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AU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c,l</a:t>
                </a:r>
                <a:endParaRPr lang="en-AU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51" name="Straight Arrow Connector 50"/>
            <p:cNvCxnSpPr>
              <a:stCxn id="4" idx="4"/>
              <a:endCxn id="8" idx="0"/>
            </p:cNvCxnSpPr>
            <p:nvPr/>
          </p:nvCxnSpPr>
          <p:spPr>
            <a:xfrm>
              <a:off x="1224608" y="1483797"/>
              <a:ext cx="647092" cy="208921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>
              <a:stCxn id="6" idx="4"/>
              <a:endCxn id="8" idx="0"/>
            </p:cNvCxnSpPr>
            <p:nvPr/>
          </p:nvCxnSpPr>
          <p:spPr>
            <a:xfrm flipH="1">
              <a:off x="1871700" y="1509346"/>
              <a:ext cx="793068" cy="206367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Group 18"/>
            <p:cNvGrpSpPr/>
            <p:nvPr/>
          </p:nvGrpSpPr>
          <p:grpSpPr>
            <a:xfrm>
              <a:off x="3651475" y="764704"/>
              <a:ext cx="792088" cy="792088"/>
              <a:chOff x="1187637" y="1772816"/>
              <a:chExt cx="792088" cy="792088"/>
            </a:xfrm>
          </p:grpSpPr>
          <p:sp>
            <p:nvSpPr>
              <p:cNvPr id="20" name="Oval 19"/>
              <p:cNvSpPr/>
              <p:nvPr/>
            </p:nvSpPr>
            <p:spPr>
              <a:xfrm>
                <a:off x="1187637" y="1772816"/>
                <a:ext cx="792088" cy="79208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1410396" y="1984194"/>
                <a:ext cx="3369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</a:t>
                </a:r>
                <a:r>
                  <a:rPr lang="en-AU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5091635" y="790253"/>
              <a:ext cx="792088" cy="792088"/>
              <a:chOff x="2627797" y="1798365"/>
              <a:chExt cx="792088" cy="792088"/>
            </a:xfrm>
          </p:grpSpPr>
          <p:sp>
            <p:nvSpPr>
              <p:cNvPr id="23" name="Oval 22"/>
              <p:cNvSpPr/>
              <p:nvPr/>
            </p:nvSpPr>
            <p:spPr>
              <a:xfrm>
                <a:off x="2627797" y="1798365"/>
                <a:ext cx="792088" cy="79208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2804871" y="1984194"/>
                <a:ext cx="4026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s</a:t>
                </a:r>
                <a:r>
                  <a:rPr lang="en-AU" baseline="30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2</a:t>
                </a:r>
                <a:r>
                  <a:rPr lang="en-AU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>
              <a:off x="4355976" y="3573016"/>
              <a:ext cx="792088" cy="792088"/>
              <a:chOff x="1921388" y="2924944"/>
              <a:chExt cx="792088" cy="792088"/>
            </a:xfrm>
          </p:grpSpPr>
          <p:sp>
            <p:nvSpPr>
              <p:cNvPr id="26" name="Oval 25"/>
              <p:cNvSpPr/>
              <p:nvPr/>
            </p:nvSpPr>
            <p:spPr>
              <a:xfrm>
                <a:off x="1921388" y="2924944"/>
                <a:ext cx="792088" cy="79208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2140941" y="3136322"/>
                <a:ext cx="5100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AU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c,f</a:t>
                </a:r>
                <a:endParaRPr lang="en-AU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63" name="Straight Arrow Connector 62"/>
            <p:cNvCxnSpPr>
              <a:stCxn id="20" idx="4"/>
              <a:endCxn id="26" idx="0"/>
            </p:cNvCxnSpPr>
            <p:nvPr/>
          </p:nvCxnSpPr>
          <p:spPr>
            <a:xfrm>
              <a:off x="4047519" y="1556792"/>
              <a:ext cx="704501" cy="201622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>
              <a:stCxn id="23" idx="4"/>
              <a:endCxn id="26" idx="0"/>
            </p:cNvCxnSpPr>
            <p:nvPr/>
          </p:nvCxnSpPr>
          <p:spPr>
            <a:xfrm flipH="1">
              <a:off x="4752020" y="1582341"/>
              <a:ext cx="735659" cy="199067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0" name="Group 99"/>
            <p:cNvGrpSpPr/>
            <p:nvPr/>
          </p:nvGrpSpPr>
          <p:grpSpPr>
            <a:xfrm>
              <a:off x="6228184" y="2204864"/>
              <a:ext cx="792088" cy="792088"/>
              <a:chOff x="1901046" y="2924944"/>
              <a:chExt cx="792088" cy="792088"/>
            </a:xfrm>
          </p:grpSpPr>
          <p:sp>
            <p:nvSpPr>
              <p:cNvPr id="101" name="Oval 100"/>
              <p:cNvSpPr/>
              <p:nvPr/>
            </p:nvSpPr>
            <p:spPr>
              <a:xfrm>
                <a:off x="1901046" y="2924944"/>
                <a:ext cx="792088" cy="79208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" name="TextBox 101"/>
              <p:cNvSpPr txBox="1"/>
              <p:nvPr/>
            </p:nvSpPr>
            <p:spPr>
              <a:xfrm>
                <a:off x="2140941" y="3136322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AU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</a:p>
            </p:txBody>
          </p:sp>
        </p:grpSp>
        <p:cxnSp>
          <p:nvCxnSpPr>
            <p:cNvPr id="112" name="Straight Arrow Connector 111"/>
            <p:cNvCxnSpPr>
              <a:cxnSpLocks/>
              <a:stCxn id="8" idx="4"/>
              <a:endCxn id="64" idx="0"/>
            </p:cNvCxnSpPr>
            <p:nvPr/>
          </p:nvCxnSpPr>
          <p:spPr>
            <a:xfrm>
              <a:off x="1871700" y="4365104"/>
              <a:ext cx="1368152" cy="208823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/>
            <p:cNvCxnSpPr>
              <a:cxnSpLocks/>
              <a:stCxn id="26" idx="4"/>
              <a:endCxn id="64" idx="0"/>
            </p:cNvCxnSpPr>
            <p:nvPr/>
          </p:nvCxnSpPr>
          <p:spPr>
            <a:xfrm flipH="1">
              <a:off x="3239852" y="4365104"/>
              <a:ext cx="1512168" cy="208823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Arrow Connector 123"/>
            <p:cNvCxnSpPr>
              <a:cxnSpLocks/>
              <a:stCxn id="35" idx="4"/>
              <a:endCxn id="68" idx="0"/>
            </p:cNvCxnSpPr>
            <p:nvPr/>
          </p:nvCxnSpPr>
          <p:spPr>
            <a:xfrm flipH="1">
              <a:off x="6210181" y="1628800"/>
              <a:ext cx="1638183" cy="383442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Arrow Connector 129"/>
            <p:cNvCxnSpPr>
              <a:cxnSpLocks/>
              <a:stCxn id="101" idx="4"/>
              <a:endCxn id="64" idx="0"/>
            </p:cNvCxnSpPr>
            <p:nvPr/>
          </p:nvCxnSpPr>
          <p:spPr>
            <a:xfrm flipH="1">
              <a:off x="3239852" y="2996952"/>
              <a:ext cx="3384376" cy="345638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" name="Group 1"/>
            <p:cNvGrpSpPr/>
            <p:nvPr/>
          </p:nvGrpSpPr>
          <p:grpSpPr>
            <a:xfrm>
              <a:off x="6228184" y="836712"/>
              <a:ext cx="792088" cy="792088"/>
              <a:chOff x="7236296" y="1268760"/>
              <a:chExt cx="792088" cy="792088"/>
            </a:xfrm>
          </p:grpSpPr>
          <p:sp>
            <p:nvSpPr>
              <p:cNvPr id="105" name="Rectangle 104"/>
              <p:cNvSpPr/>
              <p:nvPr/>
            </p:nvSpPr>
            <p:spPr>
              <a:xfrm>
                <a:off x="7236296" y="1268760"/>
                <a:ext cx="792088" cy="79208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6" name="TextBox 105"/>
              <p:cNvSpPr txBox="1"/>
              <p:nvPr/>
            </p:nvSpPr>
            <p:spPr>
              <a:xfrm>
                <a:off x="7475887" y="1480138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</a:p>
            </p:txBody>
          </p:sp>
        </p:grpSp>
        <p:cxnSp>
          <p:nvCxnSpPr>
            <p:cNvPr id="113" name="Straight Arrow Connector 112"/>
            <p:cNvCxnSpPr>
              <a:stCxn id="105" idx="2"/>
              <a:endCxn id="101" idx="0"/>
            </p:cNvCxnSpPr>
            <p:nvPr/>
          </p:nvCxnSpPr>
          <p:spPr>
            <a:xfrm>
              <a:off x="6624228" y="1628800"/>
              <a:ext cx="0" cy="57606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Rectangle 52"/>
            <p:cNvSpPr/>
            <p:nvPr/>
          </p:nvSpPr>
          <p:spPr>
            <a:xfrm>
              <a:off x="683568" y="188640"/>
              <a:ext cx="2555168" cy="16551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777369" y="245783"/>
              <a:ext cx="12698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 = 1, … , L</a:t>
              </a:r>
              <a:endParaRPr lang="en-AU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3491880" y="188640"/>
              <a:ext cx="2592288" cy="16551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3627182" y="245783"/>
              <a:ext cx="12827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 = 1, … , F</a:t>
              </a:r>
              <a:endParaRPr lang="en-AU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20" name="Group 119"/>
            <p:cNvGrpSpPr/>
            <p:nvPr/>
          </p:nvGrpSpPr>
          <p:grpSpPr>
            <a:xfrm>
              <a:off x="293037" y="4841398"/>
              <a:ext cx="792088" cy="792088"/>
              <a:chOff x="7236296" y="1268760"/>
              <a:chExt cx="792088" cy="792088"/>
            </a:xfrm>
          </p:grpSpPr>
          <p:sp>
            <p:nvSpPr>
              <p:cNvPr id="122" name="Rectangle 121"/>
              <p:cNvSpPr/>
              <p:nvPr/>
            </p:nvSpPr>
            <p:spPr>
              <a:xfrm>
                <a:off x="7236296" y="1268760"/>
                <a:ext cx="792088" cy="79208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3" name="TextBox 122"/>
              <p:cNvSpPr txBox="1"/>
              <p:nvPr/>
            </p:nvSpPr>
            <p:spPr>
              <a:xfrm>
                <a:off x="7345924" y="1480138"/>
                <a:ext cx="6094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AU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c,l,a</a:t>
                </a:r>
                <a:endParaRPr lang="en-AU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5" name="Group 124"/>
            <p:cNvGrpSpPr/>
            <p:nvPr/>
          </p:nvGrpSpPr>
          <p:grpSpPr>
            <a:xfrm>
              <a:off x="312638" y="3545254"/>
              <a:ext cx="792088" cy="792088"/>
              <a:chOff x="7236296" y="1268760"/>
              <a:chExt cx="792088" cy="792088"/>
            </a:xfrm>
          </p:grpSpPr>
          <p:sp>
            <p:nvSpPr>
              <p:cNvPr id="126" name="Rectangle 125"/>
              <p:cNvSpPr/>
              <p:nvPr/>
            </p:nvSpPr>
            <p:spPr>
              <a:xfrm>
                <a:off x="7236296" y="1268760"/>
                <a:ext cx="792088" cy="79208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" name="TextBox 127"/>
              <p:cNvSpPr txBox="1"/>
              <p:nvPr/>
            </p:nvSpPr>
            <p:spPr>
              <a:xfrm>
                <a:off x="7475887" y="1480138"/>
                <a:ext cx="5020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</a:t>
                </a:r>
                <a:r>
                  <a:rPr lang="en-AU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c,l</a:t>
                </a:r>
                <a:endParaRPr lang="en-AU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129" name="Straight Arrow Connector 128"/>
            <p:cNvCxnSpPr>
              <a:stCxn id="126" idx="2"/>
              <a:endCxn id="122" idx="0"/>
            </p:cNvCxnSpPr>
            <p:nvPr/>
          </p:nvCxnSpPr>
          <p:spPr>
            <a:xfrm flipH="1">
              <a:off x="689081" y="4337342"/>
              <a:ext cx="19601" cy="50405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Rectangle 130"/>
            <p:cNvSpPr/>
            <p:nvPr/>
          </p:nvSpPr>
          <p:spPr>
            <a:xfrm>
              <a:off x="35496" y="1989827"/>
              <a:ext cx="7128792" cy="55436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2534181" y="2026429"/>
              <a:ext cx="13211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 = 1, … , C</a:t>
              </a:r>
              <a:endParaRPr lang="en-AU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4" name="Rectangle 133"/>
            <p:cNvSpPr/>
            <p:nvPr/>
          </p:nvSpPr>
          <p:spPr>
            <a:xfrm>
              <a:off x="107504" y="3254119"/>
              <a:ext cx="6912768" cy="42073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2517071" y="3311204"/>
              <a:ext cx="14835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 = 1, … , L</a:t>
              </a:r>
              <a:endParaRPr lang="en-AU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6" name="Rectangle 135"/>
            <p:cNvSpPr/>
            <p:nvPr/>
          </p:nvSpPr>
          <p:spPr>
            <a:xfrm>
              <a:off x="179513" y="4657783"/>
              <a:ext cx="6665592" cy="273165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2470830" y="4688646"/>
              <a:ext cx="8340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 = 1,2</a:t>
              </a:r>
              <a:endParaRPr lang="en-AU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38" name="Straight Arrow Connector 137"/>
            <p:cNvCxnSpPr>
              <a:cxnSpLocks/>
              <a:stCxn id="122" idx="2"/>
              <a:endCxn id="64" idx="0"/>
            </p:cNvCxnSpPr>
            <p:nvPr/>
          </p:nvCxnSpPr>
          <p:spPr>
            <a:xfrm>
              <a:off x="689081" y="5633486"/>
              <a:ext cx="2550771" cy="81985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47C17AD1-475D-474D-A5FD-35A4A5887DEA}"/>
                </a:ext>
              </a:extLst>
            </p:cNvPr>
            <p:cNvGrpSpPr/>
            <p:nvPr/>
          </p:nvGrpSpPr>
          <p:grpSpPr>
            <a:xfrm>
              <a:off x="2843808" y="6453336"/>
              <a:ext cx="792088" cy="792088"/>
              <a:chOff x="7236296" y="1268760"/>
              <a:chExt cx="792088" cy="792088"/>
            </a:xfrm>
          </p:grpSpPr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E32FF441-9C27-4110-B4C1-350A44373F8E}"/>
                  </a:ext>
                </a:extLst>
              </p:cNvPr>
              <p:cNvSpPr/>
              <p:nvPr/>
            </p:nvSpPr>
            <p:spPr>
              <a:xfrm>
                <a:off x="7236296" y="1268760"/>
                <a:ext cx="792088" cy="79208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EED1885C-289F-4ECF-870F-E8B4C96BB999}"/>
                  </a:ext>
                </a:extLst>
              </p:cNvPr>
              <p:cNvSpPr txBox="1"/>
              <p:nvPr/>
            </p:nvSpPr>
            <p:spPr>
              <a:xfrm>
                <a:off x="7345924" y="1480138"/>
                <a:ext cx="5838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r>
                  <a:rPr lang="en-AU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c,l,a</a:t>
                </a:r>
                <a:endParaRPr lang="en-AU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A540A773-2F89-4585-9A25-E95197A8466A}"/>
                </a:ext>
              </a:extLst>
            </p:cNvPr>
            <p:cNvCxnSpPr>
              <a:cxnSpLocks/>
              <a:stCxn id="64" idx="3"/>
              <a:endCxn id="76" idx="2"/>
            </p:cNvCxnSpPr>
            <p:nvPr/>
          </p:nvCxnSpPr>
          <p:spPr>
            <a:xfrm>
              <a:off x="3635896" y="6849380"/>
              <a:ext cx="129614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C6898825-FF6F-4126-852A-D813FA30A21B}"/>
                </a:ext>
              </a:extLst>
            </p:cNvPr>
            <p:cNvGrpSpPr/>
            <p:nvPr/>
          </p:nvGrpSpPr>
          <p:grpSpPr>
            <a:xfrm>
              <a:off x="5814137" y="5463226"/>
              <a:ext cx="792088" cy="792088"/>
              <a:chOff x="7236296" y="1268760"/>
              <a:chExt cx="792088" cy="792088"/>
            </a:xfrm>
          </p:grpSpPr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D86741C7-0505-4B00-8C04-1C68E1BC0225}"/>
                  </a:ext>
                </a:extLst>
              </p:cNvPr>
              <p:cNvSpPr/>
              <p:nvPr/>
            </p:nvSpPr>
            <p:spPr>
              <a:xfrm>
                <a:off x="7236296" y="1268760"/>
                <a:ext cx="792088" cy="79208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C6059C90-FAFD-4E56-8D2A-F08FE108018A}"/>
                  </a:ext>
                </a:extLst>
              </p:cNvPr>
              <p:cNvSpPr txBox="1"/>
              <p:nvPr/>
            </p:nvSpPr>
            <p:spPr>
              <a:xfrm>
                <a:off x="7345924" y="1480138"/>
                <a:ext cx="6094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AU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c,l,a</a:t>
                </a:r>
                <a:endParaRPr lang="en-AU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48F6C899-FD09-4778-8F2F-5846B5EE354A}"/>
                </a:ext>
              </a:extLst>
            </p:cNvPr>
            <p:cNvCxnSpPr>
              <a:cxnSpLocks/>
              <a:stCxn id="101" idx="4"/>
              <a:endCxn id="68" idx="0"/>
            </p:cNvCxnSpPr>
            <p:nvPr/>
          </p:nvCxnSpPr>
          <p:spPr>
            <a:xfrm flipH="1">
              <a:off x="6210181" y="2996952"/>
              <a:ext cx="414047" cy="246627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101D52BE-2516-4A0B-BB68-152A8622456D}"/>
                </a:ext>
              </a:extLst>
            </p:cNvPr>
            <p:cNvCxnSpPr>
              <a:cxnSpLocks/>
              <a:stCxn id="68" idx="2"/>
              <a:endCxn id="76" idx="7"/>
            </p:cNvCxnSpPr>
            <p:nvPr/>
          </p:nvCxnSpPr>
          <p:spPr>
            <a:xfrm flipH="1">
              <a:off x="5608129" y="6255314"/>
              <a:ext cx="602052" cy="31402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964635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223</Words>
  <Application>Microsoft Office PowerPoint</Application>
  <PresentationFormat>On-screen Show (4:3)</PresentationFormat>
  <Paragraphs>62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Symbol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Company>Government of South Australia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Duncan Taylor</dc:creator>
  <cp:lastModifiedBy>Duncan Taylor</cp:lastModifiedBy>
  <cp:revision>11</cp:revision>
  <dcterms:created xsi:type="dcterms:W3CDTF">2018-05-08T04:06:33Z</dcterms:created>
  <dcterms:modified xsi:type="dcterms:W3CDTF">2018-05-20T05:40:08Z</dcterms:modified>
</cp:coreProperties>
</file>