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bb4b51ad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bb4b51ad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price fluctuates day to day, but when looking at the 10-Day Moving AVG, AAPL has been mailing increasing, and the 100-DAY Moving AVG strong growth and stability for more long term investors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b4b51ad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b4b51ad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Returns Distribution from first glance seems to follow a normal distribution, the highest frequency was between .0 and 0.02, and overall AAPL has more positive daily returns than negative, though it seems </a:t>
            </a:r>
            <a:r>
              <a:rPr lang="en"/>
              <a:t>relatively</a:t>
            </a:r>
            <a:r>
              <a:rPr lang="en"/>
              <a:t>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distribution</a:t>
            </a:r>
            <a:r>
              <a:rPr lang="en"/>
              <a:t> graph makes as AAPL </a:t>
            </a:r>
            <a:r>
              <a:rPr lang="en"/>
              <a:t>cumulative</a:t>
            </a:r>
            <a:r>
              <a:rPr lang="en"/>
              <a:t> returns have been increasing through the year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bb4b51ad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bb4b51ad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Similarly MSFT</a:t>
            </a:r>
            <a:r>
              <a:rPr lang="en">
                <a:solidFill>
                  <a:schemeClr val="dk1"/>
                </a:solidFill>
              </a:rPr>
              <a:t> price fluctuates day to day, but when looking at the 10-Day Moving AVG, MSFT has been mailing increasing, and the 100-DAY Moving AVG strong growth and stability for more long term investors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b4b51ad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bb4b51ad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Similarly</a:t>
            </a:r>
            <a:r>
              <a:rPr lang="en">
                <a:solidFill>
                  <a:schemeClr val="dk1"/>
                </a:solidFill>
              </a:rPr>
              <a:t> to AAPL, MSFT Daily Returns follow a normal distribution with most days falling between .0 and .02, indicating stable growth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bb4b51ad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bb4b51ad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price fluctuates day to day, but when looking at the 10-Day Moving AVG, AAPL has been mailing increasing, and the 100-DAY Moving AVG strong growth and stability for more long term investors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easily see that with GOOGL’s 100-Day MA, it has the highest slope, indicating its stronger growth comparatively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bb4b51ad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bb4b51ad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bb4b51ad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bb4b51ad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sharpe ratio helps investors judge investments based on risk and return variables, generally higher Sharpe ratio is better.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0 - 1, these are low </a:t>
            </a:r>
            <a:r>
              <a:rPr lang="en"/>
              <a:t>risk</a:t>
            </a:r>
            <a:r>
              <a:rPr lang="en"/>
              <a:t> investments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</a:t>
            </a:r>
            <a:r>
              <a:rPr lang="en"/>
              <a:t> 1-2, these are considered good investments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2-3, these are considered very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above is considered to be outstanding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GOOGL outperforming and showing more promising returns on the cumulative returns graph, it has a lower Sharpe ratio, suggesting that it has a lower reward to risk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 = ((stocks return - risk free return)/(stndard deviation of the stock))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bb4b51ad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bb4b51ad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graph, </a:t>
            </a:r>
            <a:r>
              <a:rPr lang="en"/>
              <a:t>volatility</a:t>
            </a:r>
            <a:r>
              <a:rPr lang="en"/>
              <a:t> increases from AAPL to MSFT to GOOGL.  This makes sense as increases in risk leads to a higher chance of getting abnormal returns.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us visualize why GOOGL, despite having the highest performance, is the lowest on the Sharpe comparison because of its higher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easily see that all 3 </a:t>
            </a:r>
            <a:r>
              <a:rPr lang="en"/>
              <a:t>volatilities</a:t>
            </a:r>
            <a:r>
              <a:rPr lang="en"/>
              <a:t> are greater than SPY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SPY is a collection of 500 stocks, so it is </a:t>
            </a:r>
            <a:r>
              <a:rPr lang="en"/>
              <a:t>inherently</a:t>
            </a:r>
            <a:r>
              <a:rPr lang="en"/>
              <a:t> less risky than any one stock due to diversification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Volatility</a:t>
            </a:r>
            <a:r>
              <a:rPr lang="en"/>
              <a:t> and STDEV indicators of risk)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bb4b51ad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bb4b51ad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measuring the Percent change, we can track historical </a:t>
            </a:r>
            <a:r>
              <a:rPr lang="en"/>
              <a:t>performance</a:t>
            </a:r>
            <a:r>
              <a:rPr lang="en"/>
              <a:t> of the EURO compared to the USD.  This tracks how much USD is needed to buy one EURO.  When the percent </a:t>
            </a:r>
            <a:r>
              <a:rPr lang="en"/>
              <a:t>change</a:t>
            </a:r>
            <a:r>
              <a:rPr lang="en"/>
              <a:t> is positive, the price of a single EURO is decreasing in terms of USD, ie the EURO is getting weaker.  When the percent change is negative, the price of a single EURO is increasing in terms of USD, ie the EURO is getting stronger.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bb4b51ad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bb4b51ad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Average True Range (ATR)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True Range (ATR) is a measure of volatility. It measures the average range of price movement over a specified number of periods. A higher ATR indicates higher volatility, and a lower ATR indicates lower volatility.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line fluctuates up and down based on the volatility of price movements.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Traders often use ATR to set stop-loss levels, as higher ATR values suggest wider price swings.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Relative Strength Index (RSI)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Relative Strength Index (RSI) is a momentum oscillator that measures the speed and change of price movements. It ranges from 0 to 100 and is used to identify overbought or oversold conditions in a market.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Levels above 70 are considered overbought (suggesting potential selling opportunities).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Levels below 30 are considered oversold (suggesting potential buying opportunities).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Traders look for divergences between price movements and RSI to anticipate trend reversals.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Moving Average Convergence Divergence (MACD)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Moving Average Convergence Divergence (MACD) is a trend-following momentum indicator that shows the relationship between two moving averages of a security’s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histogram shows the distance between the MACD Line and the Signal 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Positive histogram values indicate bullish momentum, while negative values indicate bearish momentum.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b4b51ad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b4b51ad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bb4b51ad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bb4b51ad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b4b51ad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b4b51ad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b4b51ad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bb4b51ad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bb4b51ad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bb4b51ad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shows how we remove outliers, this is one component of how the data is cleaned within the pipeline.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b4b51ad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b4b51ad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b4b51ad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b4b51ad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data I was working with for this project, I did not see the need to create multiple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made more sense to me to keep the data together meaning, analytical </a:t>
            </a:r>
            <a:r>
              <a:rPr lang="en"/>
              <a:t>queries would be faster allowing for quicker data analysis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bb4b51ad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bb4b51ad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bb4b51ad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bb4b51ad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cumulative return over time for three stocks (GOOGL, AAPL, MSFT) on the same graph for easy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stocks I chose for my </a:t>
            </a:r>
            <a:r>
              <a:rPr lang="en"/>
              <a:t>portfolio</a:t>
            </a:r>
            <a:r>
              <a:rPr lang="en"/>
              <a:t>, GOOGL, AAPL, and MSFT follow very similar trends increasing over the past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of the stocks outperform the SPY of this year with GOOGL performing the best out of the three.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makes sense, as the stocks chosen are of large tech corporations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38575" y="1322450"/>
            <a:ext cx="85989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Investment Portfolio, an Analytic Approach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D’Angelo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08"/>
            <a:ext cx="9144000" cy="49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22"/>
            <a:ext cx="9144000" cy="502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08"/>
            <a:ext cx="9144000" cy="49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22"/>
            <a:ext cx="9144000" cy="502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08"/>
            <a:ext cx="9144000" cy="49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22"/>
            <a:ext cx="9144000" cy="502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64"/>
            <a:ext cx="9144000" cy="499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4" y="0"/>
            <a:ext cx="8891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046"/>
            <a:ext cx="9143999" cy="494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48" y="0"/>
            <a:ext cx="77478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0" y="2126450"/>
            <a:ext cx="76881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Follows information regarding stocks and other financial resources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Contains stock information since several decades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Data was collected primarily for: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analysis of Stock trends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Comparison of Currencies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Deeper financial questions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075" y="3043625"/>
            <a:ext cx="3705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Extract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7952" y="2122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Goal:</a:t>
            </a:r>
            <a:endParaRPr sz="1760"/>
          </a:p>
          <a:p>
            <a:pPr indent="-3403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" sz="1760"/>
              <a:t>Retrieve stock, ETF, and currency information from Polygon using API </a:t>
            </a:r>
            <a:endParaRPr sz="176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7952" y="28423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56"/>
              <a:t>Approach:</a:t>
            </a:r>
            <a:endParaRPr sz="1756"/>
          </a:p>
          <a:p>
            <a:pPr indent="-31472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56"/>
              <a:buChar char="-"/>
            </a:pPr>
            <a:r>
              <a:rPr lang="en" sz="1356"/>
              <a:t>Use requests python library to retrieve information and load each into individual Pandas dataframe for later use</a:t>
            </a:r>
            <a:endParaRPr sz="1356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35975"/>
            <a:ext cx="8839200" cy="129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Transform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7950" y="2375475"/>
            <a:ext cx="76881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Clean import stock information so it can be loaded into SQL server for deeper analysis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9450" y="3219375"/>
            <a:ext cx="76881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 Pandas to perform information cleaning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Process of Cleaning includes: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Dropping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Dropping missing information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Ensuring data is standardized by their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9450" y="1322450"/>
            <a:ext cx="76881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2: Transform - Cont.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" y="2358783"/>
            <a:ext cx="9144000" cy="15955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869200" y="4080150"/>
            <a:ext cx="3405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Transforming: removing the outliers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729450" y="1322450"/>
            <a:ext cx="76881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Load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94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Move cleaned Stock Information into SQL Server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29450" y="2897350"/>
            <a:ext cx="7688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Approach: 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Database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tables within the database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pyodbc to establish connection with local SQL server and push information from python Pandas dataframe into SQL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Fully automated - pushes new data every time the pipeline runes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729450" y="1322450"/>
            <a:ext cx="7688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9450" y="2256825"/>
            <a:ext cx="76881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Approach: Create aggregation table,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r>
              <a:rPr lang="en"/>
              <a:t>  all the gathered data with bulk insert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850" y="528525"/>
            <a:ext cx="3623950" cy="33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100" y="3059488"/>
            <a:ext cx="91059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729450" y="1322450"/>
            <a:ext cx="76881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Analysis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9452" y="2510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complex Analysis using information gathered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727950" y="3051775"/>
            <a:ext cx="76881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 the Python matplotlib library to graph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4000" cy="499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