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4" r:id="rId1"/>
  </p:sldMasterIdLst>
  <p:notesMasterIdLst>
    <p:notesMasterId r:id="rId8"/>
  </p:notesMasterIdLst>
  <p:sldIdLst>
    <p:sldId id="257" r:id="rId2"/>
    <p:sldId id="258" r:id="rId3"/>
    <p:sldId id="259" r:id="rId4"/>
    <p:sldId id="261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33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40" autoAdjust="0"/>
    <p:restoredTop sz="93890" autoAdjust="0"/>
  </p:normalViewPr>
  <p:slideViewPr>
    <p:cSldViewPr snapToGrid="0" snapToObjects="1">
      <p:cViewPr>
        <p:scale>
          <a:sx n="75" d="100"/>
          <a:sy n="75" d="100"/>
        </p:scale>
        <p:origin x="-816" y="-440"/>
      </p:cViewPr>
      <p:guideLst>
        <p:guide orient="horz" pos="2203"/>
        <p:guide pos="40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2A736-616F-324E-8E35-C41840D574A6}" type="datetimeFigureOut">
              <a:rPr lang="en-US" smtClean="0"/>
              <a:t>6/16/19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7A4EC-CB00-224F-B284-DC5967F82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2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A4EC-CB00-224F-B284-DC5967F82B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63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A4EC-CB00-224F-B284-DC5967F82B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53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203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tardium-music-festival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1"/>
          <a:stretch/>
        </p:blipFill>
        <p:spPr>
          <a:xfrm>
            <a:off x="-3" y="0"/>
            <a:ext cx="12285581" cy="687180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42210" y="762001"/>
            <a:ext cx="10467473" cy="534736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42210" y="5922661"/>
            <a:ext cx="11443368" cy="94914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lla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676" y="5481665"/>
            <a:ext cx="5704324" cy="117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5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a16="http://schemas.microsoft.com/office/drawing/2014/main" id="{5E24C796-894B-9441-A063-705738891BAD}"/>
              </a:ext>
            </a:extLst>
          </p:cNvPr>
          <p:cNvSpPr txBox="1">
            <a:spLocks/>
          </p:cNvSpPr>
          <p:nvPr/>
        </p:nvSpPr>
        <p:spPr>
          <a:xfrm>
            <a:off x="1151291" y="1052802"/>
            <a:ext cx="9855376" cy="147026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0" b="1" cap="none" spc="0" dirty="0" smtClean="0">
                <a:solidFill>
                  <a:srgbClr val="FF0000"/>
                </a:solidFill>
                <a:latin typeface="Avenir Black"/>
                <a:cs typeface="Avenir Black"/>
              </a:rPr>
              <a:t>Introducing: </a:t>
            </a:r>
            <a:r>
              <a:rPr lang="en-US" sz="7000" b="1" cap="none" spc="0" dirty="0" err="1" smtClean="0">
                <a:solidFill>
                  <a:srgbClr val="FF0000"/>
                </a:solidFill>
                <a:latin typeface="Avenir Black"/>
                <a:cs typeface="Avenir Black"/>
              </a:rPr>
              <a:t>showUP</a:t>
            </a:r>
            <a:r>
              <a:rPr lang="en-US" sz="7000" b="1" cap="none" spc="0" dirty="0" smtClean="0">
                <a:latin typeface="Avenir Black"/>
                <a:cs typeface="Avenir Black"/>
              </a:rPr>
              <a:t/>
            </a:r>
            <a:br>
              <a:rPr lang="en-US" sz="7000" b="1" cap="none" spc="0" dirty="0" smtClean="0">
                <a:latin typeface="Avenir Black"/>
                <a:cs typeface="Avenir Black"/>
              </a:rPr>
            </a:br>
            <a:endParaRPr lang="en-US" sz="7000" cap="none" spc="0" dirty="0">
              <a:latin typeface="Avenir Black"/>
              <a:cs typeface="Avenir Black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B26ECE7A-4294-4444-9AA7-5F4D3E408F5C}"/>
              </a:ext>
            </a:extLst>
          </p:cNvPr>
          <p:cNvSpPr txBox="1">
            <a:spLocks/>
          </p:cNvSpPr>
          <p:nvPr/>
        </p:nvSpPr>
        <p:spPr>
          <a:xfrm>
            <a:off x="1151292" y="2434455"/>
            <a:ext cx="9144000" cy="23960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138" indent="-338138">
              <a:buNone/>
            </a:pPr>
            <a:r>
              <a:rPr lang="en-US" dirty="0" smtClean="0">
                <a:solidFill>
                  <a:schemeClr val="bg1"/>
                </a:solidFill>
              </a:rPr>
              <a:t>1.	</a:t>
            </a:r>
            <a:r>
              <a:rPr lang="en-US" dirty="0" err="1" smtClean="0">
                <a:solidFill>
                  <a:schemeClr val="bg1"/>
                </a:solidFill>
              </a:rPr>
              <a:t>showUP</a:t>
            </a:r>
            <a:r>
              <a:rPr lang="en-US" dirty="0" smtClean="0">
                <a:solidFill>
                  <a:schemeClr val="bg1"/>
                </a:solidFill>
              </a:rPr>
              <a:t> Team</a:t>
            </a:r>
          </a:p>
          <a:p>
            <a:pPr marL="338138" indent="-338138">
              <a:buNone/>
            </a:pPr>
            <a:r>
              <a:rPr lang="en-US" dirty="0" smtClean="0">
                <a:solidFill>
                  <a:schemeClr val="bg1"/>
                </a:solidFill>
              </a:rPr>
              <a:t>2. 	Product Inspiration</a:t>
            </a:r>
          </a:p>
          <a:p>
            <a:pPr marL="338138" indent="-338138">
              <a:buNone/>
            </a:pPr>
            <a:r>
              <a:rPr lang="en-US" dirty="0" smtClean="0">
                <a:solidFill>
                  <a:schemeClr val="bg1"/>
                </a:solidFill>
              </a:rPr>
              <a:t>3. 	Form Follows Function</a:t>
            </a:r>
          </a:p>
          <a:p>
            <a:pPr marL="338138" indent="-338138">
              <a:buNone/>
            </a:pPr>
            <a:r>
              <a:rPr lang="en-US" dirty="0" smtClean="0">
                <a:solidFill>
                  <a:schemeClr val="bg1"/>
                </a:solidFill>
              </a:rPr>
              <a:t>4. 	Technique &amp; Technology</a:t>
            </a:r>
          </a:p>
          <a:p>
            <a:pPr marL="338138" indent="-338138">
              <a:buNone/>
            </a:pPr>
            <a:r>
              <a:rPr lang="en-US" dirty="0" smtClean="0">
                <a:solidFill>
                  <a:schemeClr val="bg1"/>
                </a:solidFill>
              </a:rPr>
              <a:t>5. 	Version 2.0</a:t>
            </a:r>
          </a:p>
          <a:p>
            <a:pPr marL="338138" indent="-338138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573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5E24C796-894B-9441-A063-705738891BAD}"/>
              </a:ext>
            </a:extLst>
          </p:cNvPr>
          <p:cNvSpPr txBox="1">
            <a:spLocks/>
          </p:cNvSpPr>
          <p:nvPr/>
        </p:nvSpPr>
        <p:spPr>
          <a:xfrm>
            <a:off x="1151292" y="1052802"/>
            <a:ext cx="9144000" cy="143640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0" b="1" cap="none" spc="0" dirty="0" err="1" smtClean="0">
                <a:solidFill>
                  <a:srgbClr val="FF0000"/>
                </a:solidFill>
                <a:latin typeface="Avenir Black"/>
                <a:cs typeface="Avenir Black"/>
              </a:rPr>
              <a:t>showUP</a:t>
            </a:r>
            <a:r>
              <a:rPr lang="en-US" sz="7000" b="1" cap="none" spc="0" dirty="0" smtClean="0">
                <a:solidFill>
                  <a:srgbClr val="FF0000"/>
                </a:solidFill>
                <a:latin typeface="Avenir Black"/>
                <a:cs typeface="Avenir Black"/>
              </a:rPr>
              <a:t> Team:</a:t>
            </a:r>
            <a:r>
              <a:rPr lang="en-US" sz="7000" b="1" cap="none" spc="0" dirty="0" smtClean="0">
                <a:latin typeface="Avenir Black"/>
                <a:cs typeface="Avenir Black"/>
              </a:rPr>
              <a:t/>
            </a:r>
            <a:br>
              <a:rPr lang="en-US" sz="7000" b="1" cap="none" spc="0" dirty="0" smtClean="0">
                <a:latin typeface="Avenir Black"/>
                <a:cs typeface="Avenir Black"/>
              </a:rPr>
            </a:br>
            <a:endParaRPr lang="en-US" sz="7000" cap="none" spc="0" dirty="0">
              <a:latin typeface="Avenir Black"/>
              <a:cs typeface="Avenir Black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B26ECE7A-4294-4444-9AA7-5F4D3E408F5C}"/>
              </a:ext>
            </a:extLst>
          </p:cNvPr>
          <p:cNvSpPr txBox="1">
            <a:spLocks/>
          </p:cNvSpPr>
          <p:nvPr/>
        </p:nvSpPr>
        <p:spPr>
          <a:xfrm>
            <a:off x="1151291" y="3657600"/>
            <a:ext cx="9889241" cy="1591734"/>
          </a:xfrm>
          <a:prstGeom prst="rect">
            <a:avLst/>
          </a:prstGeom>
        </p:spPr>
        <p:txBody>
          <a:bodyPr numCol="6" spcCol="210312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u="sng" dirty="0" err="1" smtClean="0">
                <a:solidFill>
                  <a:schemeClr val="bg1"/>
                </a:solidFill>
                <a:latin typeface="Avenir Heavy"/>
                <a:cs typeface="Avenir Heavy"/>
              </a:rPr>
              <a:t>Jenine</a:t>
            </a:r>
            <a:r>
              <a:rPr lang="en-US" sz="1600" u="sng" dirty="0" smtClean="0">
                <a:solidFill>
                  <a:schemeClr val="bg1"/>
                </a:solidFill>
                <a:latin typeface="Avenir Heavy"/>
                <a:cs typeface="Avenir Heavy"/>
              </a:rPr>
              <a:t> Ellis</a:t>
            </a:r>
          </a:p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>
                <a:solidFill>
                  <a:schemeClr val="bg1"/>
                </a:solidFill>
                <a:latin typeface="Avenir Medium"/>
              </a:rPr>
              <a:t>Project Manager, API Research, JS Developer;</a:t>
            </a:r>
            <a:br>
              <a:rPr lang="en-US" sz="1400" dirty="0" smtClean="0">
                <a:solidFill>
                  <a:schemeClr val="bg1"/>
                </a:solidFill>
                <a:latin typeface="Avenir Medium"/>
              </a:rPr>
            </a:br>
            <a:r>
              <a:rPr lang="en-US" sz="1400" dirty="0" smtClean="0">
                <a:solidFill>
                  <a:schemeClr val="bg1"/>
                </a:solidFill>
                <a:latin typeface="Avenir Medium"/>
              </a:rPr>
              <a:t>Code Reviewer</a:t>
            </a:r>
          </a:p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u="sng" dirty="0" smtClean="0">
                <a:solidFill>
                  <a:schemeClr val="bg1"/>
                </a:solidFill>
                <a:latin typeface="Avenir Heavy"/>
                <a:cs typeface="Avenir Heavy"/>
              </a:rPr>
              <a:t>John </a:t>
            </a:r>
            <a:r>
              <a:rPr lang="en-US" sz="1600" u="sng" dirty="0" err="1" smtClean="0">
                <a:solidFill>
                  <a:schemeClr val="bg1"/>
                </a:solidFill>
                <a:latin typeface="Avenir Heavy"/>
                <a:cs typeface="Avenir Heavy"/>
              </a:rPr>
              <a:t>Dahle</a:t>
            </a:r>
            <a:endParaRPr lang="en-US" sz="1600" dirty="0">
              <a:solidFill>
                <a:schemeClr val="bg1"/>
              </a:solidFill>
              <a:latin typeface="Avenir Heavy"/>
              <a:cs typeface="Avenir Heavy"/>
            </a:endParaRPr>
          </a:p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>
                <a:solidFill>
                  <a:schemeClr val="bg1"/>
                </a:solidFill>
                <a:latin typeface="Avenir Medium"/>
              </a:rPr>
              <a:t>R </a:t>
            </a:r>
            <a:r>
              <a:rPr lang="en-US" sz="1400" dirty="0">
                <a:solidFill>
                  <a:schemeClr val="bg1"/>
                </a:solidFill>
                <a:latin typeface="Avenir Medium"/>
              </a:rPr>
              <a:t>&amp; </a:t>
            </a:r>
            <a:r>
              <a:rPr lang="en-US" sz="1400" dirty="0" smtClean="0">
                <a:solidFill>
                  <a:schemeClr val="bg1"/>
                </a:solidFill>
                <a:latin typeface="Avenir Medium"/>
              </a:rPr>
              <a:t>D: API </a:t>
            </a:r>
            <a:r>
              <a:rPr lang="en-US" sz="1400" dirty="0">
                <a:solidFill>
                  <a:schemeClr val="bg1"/>
                </a:solidFill>
                <a:latin typeface="Avenir Medium"/>
              </a:rPr>
              <a:t>usage; </a:t>
            </a:r>
            <a:r>
              <a:rPr lang="en-US" sz="1400" dirty="0" smtClean="0">
                <a:solidFill>
                  <a:schemeClr val="bg1"/>
                </a:solidFill>
                <a:latin typeface="Avenir Medium"/>
              </a:rPr>
              <a:t>JS</a:t>
            </a:r>
            <a:r>
              <a:rPr lang="en-US" sz="1400" dirty="0">
                <a:solidFill>
                  <a:schemeClr val="bg1"/>
                </a:solidFill>
                <a:latin typeface="Avenir Medium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Avenir Medium"/>
              </a:rPr>
              <a:t>Developer; Code Reviewer</a:t>
            </a:r>
          </a:p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en-US" sz="1400" dirty="0" smtClean="0">
              <a:solidFill>
                <a:schemeClr val="bg1"/>
              </a:solidFill>
              <a:latin typeface="Avenir Medium"/>
            </a:endParaRPr>
          </a:p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u="sng" dirty="0" smtClean="0">
                <a:solidFill>
                  <a:schemeClr val="bg1"/>
                </a:solidFill>
                <a:latin typeface="Avenir Heavy"/>
                <a:cs typeface="Avenir Heavy"/>
              </a:rPr>
              <a:t>Madeleine Kemeny </a:t>
            </a:r>
          </a:p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>
                <a:solidFill>
                  <a:schemeClr val="bg1"/>
                </a:solidFill>
                <a:latin typeface="Avenir Medium"/>
              </a:rPr>
              <a:t>R &amp; D: UI/UX;</a:t>
            </a:r>
            <a:br>
              <a:rPr lang="en-US" sz="1400" dirty="0" smtClean="0">
                <a:solidFill>
                  <a:schemeClr val="bg1"/>
                </a:solidFill>
                <a:latin typeface="Avenir Medium"/>
              </a:rPr>
            </a:br>
            <a:r>
              <a:rPr lang="en-US" sz="1400" dirty="0" smtClean="0">
                <a:solidFill>
                  <a:schemeClr val="bg1"/>
                </a:solidFill>
                <a:latin typeface="Avenir Medium"/>
              </a:rPr>
              <a:t>Code Reviewer</a:t>
            </a:r>
            <a:r>
              <a:rPr lang="en-US" sz="1600" dirty="0" smtClean="0">
                <a:solidFill>
                  <a:schemeClr val="bg1"/>
                </a:solidFill>
                <a:latin typeface="Avenir Medium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Avenir Medium"/>
              </a:rPr>
            </a:br>
            <a:endParaRPr lang="en-US" sz="1600" dirty="0" smtClean="0">
              <a:solidFill>
                <a:schemeClr val="bg1"/>
              </a:solidFill>
              <a:latin typeface="Avenir Medium"/>
            </a:endParaRPr>
          </a:p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u="sng" dirty="0" smtClean="0">
                <a:solidFill>
                  <a:schemeClr val="bg1"/>
                </a:solidFill>
                <a:latin typeface="Avenir Heavy"/>
                <a:cs typeface="Avenir Heavy"/>
              </a:rPr>
              <a:t>Daniel </a:t>
            </a:r>
            <a:r>
              <a:rPr lang="en-US" sz="1600" u="sng" dirty="0" err="1" smtClean="0">
                <a:solidFill>
                  <a:schemeClr val="bg1"/>
                </a:solidFill>
                <a:latin typeface="Avenir Heavy"/>
                <a:cs typeface="Avenir Heavy"/>
              </a:rPr>
              <a:t>Fripp</a:t>
            </a:r>
            <a:endParaRPr lang="en-US" sz="1600" u="sng" dirty="0" smtClean="0">
              <a:solidFill>
                <a:schemeClr val="bg1"/>
              </a:solidFill>
              <a:latin typeface="Avenir Heavy"/>
              <a:cs typeface="Avenir Heavy"/>
            </a:endParaRPr>
          </a:p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>
                <a:solidFill>
                  <a:schemeClr val="bg1"/>
                </a:solidFill>
                <a:latin typeface="Avenir Medium"/>
              </a:rPr>
              <a:t>JS </a:t>
            </a:r>
            <a:r>
              <a:rPr lang="en-US" sz="1400" dirty="0">
                <a:solidFill>
                  <a:schemeClr val="bg1"/>
                </a:solidFill>
                <a:latin typeface="Avenir Medium"/>
              </a:rPr>
              <a:t>Developer, Bootstrap Wrangler, </a:t>
            </a:r>
            <a:r>
              <a:rPr lang="en-US" sz="1400" dirty="0" smtClean="0">
                <a:solidFill>
                  <a:schemeClr val="bg1"/>
                </a:solidFill>
                <a:latin typeface="Avenir Medium"/>
              </a:rPr>
              <a:t/>
            </a:r>
            <a:br>
              <a:rPr lang="en-US" sz="1400" dirty="0" smtClean="0">
                <a:solidFill>
                  <a:schemeClr val="bg1"/>
                </a:solidFill>
                <a:latin typeface="Avenir Medium"/>
              </a:rPr>
            </a:br>
            <a:r>
              <a:rPr lang="en-US" sz="1400" dirty="0" smtClean="0">
                <a:solidFill>
                  <a:schemeClr val="bg1"/>
                </a:solidFill>
                <a:latin typeface="Avenir Medium"/>
              </a:rPr>
              <a:t>Code Reviewer</a:t>
            </a:r>
            <a:endParaRPr lang="en-US" sz="1600" dirty="0">
              <a:solidFill>
                <a:schemeClr val="bg1"/>
              </a:solidFill>
              <a:latin typeface="Avenir Medium"/>
            </a:endParaRPr>
          </a:p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u="sng" dirty="0">
                <a:solidFill>
                  <a:schemeClr val="bg1"/>
                </a:solidFill>
                <a:latin typeface="Avenir Heavy"/>
                <a:cs typeface="Avenir Heavy"/>
              </a:rPr>
              <a:t>Ian </a:t>
            </a:r>
            <a:r>
              <a:rPr lang="en-US" sz="1600" u="sng" dirty="0" err="1" smtClean="0">
                <a:solidFill>
                  <a:schemeClr val="bg1"/>
                </a:solidFill>
                <a:latin typeface="Avenir Heavy"/>
                <a:cs typeface="Avenir Heavy"/>
              </a:rPr>
              <a:t>Lukidis</a:t>
            </a:r>
            <a:endParaRPr lang="en-US" sz="1600" u="sng" dirty="0" smtClean="0">
              <a:solidFill>
                <a:schemeClr val="bg1"/>
              </a:solidFill>
              <a:latin typeface="Avenir Heavy"/>
              <a:cs typeface="Avenir Heavy"/>
            </a:endParaRPr>
          </a:p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>
                <a:solidFill>
                  <a:schemeClr val="bg1"/>
                </a:solidFill>
                <a:latin typeface="Avenir Medium"/>
              </a:rPr>
              <a:t>JS </a:t>
            </a:r>
            <a:r>
              <a:rPr lang="en-US" sz="1400" dirty="0">
                <a:solidFill>
                  <a:schemeClr val="bg1"/>
                </a:solidFill>
                <a:latin typeface="Avenir Medium"/>
              </a:rPr>
              <a:t>Developer, Code </a:t>
            </a:r>
            <a:r>
              <a:rPr lang="en-US" sz="1400" dirty="0" smtClean="0">
                <a:solidFill>
                  <a:schemeClr val="bg1"/>
                </a:solidFill>
                <a:latin typeface="Avenir Medium"/>
              </a:rPr>
              <a:t>Reviewer</a:t>
            </a:r>
            <a:endParaRPr lang="en-US" sz="1400" dirty="0">
              <a:solidFill>
                <a:schemeClr val="bg1"/>
              </a:solidFill>
              <a:latin typeface="Avenir Medium"/>
            </a:endParaRPr>
          </a:p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en-US" sz="1600" dirty="0" smtClean="0">
              <a:solidFill>
                <a:schemeClr val="bg1"/>
              </a:solidFill>
              <a:latin typeface="Avenir Medium"/>
            </a:endParaRPr>
          </a:p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en-US" sz="1600" dirty="0">
              <a:solidFill>
                <a:schemeClr val="bg1"/>
              </a:solidFill>
              <a:latin typeface="Avenir Medium"/>
            </a:endParaRPr>
          </a:p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600" u="sng" dirty="0" smtClean="0">
                <a:solidFill>
                  <a:schemeClr val="bg1"/>
                </a:solidFill>
                <a:latin typeface="Avenir Heavy"/>
                <a:cs typeface="Avenir Heavy"/>
              </a:rPr>
              <a:t>Charles </a:t>
            </a:r>
            <a:r>
              <a:rPr lang="en-US" sz="1600" u="sng" dirty="0" err="1" smtClean="0">
                <a:solidFill>
                  <a:schemeClr val="bg1"/>
                </a:solidFill>
                <a:latin typeface="Avenir Heavy"/>
                <a:cs typeface="Avenir Heavy"/>
              </a:rPr>
              <a:t>Monuma</a:t>
            </a:r>
            <a:endParaRPr lang="en-US" sz="1600" u="sng" dirty="0">
              <a:solidFill>
                <a:schemeClr val="bg1"/>
              </a:solidFill>
              <a:latin typeface="Avenir Heavy"/>
              <a:cs typeface="Avenir Heavy"/>
            </a:endParaRPr>
          </a:p>
          <a:p>
            <a:pPr marL="0" indent="0">
              <a:lnSpc>
                <a:spcPts val="212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 smtClean="0">
                <a:solidFill>
                  <a:schemeClr val="bg1"/>
                </a:solidFill>
                <a:latin typeface="Avenir Medium"/>
              </a:rPr>
              <a:t>Presentation Developer, </a:t>
            </a:r>
            <a:br>
              <a:rPr lang="en-US" sz="1400" dirty="0" smtClean="0">
                <a:solidFill>
                  <a:schemeClr val="bg1"/>
                </a:solidFill>
                <a:latin typeface="Avenir Medium"/>
              </a:rPr>
            </a:br>
            <a:r>
              <a:rPr lang="en-US" sz="1400" dirty="0" smtClean="0">
                <a:solidFill>
                  <a:schemeClr val="bg1"/>
                </a:solidFill>
                <a:latin typeface="Avenir Medium"/>
              </a:rPr>
              <a:t>Code Reviewer</a:t>
            </a:r>
            <a:endParaRPr lang="en-US" sz="1400" dirty="0">
              <a:solidFill>
                <a:schemeClr val="bg1"/>
              </a:solidFill>
              <a:latin typeface="Avenir Medium"/>
            </a:endParaRPr>
          </a:p>
        </p:txBody>
      </p:sp>
      <p:pic>
        <p:nvPicPr>
          <p:cNvPr id="9" name="Picture 8" descr="dani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04" y="2387261"/>
            <a:ext cx="1141984" cy="1141984"/>
          </a:xfrm>
          <a:prstGeom prst="rect">
            <a:avLst/>
          </a:prstGeom>
        </p:spPr>
      </p:pic>
      <p:pic>
        <p:nvPicPr>
          <p:cNvPr id="10" name="Picture 9" descr="joh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07" y="2387261"/>
            <a:ext cx="1141984" cy="1141984"/>
          </a:xfrm>
          <a:prstGeom prst="rect">
            <a:avLst/>
          </a:prstGeom>
        </p:spPr>
      </p:pic>
      <p:pic>
        <p:nvPicPr>
          <p:cNvPr id="11" name="Picture 10" descr="jen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957" y="2387261"/>
            <a:ext cx="1142322" cy="1142322"/>
          </a:xfrm>
          <a:prstGeom prst="rect">
            <a:avLst/>
          </a:prstGeom>
        </p:spPr>
      </p:pic>
      <p:pic>
        <p:nvPicPr>
          <p:cNvPr id="14" name="Picture 13" descr="madelein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386" y="2387261"/>
            <a:ext cx="1142323" cy="1142323"/>
          </a:xfrm>
          <a:prstGeom prst="rect">
            <a:avLst/>
          </a:prstGeom>
        </p:spPr>
      </p:pic>
      <p:pic>
        <p:nvPicPr>
          <p:cNvPr id="15" name="Picture 14" descr="charl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666" y="2387261"/>
            <a:ext cx="1140965" cy="1140965"/>
          </a:xfrm>
          <a:prstGeom prst="rect">
            <a:avLst/>
          </a:prstGeom>
        </p:spPr>
      </p:pic>
      <p:pic>
        <p:nvPicPr>
          <p:cNvPr id="16" name="Picture 15" descr="ia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883" y="2387261"/>
            <a:ext cx="1140120" cy="114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08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B26ECE7A-4294-4444-9AA7-5F4D3E408F5C}"/>
              </a:ext>
            </a:extLst>
          </p:cNvPr>
          <p:cNvSpPr txBox="1">
            <a:spLocks/>
          </p:cNvSpPr>
          <p:nvPr/>
        </p:nvSpPr>
        <p:spPr>
          <a:xfrm>
            <a:off x="1151292" y="2438410"/>
            <a:ext cx="9821508" cy="342052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Avenir Medium"/>
              </a:rPr>
              <a:t>Music festivals are known for the general atmosphere of chaos, tunes, and shenanigans. But some festival-goers actually want to hear and enjoy the music of their favorite performers.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venir Medium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Avenir Medium"/>
              </a:rPr>
              <a:t>With a line-up of more than 100 acts, Lollapalooza is a festival that requires planning: to see the performers you’re there to see, and to open your ears to new music being presented. </a:t>
            </a:r>
            <a:r>
              <a:rPr lang="en-US" dirty="0" err="1" smtClean="0">
                <a:solidFill>
                  <a:schemeClr val="bg1"/>
                </a:solidFill>
                <a:latin typeface="Avenir Medium"/>
              </a:rPr>
              <a:t>showUP</a:t>
            </a:r>
            <a:r>
              <a:rPr lang="en-US" dirty="0" smtClean="0">
                <a:solidFill>
                  <a:schemeClr val="bg1"/>
                </a:solidFill>
                <a:latin typeface="Avenir Medium"/>
              </a:rPr>
              <a:t> helps the festival-goer do exactly that. Explore, listen, discover in advance. Make the most of your adventure!</a:t>
            </a:r>
            <a:endParaRPr lang="en-US" dirty="0">
              <a:solidFill>
                <a:schemeClr val="bg1"/>
              </a:solidFill>
              <a:latin typeface="Avenir Medium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5E24C796-894B-9441-A063-705738891BAD}"/>
              </a:ext>
            </a:extLst>
          </p:cNvPr>
          <p:cNvSpPr txBox="1">
            <a:spLocks/>
          </p:cNvSpPr>
          <p:nvPr/>
        </p:nvSpPr>
        <p:spPr>
          <a:xfrm>
            <a:off x="1151292" y="1052802"/>
            <a:ext cx="9821508" cy="143640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0" b="1" cap="none" spc="0" dirty="0" smtClean="0">
                <a:solidFill>
                  <a:srgbClr val="FF0000"/>
                </a:solidFill>
                <a:latin typeface="Avenir Black"/>
                <a:cs typeface="Avenir Black"/>
              </a:rPr>
              <a:t>Product Inspiration:</a:t>
            </a:r>
            <a:r>
              <a:rPr lang="en-US" sz="7000" b="1" cap="none" spc="0" dirty="0" smtClean="0">
                <a:latin typeface="Avenir Black"/>
                <a:cs typeface="Avenir Black"/>
              </a:rPr>
              <a:t/>
            </a:r>
            <a:br>
              <a:rPr lang="en-US" sz="7000" b="1" cap="none" spc="0" dirty="0" smtClean="0">
                <a:latin typeface="Avenir Black"/>
                <a:cs typeface="Avenir Black"/>
              </a:rPr>
            </a:br>
            <a:endParaRPr lang="en-US" sz="7000" cap="none" spc="0" dirty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1874303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B26ECE7A-4294-4444-9AA7-5F4D3E408F5C}"/>
              </a:ext>
            </a:extLst>
          </p:cNvPr>
          <p:cNvSpPr txBox="1">
            <a:spLocks/>
          </p:cNvSpPr>
          <p:nvPr/>
        </p:nvSpPr>
        <p:spPr>
          <a:xfrm>
            <a:off x="1151292" y="2421491"/>
            <a:ext cx="9821508" cy="2235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err="1" smtClean="0">
                <a:solidFill>
                  <a:schemeClr val="bg1"/>
                </a:solidFill>
                <a:latin typeface="Avenir Medium"/>
              </a:rPr>
              <a:t>TicketMaster</a:t>
            </a:r>
            <a:r>
              <a:rPr lang="en-US" b="1" u="sng" dirty="0" smtClean="0">
                <a:solidFill>
                  <a:schemeClr val="bg1"/>
                </a:solidFill>
                <a:latin typeface="Avenir Medium"/>
              </a:rPr>
              <a:t> API:</a:t>
            </a:r>
            <a:r>
              <a:rPr lang="en-US" dirty="0" smtClean="0">
                <a:solidFill>
                  <a:schemeClr val="bg1"/>
                </a:solidFill>
                <a:latin typeface="Avenir Medium"/>
              </a:rPr>
              <a:t> generates a dynamic list, searchable and clickable, of performers</a:t>
            </a:r>
          </a:p>
          <a:p>
            <a:r>
              <a:rPr lang="en-US" b="1" u="sng" dirty="0" err="1" smtClean="0">
                <a:solidFill>
                  <a:schemeClr val="bg1"/>
                </a:solidFill>
                <a:latin typeface="Avenir Medium"/>
              </a:rPr>
              <a:t>Spotify</a:t>
            </a:r>
            <a:r>
              <a:rPr lang="en-US" b="1" u="sng" dirty="0" smtClean="0">
                <a:solidFill>
                  <a:schemeClr val="bg1"/>
                </a:solidFill>
                <a:latin typeface="Avenir Medium"/>
              </a:rPr>
              <a:t> API:</a:t>
            </a:r>
            <a:r>
              <a:rPr lang="en-US" dirty="0" smtClean="0">
                <a:solidFill>
                  <a:schemeClr val="bg1"/>
                </a:solidFill>
                <a:latin typeface="Avenir Medium"/>
              </a:rPr>
              <a:t> uses tokens and timeouts for login and music play through </a:t>
            </a:r>
            <a:r>
              <a:rPr lang="en-US" dirty="0" err="1" smtClean="0">
                <a:solidFill>
                  <a:schemeClr val="bg1"/>
                </a:solidFill>
                <a:latin typeface="Avenir Medium"/>
              </a:rPr>
              <a:t>showUP</a:t>
            </a:r>
            <a:r>
              <a:rPr lang="en-US" dirty="0" smtClean="0">
                <a:solidFill>
                  <a:schemeClr val="bg1"/>
                </a:solidFill>
                <a:latin typeface="Avenir Medium"/>
              </a:rPr>
              <a:t>; provides performer details of </a:t>
            </a:r>
            <a:r>
              <a:rPr lang="en-US" dirty="0" err="1" smtClean="0">
                <a:solidFill>
                  <a:schemeClr val="bg1"/>
                </a:solidFill>
                <a:latin typeface="Avenir Medium"/>
              </a:rPr>
              <a:t>photogrpahy</a:t>
            </a:r>
            <a:r>
              <a:rPr lang="en-US" dirty="0" smtClean="0">
                <a:solidFill>
                  <a:schemeClr val="bg1"/>
                </a:solidFill>
                <a:latin typeface="Avenir Medium"/>
              </a:rPr>
              <a:t>, top tracks, and the ability to generate a customized playlist of what the user enjoys and might anticipate hearing at the festival</a:t>
            </a:r>
            <a:endParaRPr lang="en-US" dirty="0">
              <a:solidFill>
                <a:schemeClr val="bg1"/>
              </a:solidFill>
              <a:latin typeface="Avenir Medium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5E24C796-894B-9441-A063-705738891BAD}"/>
              </a:ext>
            </a:extLst>
          </p:cNvPr>
          <p:cNvSpPr txBox="1">
            <a:spLocks/>
          </p:cNvSpPr>
          <p:nvPr/>
        </p:nvSpPr>
        <p:spPr>
          <a:xfrm>
            <a:off x="1151291" y="1052801"/>
            <a:ext cx="10346442" cy="153799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0" b="1" cap="none" spc="0" dirty="0" smtClean="0">
                <a:solidFill>
                  <a:srgbClr val="FF0000"/>
                </a:solidFill>
                <a:latin typeface="Avenir Black"/>
                <a:cs typeface="Avenir Black"/>
              </a:rPr>
              <a:t>Form Follows Function</a:t>
            </a:r>
            <a:endParaRPr lang="en-US" sz="7000" cap="none" spc="0" dirty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523125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B26ECE7A-4294-4444-9AA7-5F4D3E408F5C}"/>
              </a:ext>
            </a:extLst>
          </p:cNvPr>
          <p:cNvSpPr txBox="1">
            <a:spLocks/>
          </p:cNvSpPr>
          <p:nvPr/>
        </p:nvSpPr>
        <p:spPr>
          <a:xfrm>
            <a:off x="1151292" y="3437471"/>
            <a:ext cx="9821508" cy="2235200"/>
          </a:xfrm>
          <a:prstGeom prst="rect">
            <a:avLst/>
          </a:prstGeom>
        </p:spPr>
        <p:txBody>
          <a:bodyPr numCol="3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Avenir Medium"/>
              </a:rPr>
              <a:t>API</a:t>
            </a:r>
          </a:p>
          <a:p>
            <a:r>
              <a:rPr lang="en-US" dirty="0" smtClean="0">
                <a:solidFill>
                  <a:schemeClr val="bg1"/>
                </a:solidFill>
                <a:latin typeface="Avenir Medium"/>
              </a:rPr>
              <a:t>AJAX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Avenir Medium"/>
              </a:rPr>
              <a:t>Javascript</a:t>
            </a:r>
            <a:endParaRPr lang="en-US" dirty="0" smtClean="0">
              <a:solidFill>
                <a:schemeClr val="bg1"/>
              </a:solidFill>
              <a:latin typeface="Avenir Medium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Avenir Medium"/>
              </a:rPr>
              <a:t>Jquery</a:t>
            </a:r>
            <a:endParaRPr lang="en-US" dirty="0" smtClean="0">
              <a:solidFill>
                <a:schemeClr val="bg1"/>
              </a:solidFill>
              <a:latin typeface="Avenir Medium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Avenir Medium"/>
              </a:rPr>
              <a:t>List.js</a:t>
            </a:r>
            <a:endParaRPr lang="en-US" dirty="0" smtClean="0">
              <a:solidFill>
                <a:schemeClr val="bg1"/>
              </a:solidFill>
              <a:latin typeface="Avenir Medium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Avenir Medium"/>
              </a:rPr>
              <a:t>OAuth</a:t>
            </a:r>
            <a:endParaRPr lang="en-US" dirty="0" smtClean="0">
              <a:solidFill>
                <a:schemeClr val="bg1"/>
              </a:solidFill>
              <a:latin typeface="Avenir Medium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venir Medium"/>
              </a:rPr>
              <a:t>Bootstrap</a:t>
            </a:r>
          </a:p>
          <a:p>
            <a:r>
              <a:rPr lang="en-US" dirty="0" smtClean="0">
                <a:solidFill>
                  <a:schemeClr val="bg1"/>
                </a:solidFill>
                <a:latin typeface="Avenir Medium"/>
              </a:rPr>
              <a:t>CSS</a:t>
            </a:r>
          </a:p>
          <a:p>
            <a:r>
              <a:rPr lang="en-US" dirty="0" smtClean="0">
                <a:solidFill>
                  <a:schemeClr val="bg1"/>
                </a:solidFill>
                <a:latin typeface="Avenir Medium"/>
              </a:rPr>
              <a:t>HTML</a:t>
            </a:r>
          </a:p>
          <a:p>
            <a:endParaRPr lang="en-US" dirty="0" smtClean="0">
              <a:solidFill>
                <a:schemeClr val="bg1"/>
              </a:solidFill>
              <a:latin typeface="Avenir Medium"/>
            </a:endParaRPr>
          </a:p>
          <a:p>
            <a:endParaRPr lang="en-US" dirty="0">
              <a:solidFill>
                <a:schemeClr val="bg1"/>
              </a:solidFill>
              <a:latin typeface="Avenir Medium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5E24C796-894B-9441-A063-705738891BAD}"/>
              </a:ext>
            </a:extLst>
          </p:cNvPr>
          <p:cNvSpPr txBox="1">
            <a:spLocks/>
          </p:cNvSpPr>
          <p:nvPr/>
        </p:nvSpPr>
        <p:spPr>
          <a:xfrm>
            <a:off x="1151292" y="1052801"/>
            <a:ext cx="9821508" cy="250320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0" b="1" cap="none" spc="0" dirty="0" smtClean="0">
                <a:solidFill>
                  <a:srgbClr val="FF0000"/>
                </a:solidFill>
                <a:latin typeface="Avenir Black"/>
                <a:cs typeface="Avenir Black"/>
              </a:rPr>
              <a:t>Technique &amp;  </a:t>
            </a:r>
            <a:br>
              <a:rPr lang="en-US" sz="7000" b="1" cap="none" spc="0" dirty="0" smtClean="0">
                <a:solidFill>
                  <a:srgbClr val="FF0000"/>
                </a:solidFill>
                <a:latin typeface="Avenir Black"/>
                <a:cs typeface="Avenir Black"/>
              </a:rPr>
            </a:br>
            <a:r>
              <a:rPr lang="en-US" sz="7000" b="1" cap="none" spc="0" dirty="0" smtClean="0">
                <a:solidFill>
                  <a:srgbClr val="FF0000"/>
                </a:solidFill>
                <a:latin typeface="Avenir Black"/>
                <a:cs typeface="Avenir Black"/>
              </a:rPr>
              <a:t>Technology</a:t>
            </a:r>
            <a:endParaRPr lang="en-US" sz="7000" cap="none" spc="0" dirty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482615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B26ECE7A-4294-4444-9AA7-5F4D3E408F5C}"/>
              </a:ext>
            </a:extLst>
          </p:cNvPr>
          <p:cNvSpPr txBox="1">
            <a:spLocks/>
          </p:cNvSpPr>
          <p:nvPr/>
        </p:nvSpPr>
        <p:spPr>
          <a:xfrm>
            <a:off x="1151292" y="2489223"/>
            <a:ext cx="9821508" cy="2777044"/>
          </a:xfrm>
          <a:prstGeom prst="rect">
            <a:avLst/>
          </a:prstGeom>
        </p:spPr>
        <p:txBody>
          <a:bodyPr numCol="1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Avenir Medium"/>
              </a:rPr>
              <a:t>App for mobile</a:t>
            </a:r>
          </a:p>
          <a:p>
            <a:r>
              <a:rPr lang="en-US" dirty="0" smtClean="0">
                <a:solidFill>
                  <a:schemeClr val="bg1"/>
                </a:solidFill>
                <a:latin typeface="Avenir Medium"/>
              </a:rPr>
              <a:t>Added functionality for local travel information, local clubs and live music venues, hospitality industry recommendations (dining and hotels)</a:t>
            </a:r>
          </a:p>
          <a:p>
            <a:r>
              <a:rPr lang="en-US" dirty="0" smtClean="0">
                <a:solidFill>
                  <a:schemeClr val="bg1"/>
                </a:solidFill>
                <a:latin typeface="Avenir Medium"/>
              </a:rPr>
              <a:t>Ability to add different festivals</a:t>
            </a:r>
          </a:p>
          <a:p>
            <a:r>
              <a:rPr lang="en-US" dirty="0" smtClean="0">
                <a:solidFill>
                  <a:schemeClr val="bg1"/>
                </a:solidFill>
                <a:latin typeface="Avenir Medium"/>
              </a:rPr>
              <a:t>Ability to suggest other festivals based on user location</a:t>
            </a:r>
          </a:p>
          <a:p>
            <a:r>
              <a:rPr lang="en-US" dirty="0" smtClean="0">
                <a:solidFill>
                  <a:schemeClr val="bg1"/>
                </a:solidFill>
                <a:latin typeface="Avenir Medium"/>
              </a:rPr>
              <a:t>User profile stored to database to apply and make recommendations based on input preferences</a:t>
            </a:r>
          </a:p>
          <a:p>
            <a:endParaRPr lang="en-US" dirty="0" smtClean="0">
              <a:solidFill>
                <a:schemeClr val="bg1"/>
              </a:solidFill>
              <a:latin typeface="Avenir Medium"/>
            </a:endParaRPr>
          </a:p>
          <a:p>
            <a:endParaRPr lang="en-US" dirty="0" smtClean="0">
              <a:solidFill>
                <a:schemeClr val="bg1"/>
              </a:solidFill>
              <a:latin typeface="Avenir Medium"/>
            </a:endParaRPr>
          </a:p>
          <a:p>
            <a:endParaRPr lang="en-US" dirty="0">
              <a:solidFill>
                <a:schemeClr val="bg1"/>
              </a:solidFill>
              <a:latin typeface="Avenir Medium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5E24C796-894B-9441-A063-705738891BAD}"/>
              </a:ext>
            </a:extLst>
          </p:cNvPr>
          <p:cNvSpPr txBox="1">
            <a:spLocks/>
          </p:cNvSpPr>
          <p:nvPr/>
        </p:nvSpPr>
        <p:spPr>
          <a:xfrm>
            <a:off x="1151292" y="1052802"/>
            <a:ext cx="9821508" cy="1453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0" b="1" cap="none" spc="0" dirty="0" smtClean="0">
                <a:solidFill>
                  <a:srgbClr val="FF0000"/>
                </a:solidFill>
                <a:latin typeface="Avenir Black"/>
                <a:cs typeface="Avenir Black"/>
              </a:rPr>
              <a:t>Version 2.0</a:t>
            </a:r>
            <a:endParaRPr lang="en-US" sz="7000" cap="none" spc="0" dirty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3640852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showUP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</TotalTime>
  <Words>249</Words>
  <Application>Microsoft Macintosh PowerPoint</Application>
  <PresentationFormat>Custom</PresentationFormat>
  <Paragraphs>48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Badge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 Project Presentation </dc:title>
  <dc:creator>Charles&amp;Lala</dc:creator>
  <cp:lastModifiedBy>Madeleine Kemeny</cp:lastModifiedBy>
  <cp:revision>48</cp:revision>
  <dcterms:created xsi:type="dcterms:W3CDTF">2019-06-15T15:52:30Z</dcterms:created>
  <dcterms:modified xsi:type="dcterms:W3CDTF">2019-06-16T23:17:24Z</dcterms:modified>
</cp:coreProperties>
</file>