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gif" ContentType="image/gif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4920" y="1752480"/>
            <a:ext cx="838152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04920" y="4037040"/>
            <a:ext cx="838152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04920" y="175248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99720" y="175248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04920" y="403704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99720" y="403704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4920" y="1752480"/>
            <a:ext cx="26985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38840" y="1752480"/>
            <a:ext cx="26985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972760" y="1752480"/>
            <a:ext cx="26985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04920" y="4037040"/>
            <a:ext cx="26985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138840" y="4037040"/>
            <a:ext cx="26985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5972760" y="4037040"/>
            <a:ext cx="26985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304920" y="1752480"/>
            <a:ext cx="8381520" cy="437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04920" y="1752480"/>
            <a:ext cx="838152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04920" y="1752480"/>
            <a:ext cx="40899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99720" y="1752480"/>
            <a:ext cx="40899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38160" y="780120"/>
            <a:ext cx="9007200" cy="34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04920" y="175248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99720" y="1752480"/>
            <a:ext cx="40899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04920" y="403704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304920" y="1752480"/>
            <a:ext cx="8381520" cy="437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04920" y="1752480"/>
            <a:ext cx="40899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99720" y="175248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99720" y="403704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04920" y="175248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99720" y="175248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04920" y="4037040"/>
            <a:ext cx="838152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04920" y="1752480"/>
            <a:ext cx="838152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04920" y="4037040"/>
            <a:ext cx="838152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04920" y="175248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99720" y="175248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04920" y="403704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99720" y="403704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04920" y="1752480"/>
            <a:ext cx="26985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138840" y="1752480"/>
            <a:ext cx="26985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972760" y="1752480"/>
            <a:ext cx="26985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304920" y="4037040"/>
            <a:ext cx="26985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138840" y="4037040"/>
            <a:ext cx="26985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5972760" y="4037040"/>
            <a:ext cx="26985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04920" y="1752480"/>
            <a:ext cx="838152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04920" y="1752480"/>
            <a:ext cx="40899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99720" y="1752480"/>
            <a:ext cx="40899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38160" y="780120"/>
            <a:ext cx="9007200" cy="344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04920" y="175248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99720" y="1752480"/>
            <a:ext cx="40899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04920" y="403704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4920" y="1752480"/>
            <a:ext cx="40899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99720" y="175248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99720" y="403704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4920" y="175248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99720" y="1752480"/>
            <a:ext cx="40899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04920" y="4037040"/>
            <a:ext cx="838152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g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0" y="6477120"/>
            <a:ext cx="4571640" cy="38052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477120"/>
            <a:ext cx="4571640" cy="38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533520" y="1295280"/>
            <a:ext cx="8076960" cy="990360"/>
          </a:xfrm>
          <a:prstGeom prst="roundRect">
            <a:avLst>
              <a:gd name="adj" fmla="val 16667"/>
            </a:avLst>
          </a:prstGeom>
          <a:solidFill>
            <a:srgbClr val="3333b2"/>
          </a:solidFill>
          <a:ln>
            <a:solidFill>
              <a:srgbClr val="3333b2"/>
            </a:solidFill>
            <a:round/>
          </a:ln>
          <a:effectLst>
            <a:outerShdw algn="tl" blurRad="114300" dir="2700000" dist="1524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71720" y="6488280"/>
            <a:ext cx="349992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Ángel Castellanos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1447920"/>
            <a:ext cx="7772040" cy="837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Click to edit 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Master title 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572000" y="6492960"/>
            <a:ext cx="3428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Introduction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001000" y="649296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0C7E05-26EF-41E7-ABA4-5C816CA9FD79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4555800" y="-11880"/>
            <a:ext cx="4587840" cy="7736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-16200" y="-11880"/>
            <a:ext cx="4571640" cy="773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2895480" y="2819520"/>
            <a:ext cx="3428640" cy="1860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0" y="6477120"/>
            <a:ext cx="4571640" cy="38052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477120"/>
            <a:ext cx="4571640" cy="38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0" y="762120"/>
            <a:ext cx="9143640" cy="76176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b2"/>
              </a:gs>
            </a:gsLst>
            <a:lin ang="10800000"/>
          </a:gradFill>
          <a:ln>
            <a:noFill/>
          </a:ln>
          <a:effectLst>
            <a:outerShdw algn="tl" blurRad="50800" dir="5400000" dist="889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1071720" y="6488280"/>
            <a:ext cx="349992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Ángel Castellanos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304920" y="1752480"/>
            <a:ext cx="8381520" cy="437328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Blip>
                <a:blip r:embed="rId2"/>
              </a:buBlip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38160" y="780120"/>
            <a:ext cx="9007200" cy="743760"/>
          </a:xfrm>
          <a:prstGeom prst="rect">
            <a:avLst/>
          </a:prstGeom>
        </p:spPr>
        <p:txBody>
          <a:bodyPr anchor="ctr"/>
          <a:p>
            <a:pPr marL="182880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4572000" y="6492960"/>
            <a:ext cx="35049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Introduction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8077320" y="6492960"/>
            <a:ext cx="10663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94F9F6-335B-407E-9153-7745F2D17D8E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4495680" y="-11880"/>
            <a:ext cx="4647960" cy="7736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0"/>
          <p:cNvSpPr/>
          <p:nvPr/>
        </p:nvSpPr>
        <p:spPr>
          <a:xfrm>
            <a:off x="-6120" y="-11880"/>
            <a:ext cx="4571640" cy="791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www.drivendata.org/competitions/7/pump-it-up-data-mining-the-water-table/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09480" y="134748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2nd Assignment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0" y="6492960"/>
            <a:ext cx="3428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LDA/QDA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001000" y="6492960"/>
            <a:ext cx="1142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2012F78-67EF-43F5-9B28-AAA7571F3E3B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609480" y="2819520"/>
            <a:ext cx="8000640" cy="17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2400" spc="-1" strike="noStrike">
                <a:solidFill>
                  <a:srgbClr val="808080"/>
                </a:solidFill>
                <a:latin typeface="Calibri"/>
              </a:rPr>
              <a:t>Machine Learning II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2000" spc="-1" strike="noStrike">
                <a:solidFill>
                  <a:srgbClr val="808080"/>
                </a:solidFill>
                <a:latin typeface="Calibri"/>
              </a:rPr>
              <a:t>Master in Business Analytics and Big Data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808080"/>
                </a:solidFill>
                <a:latin typeface="Calibri"/>
              </a:rPr>
              <a:t>acastellanos@faculty.ie.edu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8160" y="780120"/>
            <a:ext cx="9007200" cy="743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82880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Pump it up!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0" y="6492960"/>
            <a:ext cx="3428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LDA/QDA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99" name="Imagen 7" descr=""/>
          <p:cNvPicPr/>
          <p:nvPr/>
        </p:nvPicPr>
        <p:blipFill>
          <a:blip r:embed="rId1"/>
          <a:stretch/>
        </p:blipFill>
        <p:spPr>
          <a:xfrm>
            <a:off x="366480" y="1994040"/>
            <a:ext cx="5132880" cy="3852000"/>
          </a:xfrm>
          <a:prstGeom prst="rect">
            <a:avLst/>
          </a:prstGeom>
          <a:ln>
            <a:noFill/>
          </a:ln>
        </p:spPr>
      </p:pic>
      <p:sp>
        <p:nvSpPr>
          <p:cNvPr id="100" name="TextShape 3"/>
          <p:cNvSpPr txBox="1"/>
          <p:nvPr/>
        </p:nvSpPr>
        <p:spPr>
          <a:xfrm>
            <a:off x="5878080" y="2177640"/>
            <a:ext cx="2808360" cy="39481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Help Tanzanian Ministry of Water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Can you predict if and when a water pump is going to fail?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 u="sng">
                <a:solidFill>
                  <a:srgbClr val="7f7f7f"/>
                </a:solidFill>
                <a:uFillTx/>
                <a:latin typeface="Calibri"/>
                <a:hlinkClick r:id="rId2"/>
              </a:rPr>
              <a:t>https://www.drivendata.org/competitions/7/pump-it-up-data-mining-the-water-table/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04920" y="1752480"/>
            <a:ext cx="8381520" cy="437328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Multiclass Classification Task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Apply any of the algorithms we have explained in class to address the task: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Regression, Decision Trees, Naive Bayes, KNN...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 or Python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4"/>
              </a:buBlip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Dataiku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Data Cleaning and Feature Engineering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5"/>
              </a:buBlip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Group Assignment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8160" y="780120"/>
            <a:ext cx="9007200" cy="743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82880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Details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572000" y="6492960"/>
            <a:ext cx="3428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LDA/QDA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04920" y="1752480"/>
            <a:ext cx="8381520" cy="437328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Take a look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the problem description.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Understand the problem!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Feature Engineering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important for this dataset.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Decision Trees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are expected to offer the best results. However, be open to test some other methods.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4"/>
              </a:buBlip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Review caret (for R) and sklearn (for Python).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5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Useful kernels and sample code about this dataset.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8160" y="780120"/>
            <a:ext cx="9007200" cy="743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82880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Recommendations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4572000" y="6492960"/>
            <a:ext cx="3428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LDA/QDA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04920" y="1752480"/>
            <a:ext cx="8381520" cy="437328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Markdown, Notebook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code you have implemented to generate your results.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(It has to work!)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you use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Dataiku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you have to explain the process that you have conducted to prepare your dataset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The CSV with your submission.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4"/>
              </a:buBlip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Your username and score for the competition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8160" y="780120"/>
            <a:ext cx="9007200" cy="743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82880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Submission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4572000" y="6492960"/>
            <a:ext cx="3428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LDA/QDA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04920" y="1752480"/>
            <a:ext cx="8381520" cy="437328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Final Score in the competition (20%)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ML Pipeline in your markdown (80%)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Explain your work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Justify your decisions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Compare several models and ideas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Analyze the results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160" y="780120"/>
            <a:ext cx="9007200" cy="743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82880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Evaluation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4572000" y="6492960"/>
            <a:ext cx="3428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LDA/QDA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8160" y="780120"/>
            <a:ext cx="9007200" cy="743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82880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Deadline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0" y="6492960"/>
            <a:ext cx="3428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LDA/QDA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04920" y="1752480"/>
            <a:ext cx="8381520" cy="437328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November 3</a:t>
            </a:r>
            <a:r>
              <a:rPr b="1" lang="en-US" sz="4000" spc="-1" strike="noStrike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, 11:59 PM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LibreOffice/6.0.7.3$Linux_X86_64 LibreOffice_project/00m0$Build-3</Application>
  <Words>1340</Words>
  <Paragraphs>287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2017-08-08T09:50:48Z</dcterms:created>
  <dc:creator/>
  <dc:description/>
  <dc:language>en-US</dc:language>
  <cp:lastModifiedBy/>
  <dcterms:modified xsi:type="dcterms:W3CDTF">2019-09-12T16:43:05Z</dcterms:modified>
  <cp:revision>97</cp:revision>
  <dc:subject/>
  <dc:title>Naive Bayes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