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notesSlides/notesSlide1.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3.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6782" r:id="rId2"/>
    <p:sldId id="6767" r:id="rId3"/>
    <p:sldId id="6783" r:id="rId4"/>
    <p:sldId id="6779" r:id="rId5"/>
    <p:sldId id="6780" r:id="rId6"/>
    <p:sldId id="6787" r:id="rId7"/>
    <p:sldId id="6786" r:id="rId8"/>
    <p:sldId id="6765" r:id="rId9"/>
    <p:sldId id="6784" r:id="rId10"/>
    <p:sldId id="6785" r:id="rId11"/>
    <p:sldId id="6790" r:id="rId12"/>
    <p:sldId id="6789" r:id="rId13"/>
    <p:sldId id="6791" r:id="rId14"/>
    <p:sldId id="6788" r:id="rId15"/>
  </p:sldIdLst>
  <p:sldSz cx="12192000" cy="6858000"/>
  <p:notesSz cx="6858000" cy="9144000"/>
  <p:custDataLst>
    <p:tags r:id="rId17"/>
  </p:custData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erto Fernandez Marquez" initials="RFM" lastIdx="1" clrIdx="0">
    <p:extLst>
      <p:ext uri="{19B8F6BF-5375-455C-9EA6-DF929625EA0E}">
        <p15:presenceInfo xmlns:p15="http://schemas.microsoft.com/office/powerpoint/2012/main" userId="Roberto Fernandez Marque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BEDF"/>
    <a:srgbClr val="BBE0E3"/>
    <a:srgbClr val="00396C"/>
    <a:srgbClr val="00FDFF"/>
    <a:srgbClr val="28A7E2"/>
    <a:srgbClr val="FF0000"/>
    <a:srgbClr val="5B6C7C"/>
    <a:srgbClr val="F59D22"/>
    <a:srgbClr val="E64B35"/>
    <a:srgbClr val="884D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p:restoredTop sz="94674"/>
  </p:normalViewPr>
  <p:slideViewPr>
    <p:cSldViewPr snapToGrid="0" snapToObjects="1">
      <p:cViewPr varScale="1">
        <p:scale>
          <a:sx n="102" d="100"/>
          <a:sy n="102" d="100"/>
        </p:scale>
        <p:origin x="8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03F7B-0340-B044-A832-DBA8DEA801C3}" type="datetimeFigureOut">
              <a:rPr lang="en-US" smtClean="0"/>
              <a:t>11/3/19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en-US" dirty="0" err="1"/>
              <a:t>Editar</a:t>
            </a:r>
            <a:r>
              <a:rPr lang="en-US" dirty="0"/>
              <a:t> los </a:t>
            </a:r>
            <a:r>
              <a:rPr lang="en-US" dirty="0" err="1"/>
              <a:t>estilos</a:t>
            </a:r>
            <a:r>
              <a:rPr lang="en-US" dirty="0"/>
              <a:t> de </a:t>
            </a:r>
            <a:r>
              <a:rPr lang="en-US" dirty="0" err="1"/>
              <a:t>texto</a:t>
            </a:r>
            <a:r>
              <a:rPr lang="en-US" dirty="0"/>
              <a:t> del </a:t>
            </a:r>
            <a:r>
              <a:rPr lang="en-US" dirty="0" err="1"/>
              <a:t>patrón</a:t>
            </a:r>
            <a:r>
              <a:rPr lang="en-US" dirty="0"/>
              <a:t>
Segundo </a:t>
            </a:r>
            <a:r>
              <a:rPr lang="en-US" dirty="0" err="1"/>
              <a:t>nivel</a:t>
            </a:r>
            <a:r>
              <a:rPr lang="en-US" dirty="0"/>
              <a:t>
</a:t>
            </a:r>
            <a:r>
              <a:rPr lang="en-US" dirty="0" err="1"/>
              <a:t>Tercer</a:t>
            </a:r>
            <a:r>
              <a:rPr lang="en-US" dirty="0"/>
              <a:t> </a:t>
            </a:r>
            <a:r>
              <a:rPr lang="en-US" dirty="0" err="1"/>
              <a:t>nivel</a:t>
            </a:r>
            <a:r>
              <a:rPr lang="en-US" dirty="0"/>
              <a:t>
Cuarto </a:t>
            </a:r>
            <a:r>
              <a:rPr lang="en-US" dirty="0" err="1"/>
              <a:t>nivel</a:t>
            </a:r>
            <a:r>
              <a:rPr lang="en-US" dirty="0"/>
              <a:t>
Quinto </a:t>
            </a:r>
            <a:r>
              <a:rPr lang="en-US" dirty="0" err="1"/>
              <a:t>nivel</a:t>
            </a:r>
            <a:endParaRPr lang="en-US" dirty="0"/>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AE081-E887-4940-9FAC-C1F9C45F3673}" type="slidenum">
              <a:rPr lang="en-US" smtClean="0"/>
              <a:t>‹#›</a:t>
            </a:fld>
            <a:endParaRPr lang="en-US"/>
          </a:p>
        </p:txBody>
      </p:sp>
    </p:spTree>
    <p:extLst>
      <p:ext uri="{BB962C8B-B14F-4D97-AF65-F5344CB8AC3E}">
        <p14:creationId xmlns:p14="http://schemas.microsoft.com/office/powerpoint/2010/main" val="4259639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75AE081-E887-4940-9FAC-C1F9C45F3673}" type="slidenum">
              <a:rPr lang="en-US" smtClean="0"/>
              <a:t>2</a:t>
            </a:fld>
            <a:endParaRPr lang="en-US"/>
          </a:p>
        </p:txBody>
      </p:sp>
    </p:spTree>
    <p:extLst>
      <p:ext uri="{BB962C8B-B14F-4D97-AF65-F5344CB8AC3E}">
        <p14:creationId xmlns:p14="http://schemas.microsoft.com/office/powerpoint/2010/main" val="985501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75AE081-E887-4940-9FAC-C1F9C45F3673}" type="slidenum">
              <a:rPr lang="en-US" smtClean="0"/>
              <a:t>3</a:t>
            </a:fld>
            <a:endParaRPr lang="en-US"/>
          </a:p>
        </p:txBody>
      </p:sp>
    </p:spTree>
    <p:extLst>
      <p:ext uri="{BB962C8B-B14F-4D97-AF65-F5344CB8AC3E}">
        <p14:creationId xmlns:p14="http://schemas.microsoft.com/office/powerpoint/2010/main" val="998063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5AE081-E887-4940-9FAC-C1F9C45F3673}" type="slidenum">
              <a:rPr lang="en-US" smtClean="0"/>
              <a:t>4</a:t>
            </a:fld>
            <a:endParaRPr lang="en-US" dirty="0"/>
          </a:p>
        </p:txBody>
      </p:sp>
    </p:spTree>
    <p:extLst>
      <p:ext uri="{BB962C8B-B14F-4D97-AF65-F5344CB8AC3E}">
        <p14:creationId xmlns:p14="http://schemas.microsoft.com/office/powerpoint/2010/main" val="2702482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5AE081-E887-4940-9FAC-C1F9C45F3673}" type="slidenum">
              <a:rPr lang="en-US" smtClean="0"/>
              <a:t>5</a:t>
            </a:fld>
            <a:endParaRPr lang="en-US" dirty="0"/>
          </a:p>
        </p:txBody>
      </p:sp>
    </p:spTree>
    <p:extLst>
      <p:ext uri="{BB962C8B-B14F-4D97-AF65-F5344CB8AC3E}">
        <p14:creationId xmlns:p14="http://schemas.microsoft.com/office/powerpoint/2010/main" val="38651286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7.xml"/><Relationship Id="rId7" Type="http://schemas.openxmlformats.org/officeDocument/2006/relationships/image" Target="../media/image1.emf"/><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3.jpeg"/><Relationship Id="rId4" Type="http://schemas.openxmlformats.org/officeDocument/2006/relationships/slideMaster" Target="../slideMasters/slideMaster1.xml"/><Relationship Id="rId9"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68B4A82-CC11-49D3-8710-52C3B4385477}"/>
              </a:ext>
            </a:extLst>
          </p:cNvPr>
          <p:cNvGraphicFramePr>
            <a:graphicFrameLocks noChangeAspect="1"/>
          </p:cNvGraphicFramePr>
          <p:nvPr userDrawn="1">
            <p:custDataLst>
              <p:tags r:id="rId2"/>
            </p:custDataLst>
            <p:extLst>
              <p:ext uri="{D42A27DB-BD31-4B8C-83A1-F6EECF244321}">
                <p14:modId xmlns:p14="http://schemas.microsoft.com/office/powerpoint/2010/main" val="14229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84" name="think-cell Slide" r:id="rId5" imgW="445" imgH="446" progId="TCLayout.ActiveDocument.1">
                  <p:embed/>
                </p:oleObj>
              </mc:Choice>
              <mc:Fallback>
                <p:oleObj name="think-cell Slide" r:id="rId5" imgW="445" imgH="44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0BACF84-2F71-46E0-A0EA-43E9B1A7011D}"/>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4360" b="1" i="0" baseline="0">
              <a:latin typeface="Arial" panose="020B0604020202020204" pitchFamily="34" charset="0"/>
              <a:cs typeface="Arial" panose="020B0604020202020204" pitchFamily="34" charset="0"/>
              <a:sym typeface="Arial" panose="020B0604020202020204" pitchFamily="34" charset="0"/>
            </a:endParaRPr>
          </a:p>
        </p:txBody>
      </p:sp>
      <p:sp>
        <p:nvSpPr>
          <p:cNvPr id="2" name="Title 1"/>
          <p:cNvSpPr>
            <a:spLocks noGrp="1"/>
          </p:cNvSpPr>
          <p:nvPr>
            <p:ph type="title"/>
          </p:nvPr>
        </p:nvSpPr>
        <p:spPr>
          <a:xfrm>
            <a:off x="964047" y="4407602"/>
            <a:ext cx="10362045" cy="1361909"/>
          </a:xfrm>
        </p:spPr>
        <p:txBody>
          <a:bodyPr anchor="t"/>
          <a:lstStyle>
            <a:lvl1pPr algn="l">
              <a:defRPr sz="4360" b="1" cap="all"/>
            </a:lvl1pPr>
          </a:lstStyle>
          <a:p>
            <a:r>
              <a:rPr lang="en-US" dirty="0" err="1"/>
              <a:t>Haga</a:t>
            </a:r>
            <a:r>
              <a:rPr lang="en-US" dirty="0"/>
              <a:t> </a:t>
            </a:r>
            <a:r>
              <a:rPr lang="en-US" dirty="0" err="1"/>
              <a:t>clic</a:t>
            </a:r>
            <a:r>
              <a:rPr lang="en-US" dirty="0"/>
              <a:t> para </a:t>
            </a:r>
            <a:r>
              <a:rPr lang="en-US" dirty="0" err="1"/>
              <a:t>modificar</a:t>
            </a:r>
            <a:r>
              <a:rPr lang="en-US" dirty="0"/>
              <a:t> el </a:t>
            </a:r>
            <a:r>
              <a:rPr lang="en-US" dirty="0" err="1"/>
              <a:t>estilo</a:t>
            </a:r>
            <a:r>
              <a:rPr lang="en-US" dirty="0"/>
              <a:t> de </a:t>
            </a:r>
            <a:r>
              <a:rPr lang="en-US" dirty="0" err="1"/>
              <a:t>título</a:t>
            </a:r>
            <a:r>
              <a:rPr lang="en-US" dirty="0"/>
              <a:t> del </a:t>
            </a:r>
            <a:r>
              <a:rPr lang="en-US" dirty="0" err="1"/>
              <a:t>patrón</a:t>
            </a:r>
            <a:endParaRPr lang="en-US" dirty="0"/>
          </a:p>
        </p:txBody>
      </p:sp>
      <p:sp>
        <p:nvSpPr>
          <p:cNvPr id="3" name="Text Placeholder 2"/>
          <p:cNvSpPr>
            <a:spLocks noGrp="1"/>
          </p:cNvSpPr>
          <p:nvPr>
            <p:ph type="body" idx="1"/>
          </p:nvPr>
        </p:nvSpPr>
        <p:spPr>
          <a:xfrm>
            <a:off x="964047" y="2907252"/>
            <a:ext cx="10362045" cy="1500350"/>
          </a:xfrm>
        </p:spPr>
        <p:txBody>
          <a:bodyPr anchor="b"/>
          <a:lstStyle>
            <a:lvl1pPr marL="0" indent="0">
              <a:buNone/>
              <a:defRPr sz="2180"/>
            </a:lvl1pPr>
            <a:lvl2pPr marL="498394" indent="0">
              <a:buNone/>
              <a:defRPr sz="1962"/>
            </a:lvl2pPr>
            <a:lvl3pPr marL="996787" indent="0">
              <a:buNone/>
              <a:defRPr sz="1744"/>
            </a:lvl3pPr>
            <a:lvl4pPr marL="1495181" indent="0">
              <a:buNone/>
              <a:defRPr sz="1526"/>
            </a:lvl4pPr>
            <a:lvl5pPr marL="1993575" indent="0">
              <a:buNone/>
              <a:defRPr sz="1526"/>
            </a:lvl5pPr>
            <a:lvl6pPr marL="2491969" indent="0">
              <a:buNone/>
              <a:defRPr sz="1526"/>
            </a:lvl6pPr>
            <a:lvl7pPr marL="2990362" indent="0">
              <a:buNone/>
              <a:defRPr sz="1526"/>
            </a:lvl7pPr>
            <a:lvl8pPr marL="3488756" indent="0">
              <a:buNone/>
              <a:defRPr sz="1526"/>
            </a:lvl8pPr>
            <a:lvl9pPr marL="3987150" indent="0">
              <a:buNone/>
              <a:defRPr sz="1526"/>
            </a:lvl9pPr>
          </a:lstStyle>
          <a:p>
            <a:pPr lvl="0"/>
            <a:r>
              <a:rPr lang="en-US" dirty="0" err="1"/>
              <a:t>Editar</a:t>
            </a:r>
            <a:r>
              <a:rPr lang="en-US" dirty="0"/>
              <a:t> los </a:t>
            </a:r>
            <a:r>
              <a:rPr lang="en-US" dirty="0" err="1"/>
              <a:t>estilos</a:t>
            </a:r>
            <a:r>
              <a:rPr lang="en-US" dirty="0"/>
              <a:t> de </a:t>
            </a:r>
            <a:r>
              <a:rPr lang="en-US" dirty="0" err="1"/>
              <a:t>texto</a:t>
            </a:r>
            <a:r>
              <a:rPr lang="en-US" dirty="0"/>
              <a:t> del </a:t>
            </a:r>
            <a:r>
              <a:rPr lang="en-US" dirty="0" err="1"/>
              <a:t>patrón</a:t>
            </a:r>
            <a:r>
              <a:rPr lang="en-US" dirty="0"/>
              <a:t>
Segundo </a:t>
            </a:r>
            <a:r>
              <a:rPr lang="en-US" dirty="0" err="1"/>
              <a:t>nivel</a:t>
            </a:r>
            <a:r>
              <a:rPr lang="en-US" dirty="0"/>
              <a:t>
</a:t>
            </a:r>
            <a:r>
              <a:rPr lang="en-US" dirty="0" err="1"/>
              <a:t>Tercer</a:t>
            </a:r>
            <a:r>
              <a:rPr lang="en-US" dirty="0"/>
              <a:t> </a:t>
            </a:r>
            <a:r>
              <a:rPr lang="en-US" dirty="0" err="1"/>
              <a:t>nivel</a:t>
            </a:r>
            <a:r>
              <a:rPr lang="en-US" dirty="0"/>
              <a:t>
Cuarto </a:t>
            </a:r>
            <a:r>
              <a:rPr lang="en-US" dirty="0" err="1"/>
              <a:t>nivel</a:t>
            </a:r>
            <a:r>
              <a:rPr lang="en-US" dirty="0"/>
              <a:t>
Quinto </a:t>
            </a:r>
            <a:r>
              <a:rPr lang="en-US" dirty="0" err="1"/>
              <a:t>nivel</a:t>
            </a:r>
            <a:endParaRPr lang="en-US" dirty="0"/>
          </a:p>
        </p:txBody>
      </p:sp>
    </p:spTree>
    <p:extLst>
      <p:ext uri="{BB962C8B-B14F-4D97-AF65-F5344CB8AC3E}">
        <p14:creationId xmlns:p14="http://schemas.microsoft.com/office/powerpoint/2010/main" val="122894678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0BC3C13-6A3B-4070-B7AD-493B2DC35EEE}"/>
              </a:ext>
            </a:extLst>
          </p:cNvPr>
          <p:cNvGraphicFramePr>
            <a:graphicFrameLocks noChangeAspect="1"/>
          </p:cNvGraphicFramePr>
          <p:nvPr userDrawn="1">
            <p:custDataLst>
              <p:tags r:id="rId2"/>
            </p:custDataLst>
            <p:extLst>
              <p:ext uri="{D42A27DB-BD31-4B8C-83A1-F6EECF244321}">
                <p14:modId xmlns:p14="http://schemas.microsoft.com/office/powerpoint/2010/main" val="11419583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76" name="think-cell Slide" r:id="rId5" imgW="445" imgH="446" progId="TCLayout.ActiveDocument.1">
                  <p:embed/>
                </p:oleObj>
              </mc:Choice>
              <mc:Fallback>
                <p:oleObj name="think-cell Slide" r:id="rId5" imgW="445" imgH="44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8C1850B-C54C-4428-BA61-F4F3364568EA}"/>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616" b="1" i="0" baseline="0">
              <a:latin typeface="Arial" panose="020B0604020202020204" pitchFamily="34" charset="0"/>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err="1"/>
              <a:t>Haga</a:t>
            </a:r>
            <a:r>
              <a:rPr lang="en-US" dirty="0"/>
              <a:t> </a:t>
            </a:r>
            <a:r>
              <a:rPr lang="en-US" dirty="0" err="1"/>
              <a:t>clic</a:t>
            </a:r>
            <a:r>
              <a:rPr lang="en-US" dirty="0"/>
              <a:t> para </a:t>
            </a:r>
            <a:r>
              <a:rPr lang="en-US" dirty="0" err="1"/>
              <a:t>modificar</a:t>
            </a:r>
            <a:r>
              <a:rPr lang="en-US" dirty="0"/>
              <a:t> el </a:t>
            </a:r>
            <a:r>
              <a:rPr lang="en-US" dirty="0" err="1"/>
              <a:t>estilo</a:t>
            </a:r>
            <a:r>
              <a:rPr lang="en-US" dirty="0"/>
              <a:t> de </a:t>
            </a:r>
            <a:r>
              <a:rPr lang="en-US" dirty="0" err="1"/>
              <a:t>título</a:t>
            </a:r>
            <a:r>
              <a:rPr lang="en-US" dirty="0"/>
              <a:t> del </a:t>
            </a:r>
            <a:r>
              <a:rPr lang="en-US" dirty="0" err="1"/>
              <a:t>patrón</a:t>
            </a:r>
            <a:endParaRPr lang="en-US" dirty="0"/>
          </a:p>
        </p:txBody>
      </p:sp>
      <p:sp>
        <p:nvSpPr>
          <p:cNvPr id="3" name="Vertical Text Placeholder 2"/>
          <p:cNvSpPr>
            <a:spLocks noGrp="1"/>
          </p:cNvSpPr>
          <p:nvPr>
            <p:ph type="body" orient="vert" idx="1"/>
          </p:nvPr>
        </p:nvSpPr>
        <p:spPr/>
        <p:txBody>
          <a:bodyPr vert="eaVert"/>
          <a:lstStyle/>
          <a:p>
            <a:pPr lvl="0"/>
            <a:r>
              <a:rPr lang="en-US" dirty="0" err="1"/>
              <a:t>Editar</a:t>
            </a:r>
            <a:r>
              <a:rPr lang="en-US" dirty="0"/>
              <a:t> los </a:t>
            </a:r>
            <a:r>
              <a:rPr lang="en-US" dirty="0" err="1"/>
              <a:t>estilos</a:t>
            </a:r>
            <a:r>
              <a:rPr lang="en-US" dirty="0"/>
              <a:t> de </a:t>
            </a:r>
            <a:r>
              <a:rPr lang="en-US" dirty="0" err="1"/>
              <a:t>texto</a:t>
            </a:r>
            <a:r>
              <a:rPr lang="en-US" dirty="0"/>
              <a:t> del </a:t>
            </a:r>
            <a:r>
              <a:rPr lang="en-US" dirty="0" err="1"/>
              <a:t>patrón</a:t>
            </a:r>
            <a:r>
              <a:rPr lang="en-US" dirty="0"/>
              <a:t>
Segundo </a:t>
            </a:r>
            <a:r>
              <a:rPr lang="en-US" dirty="0" err="1"/>
              <a:t>nivel</a:t>
            </a:r>
            <a:r>
              <a:rPr lang="en-US" dirty="0"/>
              <a:t>
</a:t>
            </a:r>
            <a:r>
              <a:rPr lang="en-US" dirty="0" err="1"/>
              <a:t>Tercer</a:t>
            </a:r>
            <a:r>
              <a:rPr lang="en-US" dirty="0"/>
              <a:t> </a:t>
            </a:r>
            <a:r>
              <a:rPr lang="en-US" dirty="0" err="1"/>
              <a:t>nivel</a:t>
            </a:r>
            <a:r>
              <a:rPr lang="en-US" dirty="0"/>
              <a:t>
Cuarto </a:t>
            </a:r>
            <a:r>
              <a:rPr lang="en-US" dirty="0" err="1"/>
              <a:t>nivel</a:t>
            </a:r>
            <a:r>
              <a:rPr lang="en-US" dirty="0"/>
              <a:t>
Quinto </a:t>
            </a:r>
            <a:r>
              <a:rPr lang="en-US" dirty="0" err="1"/>
              <a:t>nivel</a:t>
            </a:r>
            <a:endParaRPr lang="en-US" dirty="0"/>
          </a:p>
        </p:txBody>
      </p:sp>
    </p:spTree>
    <p:extLst>
      <p:ext uri="{BB962C8B-B14F-4D97-AF65-F5344CB8AC3E}">
        <p14:creationId xmlns:p14="http://schemas.microsoft.com/office/powerpoint/2010/main" val="298242173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506834A-7E47-422B-8D2B-FB4F33D2C4E7}"/>
              </a:ext>
            </a:extLst>
          </p:cNvPr>
          <p:cNvGraphicFramePr>
            <a:graphicFrameLocks noChangeAspect="1"/>
          </p:cNvGraphicFramePr>
          <p:nvPr userDrawn="1">
            <p:custDataLst>
              <p:tags r:id="rId2"/>
            </p:custDataLst>
            <p:extLst>
              <p:ext uri="{D42A27DB-BD31-4B8C-83A1-F6EECF244321}">
                <p14:modId xmlns:p14="http://schemas.microsoft.com/office/powerpoint/2010/main" val="32472336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500" name="think-cell Slide" r:id="rId5" imgW="445" imgH="446" progId="TCLayout.ActiveDocument.1">
                  <p:embed/>
                </p:oleObj>
              </mc:Choice>
              <mc:Fallback>
                <p:oleObj name="think-cell Slide" r:id="rId5" imgW="445" imgH="44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332471E-B76E-4557-93EE-181D06ADC5E2}"/>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616" b="1" i="0" baseline="0">
              <a:latin typeface="Arial" panose="020B0604020202020204" pitchFamily="34" charset="0"/>
              <a:cs typeface="Arial" panose="020B0604020202020204" pitchFamily="34" charset="0"/>
              <a:sym typeface="Arial" panose="020B0604020202020204" pitchFamily="34" charset="0"/>
            </a:endParaRPr>
          </a:p>
        </p:txBody>
      </p:sp>
      <p:sp>
        <p:nvSpPr>
          <p:cNvPr id="2" name="Vertical Title 1"/>
          <p:cNvSpPr>
            <a:spLocks noGrp="1"/>
          </p:cNvSpPr>
          <p:nvPr>
            <p:ph type="title" orient="vert"/>
          </p:nvPr>
        </p:nvSpPr>
        <p:spPr>
          <a:xfrm>
            <a:off x="8739909" y="150555"/>
            <a:ext cx="2842107" cy="5975440"/>
          </a:xfrm>
        </p:spPr>
        <p:txBody>
          <a:bodyPr vert="eaVert"/>
          <a:lstStyle/>
          <a:p>
            <a:r>
              <a:rPr lang="en-US" dirty="0" err="1"/>
              <a:t>Haga</a:t>
            </a:r>
            <a:r>
              <a:rPr lang="en-US" dirty="0"/>
              <a:t> </a:t>
            </a:r>
            <a:r>
              <a:rPr lang="en-US" dirty="0" err="1"/>
              <a:t>clic</a:t>
            </a:r>
            <a:r>
              <a:rPr lang="en-US" dirty="0"/>
              <a:t> para </a:t>
            </a:r>
            <a:r>
              <a:rPr lang="en-US" dirty="0" err="1"/>
              <a:t>modificar</a:t>
            </a:r>
            <a:r>
              <a:rPr lang="en-US" dirty="0"/>
              <a:t> el </a:t>
            </a:r>
            <a:r>
              <a:rPr lang="en-US" dirty="0" err="1"/>
              <a:t>estilo</a:t>
            </a:r>
            <a:r>
              <a:rPr lang="en-US" dirty="0"/>
              <a:t> de </a:t>
            </a:r>
            <a:r>
              <a:rPr lang="en-US" dirty="0" err="1"/>
              <a:t>título</a:t>
            </a:r>
            <a:r>
              <a:rPr lang="en-US" dirty="0"/>
              <a:t> del </a:t>
            </a:r>
            <a:r>
              <a:rPr lang="en-US" dirty="0" err="1"/>
              <a:t>patrón</a:t>
            </a:r>
            <a:endParaRPr lang="en-US" dirty="0"/>
          </a:p>
        </p:txBody>
      </p:sp>
      <p:sp>
        <p:nvSpPr>
          <p:cNvPr id="3" name="Vertical Text Placeholder 2"/>
          <p:cNvSpPr>
            <a:spLocks noGrp="1"/>
          </p:cNvSpPr>
          <p:nvPr>
            <p:ph type="body" orient="vert" idx="1"/>
          </p:nvPr>
        </p:nvSpPr>
        <p:spPr>
          <a:xfrm>
            <a:off x="209744" y="150555"/>
            <a:ext cx="8345439" cy="5975440"/>
          </a:xfrm>
        </p:spPr>
        <p:txBody>
          <a:bodyPr vert="eaVert"/>
          <a:lstStyle/>
          <a:p>
            <a:pPr lvl="0"/>
            <a:r>
              <a:rPr lang="en-US" dirty="0" err="1"/>
              <a:t>Editar</a:t>
            </a:r>
            <a:r>
              <a:rPr lang="en-US" dirty="0"/>
              <a:t> los </a:t>
            </a:r>
            <a:r>
              <a:rPr lang="en-US" dirty="0" err="1"/>
              <a:t>estilos</a:t>
            </a:r>
            <a:r>
              <a:rPr lang="en-US" dirty="0"/>
              <a:t> de </a:t>
            </a:r>
            <a:r>
              <a:rPr lang="en-US" dirty="0" err="1"/>
              <a:t>texto</a:t>
            </a:r>
            <a:r>
              <a:rPr lang="en-US" dirty="0"/>
              <a:t> del </a:t>
            </a:r>
            <a:r>
              <a:rPr lang="en-US" dirty="0" err="1"/>
              <a:t>patrón</a:t>
            </a:r>
            <a:r>
              <a:rPr lang="en-US" dirty="0"/>
              <a:t>
Segundo </a:t>
            </a:r>
            <a:r>
              <a:rPr lang="en-US" dirty="0" err="1"/>
              <a:t>nivel</a:t>
            </a:r>
            <a:r>
              <a:rPr lang="en-US" dirty="0"/>
              <a:t>
</a:t>
            </a:r>
            <a:r>
              <a:rPr lang="en-US" dirty="0" err="1"/>
              <a:t>Tercer</a:t>
            </a:r>
            <a:r>
              <a:rPr lang="en-US" dirty="0"/>
              <a:t> </a:t>
            </a:r>
            <a:r>
              <a:rPr lang="en-US" dirty="0" err="1"/>
              <a:t>nivel</a:t>
            </a:r>
            <a:r>
              <a:rPr lang="en-US" dirty="0"/>
              <a:t>
Cuarto </a:t>
            </a:r>
            <a:r>
              <a:rPr lang="en-US" dirty="0" err="1"/>
              <a:t>nivel</a:t>
            </a:r>
            <a:r>
              <a:rPr lang="en-US" dirty="0"/>
              <a:t>
Quinto </a:t>
            </a:r>
            <a:r>
              <a:rPr lang="en-US" dirty="0" err="1"/>
              <a:t>nivel</a:t>
            </a:r>
            <a:endParaRPr lang="en-US" dirty="0"/>
          </a:p>
        </p:txBody>
      </p:sp>
    </p:spTree>
    <p:extLst>
      <p:ext uri="{BB962C8B-B14F-4D97-AF65-F5344CB8AC3E}">
        <p14:creationId xmlns:p14="http://schemas.microsoft.com/office/powerpoint/2010/main" val="8451549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age Splash IE">
    <p:bg>
      <p:bgPr>
        <a:blipFill dpi="0" rotWithShape="0">
          <a:blip r:embed="rId5"/>
          <a:srcRect/>
          <a:stretch>
            <a:fillRect/>
          </a:stretch>
        </a:blip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BDCCAA3-6764-4FA4-9F81-E2901775E06F}"/>
              </a:ext>
            </a:extLst>
          </p:cNvPr>
          <p:cNvGraphicFramePr>
            <a:graphicFrameLocks noChangeAspect="1"/>
          </p:cNvGraphicFramePr>
          <p:nvPr userDrawn="1">
            <p:custDataLst>
              <p:tags r:id="rId2"/>
            </p:custDataLst>
            <p:extLst>
              <p:ext uri="{D42A27DB-BD31-4B8C-83A1-F6EECF244321}">
                <p14:modId xmlns:p14="http://schemas.microsoft.com/office/powerpoint/2010/main" val="23758041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08" name="think-cell Slide" r:id="rId6" imgW="445" imgH="446" progId="TCLayout.ActiveDocument.1">
                  <p:embed/>
                </p:oleObj>
              </mc:Choice>
              <mc:Fallback>
                <p:oleObj name="think-cell Slide" r:id="rId6" imgW="445" imgH="446"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84D8E1D-4149-47F5-A71C-7B8573F219AE}"/>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488" b="1" i="0" baseline="0">
              <a:latin typeface="Arial" panose="020B0604020202020204" pitchFamily="34" charset="0"/>
              <a:cs typeface="Arial" panose="020B0604020202020204" pitchFamily="34" charset="0"/>
              <a:sym typeface="Arial" panose="020B0604020202020204" pitchFamily="34" charset="0"/>
            </a:endParaRPr>
          </a:p>
        </p:txBody>
      </p:sp>
      <p:grpSp>
        <p:nvGrpSpPr>
          <p:cNvPr id="6" name="Group 12"/>
          <p:cNvGrpSpPr>
            <a:grpSpLocks/>
          </p:cNvGrpSpPr>
          <p:nvPr/>
        </p:nvGrpSpPr>
        <p:grpSpPr bwMode="auto">
          <a:xfrm>
            <a:off x="815879" y="5949487"/>
            <a:ext cx="4223713" cy="702549"/>
            <a:chOff x="539552" y="5733256"/>
            <a:chExt cx="3168352" cy="702829"/>
          </a:xfrm>
        </p:grpSpPr>
        <p:pic>
          <p:nvPicPr>
            <p:cNvPr id="7" name="Picture 6" descr="IE Logo (small, trans).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39552" y="5733256"/>
              <a:ext cx="617808"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1115485" y="5925420"/>
              <a:ext cx="2592419" cy="510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fontAlgn="base">
                <a:lnSpc>
                  <a:spcPts val="1635"/>
                </a:lnSpc>
                <a:spcBef>
                  <a:spcPct val="0"/>
                </a:spcBef>
                <a:spcAft>
                  <a:spcPct val="0"/>
                </a:spcAft>
                <a:defRPr/>
              </a:pPr>
              <a:r>
                <a:rPr lang="en-US" sz="1744">
                  <a:solidFill>
                    <a:srgbClr val="19194D"/>
                  </a:solidFill>
                  <a:latin typeface="Calibri" pitchFamily="34" charset="0"/>
                </a:rPr>
                <a:t>school of social and</a:t>
              </a:r>
            </a:p>
            <a:p>
              <a:pPr fontAlgn="base">
                <a:lnSpc>
                  <a:spcPts val="1635"/>
                </a:lnSpc>
                <a:spcBef>
                  <a:spcPct val="0"/>
                </a:spcBef>
                <a:spcAft>
                  <a:spcPct val="0"/>
                </a:spcAft>
                <a:defRPr/>
              </a:pPr>
              <a:r>
                <a:rPr lang="en-US" sz="1744">
                  <a:solidFill>
                    <a:srgbClr val="19194D"/>
                  </a:solidFill>
                  <a:latin typeface="Calibri" pitchFamily="34" charset="0"/>
                </a:rPr>
                <a:t>behavioral sciences</a:t>
              </a:r>
            </a:p>
          </p:txBody>
        </p:sp>
      </p:grpSp>
      <p:pic>
        <p:nvPicPr>
          <p:cNvPr id="9" name="Picture 8" descr="IE Ink Splotch.bmp"/>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198804" cy="83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Grp="1"/>
          </p:cNvSpPr>
          <p:nvPr>
            <p:ph type="subTitle" idx="1"/>
          </p:nvPr>
        </p:nvSpPr>
        <p:spPr>
          <a:xfrm>
            <a:off x="719402" y="4509121"/>
            <a:ext cx="6816759" cy="360040"/>
          </a:xfrm>
          <a:noFill/>
        </p:spPr>
        <p:txBody>
          <a:bodyPr anchor="b">
            <a:noAutofit/>
          </a:bodyPr>
          <a:lstStyle>
            <a:lvl1pPr marL="0" indent="0" algn="l" eaLnBrk="1" latinLnBrk="0" hangingPunct="1">
              <a:spcBef>
                <a:spcPts val="0"/>
              </a:spcBef>
              <a:buNone/>
              <a:defRPr kumimoji="0" sz="1962" b="1">
                <a:solidFill>
                  <a:schemeClr val="tx1">
                    <a:lumMod val="95000"/>
                    <a:lumOff val="5000"/>
                  </a:schemeClr>
                </a:solidFill>
                <a:effectLst/>
              </a:defRPr>
            </a:lvl1pPr>
            <a:lvl2pPr marL="498394" indent="0" algn="ctr" eaLnBrk="1" latinLnBrk="0" hangingPunct="1">
              <a:buNone/>
            </a:lvl2pPr>
            <a:lvl3pPr marL="996787" indent="0" algn="ctr" eaLnBrk="1" latinLnBrk="0" hangingPunct="1">
              <a:buNone/>
            </a:lvl3pPr>
            <a:lvl4pPr marL="1495181" indent="0" algn="ctr" eaLnBrk="1" latinLnBrk="0" hangingPunct="1">
              <a:buNone/>
            </a:lvl4pPr>
            <a:lvl5pPr marL="1993575" indent="0" algn="ctr" eaLnBrk="1" latinLnBrk="0" hangingPunct="1">
              <a:buNone/>
            </a:lvl5pPr>
            <a:lvl6pPr marL="2491969" indent="0" algn="ctr" eaLnBrk="1" latinLnBrk="0" hangingPunct="1">
              <a:buNone/>
            </a:lvl6pPr>
            <a:lvl7pPr marL="2990362" indent="0" algn="ctr" eaLnBrk="1" latinLnBrk="0" hangingPunct="1">
              <a:buNone/>
            </a:lvl7pPr>
            <a:lvl8pPr marL="3488756" indent="0" algn="ctr" eaLnBrk="1" latinLnBrk="0" hangingPunct="1">
              <a:buNone/>
            </a:lvl8pPr>
            <a:lvl9pPr marL="3987150" indent="0" algn="ctr" eaLnBrk="1" latinLnBrk="0" hangingPunct="1">
              <a:buNone/>
            </a:lvl9pPr>
            <a:extLst/>
          </a:lstStyle>
          <a:p>
            <a:r>
              <a:rPr lang="en-US" dirty="0" err="1"/>
              <a:t>Haga</a:t>
            </a:r>
            <a:r>
              <a:rPr lang="en-US" dirty="0"/>
              <a:t> </a:t>
            </a:r>
            <a:r>
              <a:rPr lang="en-US" dirty="0" err="1"/>
              <a:t>clic</a:t>
            </a:r>
            <a:r>
              <a:rPr lang="en-US" dirty="0"/>
              <a:t> para </a:t>
            </a:r>
            <a:r>
              <a:rPr lang="en-US" dirty="0" err="1"/>
              <a:t>modificar</a:t>
            </a:r>
            <a:r>
              <a:rPr lang="en-US" dirty="0"/>
              <a:t> el </a:t>
            </a:r>
            <a:r>
              <a:rPr lang="en-US" dirty="0" err="1"/>
              <a:t>estilo</a:t>
            </a:r>
            <a:r>
              <a:rPr lang="en-US" dirty="0"/>
              <a:t> de </a:t>
            </a:r>
            <a:r>
              <a:rPr lang="en-US" dirty="0" err="1"/>
              <a:t>subtítulo</a:t>
            </a:r>
            <a:r>
              <a:rPr lang="en-US" dirty="0"/>
              <a:t> del </a:t>
            </a:r>
            <a:r>
              <a:rPr lang="en-US" dirty="0" err="1"/>
              <a:t>patrón</a:t>
            </a:r>
            <a:endParaRPr lang="en-US" dirty="0"/>
          </a:p>
        </p:txBody>
      </p:sp>
      <p:sp>
        <p:nvSpPr>
          <p:cNvPr id="27" name="Text Placeholder 26"/>
          <p:cNvSpPr>
            <a:spLocks noGrp="1"/>
          </p:cNvSpPr>
          <p:nvPr>
            <p:ph type="body" sz="quarter" idx="11"/>
          </p:nvPr>
        </p:nvSpPr>
        <p:spPr>
          <a:xfrm>
            <a:off x="719401" y="4869161"/>
            <a:ext cx="5280587" cy="504056"/>
          </a:xfrm>
          <a:noFill/>
        </p:spPr>
        <p:txBody>
          <a:bodyPr>
            <a:noAutofit/>
          </a:bodyPr>
          <a:lstStyle>
            <a:lvl1pPr>
              <a:spcBef>
                <a:spcPts val="0"/>
              </a:spcBef>
              <a:buNone/>
              <a:defRPr sz="1526" b="0">
                <a:solidFill>
                  <a:schemeClr val="tx1">
                    <a:lumMod val="95000"/>
                    <a:lumOff val="5000"/>
                  </a:schemeClr>
                </a:solidFill>
              </a:defRPr>
            </a:lvl1pPr>
          </a:lstStyle>
          <a:p>
            <a:pPr lvl="0"/>
            <a:r>
              <a:rPr lang="en-US" dirty="0" err="1"/>
              <a:t>Editar</a:t>
            </a:r>
            <a:r>
              <a:rPr lang="en-US" dirty="0"/>
              <a:t> los </a:t>
            </a:r>
            <a:r>
              <a:rPr lang="en-US" dirty="0" err="1"/>
              <a:t>estilos</a:t>
            </a:r>
            <a:r>
              <a:rPr lang="en-US" dirty="0"/>
              <a:t> de </a:t>
            </a:r>
            <a:r>
              <a:rPr lang="en-US" dirty="0" err="1"/>
              <a:t>texto</a:t>
            </a:r>
            <a:r>
              <a:rPr lang="en-US" dirty="0"/>
              <a:t> del </a:t>
            </a:r>
            <a:r>
              <a:rPr lang="en-US" dirty="0" err="1"/>
              <a:t>patrón</a:t>
            </a:r>
            <a:r>
              <a:rPr lang="en-US" dirty="0"/>
              <a:t>
Segundo </a:t>
            </a:r>
            <a:r>
              <a:rPr lang="en-US" dirty="0" err="1"/>
              <a:t>nivel</a:t>
            </a:r>
            <a:r>
              <a:rPr lang="en-US" dirty="0"/>
              <a:t>
</a:t>
            </a:r>
            <a:r>
              <a:rPr lang="en-US" dirty="0" err="1"/>
              <a:t>Tercer</a:t>
            </a:r>
            <a:r>
              <a:rPr lang="en-US" dirty="0"/>
              <a:t> </a:t>
            </a:r>
            <a:r>
              <a:rPr lang="en-US" dirty="0" err="1"/>
              <a:t>nivel</a:t>
            </a:r>
            <a:r>
              <a:rPr lang="en-US" dirty="0"/>
              <a:t>
Cuarto </a:t>
            </a:r>
            <a:r>
              <a:rPr lang="en-US" dirty="0" err="1"/>
              <a:t>nivel</a:t>
            </a:r>
            <a:r>
              <a:rPr lang="en-US" dirty="0"/>
              <a:t>
Quinto </a:t>
            </a:r>
            <a:r>
              <a:rPr lang="en-US" dirty="0" err="1"/>
              <a:t>nivel</a:t>
            </a:r>
            <a:endParaRPr lang="en-US" dirty="0"/>
          </a:p>
        </p:txBody>
      </p:sp>
      <p:sp>
        <p:nvSpPr>
          <p:cNvPr id="14" name="Text Placeholder 13"/>
          <p:cNvSpPr>
            <a:spLocks noGrp="1"/>
          </p:cNvSpPr>
          <p:nvPr>
            <p:ph type="body" sz="quarter" idx="12"/>
          </p:nvPr>
        </p:nvSpPr>
        <p:spPr>
          <a:xfrm>
            <a:off x="719401" y="2132856"/>
            <a:ext cx="8448941" cy="1008112"/>
          </a:xfrm>
          <a:noFill/>
          <a:ln>
            <a:noFill/>
          </a:ln>
        </p:spPr>
        <p:txBody>
          <a:bodyPr>
            <a:noAutofit/>
          </a:bodyPr>
          <a:lstStyle>
            <a:lvl1pPr marL="0" indent="0">
              <a:buNone/>
              <a:tabLst/>
              <a:defRPr sz="3488" b="1" i="0">
                <a:solidFill>
                  <a:schemeClr val="bg1">
                    <a:lumMod val="85000"/>
                  </a:schemeClr>
                </a:solidFill>
              </a:defRPr>
            </a:lvl1pPr>
          </a:lstStyle>
          <a:p>
            <a:pPr lvl="0"/>
            <a:r>
              <a:rPr lang="en-US" dirty="0" err="1"/>
              <a:t>Editar</a:t>
            </a:r>
            <a:r>
              <a:rPr lang="en-US" dirty="0"/>
              <a:t> los </a:t>
            </a:r>
            <a:r>
              <a:rPr lang="en-US" dirty="0" err="1"/>
              <a:t>estilos</a:t>
            </a:r>
            <a:r>
              <a:rPr lang="en-US" dirty="0"/>
              <a:t> de </a:t>
            </a:r>
            <a:r>
              <a:rPr lang="en-US" dirty="0" err="1"/>
              <a:t>texto</a:t>
            </a:r>
            <a:r>
              <a:rPr lang="en-US" dirty="0"/>
              <a:t> del </a:t>
            </a:r>
            <a:r>
              <a:rPr lang="en-US" dirty="0" err="1"/>
              <a:t>patrón</a:t>
            </a:r>
            <a:r>
              <a:rPr lang="en-US" dirty="0"/>
              <a:t>
Segundo </a:t>
            </a:r>
            <a:r>
              <a:rPr lang="en-US" dirty="0" err="1"/>
              <a:t>nivel</a:t>
            </a:r>
            <a:r>
              <a:rPr lang="en-US" dirty="0"/>
              <a:t>
</a:t>
            </a:r>
            <a:r>
              <a:rPr lang="en-US" dirty="0" err="1"/>
              <a:t>Tercer</a:t>
            </a:r>
            <a:r>
              <a:rPr lang="en-US" dirty="0"/>
              <a:t> </a:t>
            </a:r>
            <a:r>
              <a:rPr lang="en-US" dirty="0" err="1"/>
              <a:t>nivel</a:t>
            </a:r>
            <a:r>
              <a:rPr lang="en-US" dirty="0"/>
              <a:t>
Cuarto </a:t>
            </a:r>
            <a:r>
              <a:rPr lang="en-US" dirty="0" err="1"/>
              <a:t>nivel</a:t>
            </a:r>
            <a:r>
              <a:rPr lang="en-US" dirty="0"/>
              <a:t>
Quinto </a:t>
            </a:r>
            <a:r>
              <a:rPr lang="en-US" dirty="0" err="1"/>
              <a:t>nivel</a:t>
            </a:r>
            <a:endParaRPr lang="en-US" dirty="0"/>
          </a:p>
        </p:txBody>
      </p:sp>
      <p:sp>
        <p:nvSpPr>
          <p:cNvPr id="2" name="Rectangle 2"/>
          <p:cNvSpPr>
            <a:spLocks noGrp="1"/>
          </p:cNvSpPr>
          <p:nvPr>
            <p:ph type="ctrTitle"/>
          </p:nvPr>
        </p:nvSpPr>
        <p:spPr>
          <a:xfrm>
            <a:off x="719402" y="1310046"/>
            <a:ext cx="11472598" cy="637453"/>
          </a:xfrm>
          <a:prstGeom prst="rect">
            <a:avLst/>
          </a:prstGeom>
          <a:noFill/>
        </p:spPr>
        <p:txBody>
          <a:bodyPr>
            <a:spAutoFit/>
          </a:bodyPr>
          <a:lstStyle>
            <a:lvl1pPr marL="0" indent="0" algn="l" eaLnBrk="1" latinLnBrk="0" hangingPunct="1">
              <a:defRPr kumimoji="0" sz="3488" b="1" cap="none" spc="0" baseline="0">
                <a:solidFill>
                  <a:schemeClr val="tx1"/>
                </a:solidFill>
                <a:effectLst/>
              </a:defRPr>
            </a:lvl1pPr>
            <a:extLst/>
          </a:lstStyle>
          <a:p>
            <a:r>
              <a:rPr lang="en-US" noProof="0" dirty="0" err="1"/>
              <a:t>Haga</a:t>
            </a:r>
            <a:r>
              <a:rPr lang="en-US" noProof="0" dirty="0"/>
              <a:t> </a:t>
            </a:r>
            <a:r>
              <a:rPr lang="en-US" noProof="0" dirty="0" err="1"/>
              <a:t>clic</a:t>
            </a:r>
            <a:r>
              <a:rPr lang="en-US" noProof="0" dirty="0"/>
              <a:t> para </a:t>
            </a:r>
            <a:r>
              <a:rPr lang="en-US" noProof="0" dirty="0" err="1"/>
              <a:t>modificar</a:t>
            </a:r>
            <a:r>
              <a:rPr lang="en-US" noProof="0" dirty="0"/>
              <a:t> el </a:t>
            </a:r>
            <a:r>
              <a:rPr lang="en-US" noProof="0" dirty="0" err="1"/>
              <a:t>estilo</a:t>
            </a:r>
            <a:r>
              <a:rPr lang="en-US" noProof="0" dirty="0"/>
              <a:t> de </a:t>
            </a:r>
            <a:r>
              <a:rPr lang="en-US" noProof="0" dirty="0" err="1"/>
              <a:t>título</a:t>
            </a:r>
            <a:r>
              <a:rPr lang="en-US" noProof="0" dirty="0"/>
              <a:t> del </a:t>
            </a:r>
            <a:r>
              <a:rPr lang="en-US" noProof="0" dirty="0" err="1"/>
              <a:t>patrón</a:t>
            </a:r>
            <a:endParaRPr lang="en-US" noProof="0" dirty="0"/>
          </a:p>
        </p:txBody>
      </p:sp>
    </p:spTree>
    <p:extLst>
      <p:ext uri="{BB962C8B-B14F-4D97-AF65-F5344CB8AC3E}">
        <p14:creationId xmlns:p14="http://schemas.microsoft.com/office/powerpoint/2010/main" val="4729935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027BE2E-39D4-4A64-8AFA-31B4C3437837}"/>
              </a:ext>
            </a:extLst>
          </p:cNvPr>
          <p:cNvGraphicFramePr>
            <a:graphicFrameLocks noChangeAspect="1"/>
          </p:cNvGraphicFramePr>
          <p:nvPr userDrawn="1">
            <p:custDataLst>
              <p:tags r:id="rId2"/>
            </p:custDataLst>
            <p:extLst>
              <p:ext uri="{D42A27DB-BD31-4B8C-83A1-F6EECF244321}">
                <p14:modId xmlns:p14="http://schemas.microsoft.com/office/powerpoint/2010/main" val="3447565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32" name="think-cell Slide" r:id="rId5" imgW="445" imgH="446" progId="TCLayout.ActiveDocument.1">
                  <p:embed/>
                </p:oleObj>
              </mc:Choice>
              <mc:Fallback>
                <p:oleObj name="think-cell Slide" r:id="rId5" imgW="445" imgH="44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CFEFDEF-B641-476C-9804-E04C68847934}"/>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616" b="0" i="0" baseline="0">
              <a:latin typeface="Century Gothic" panose="020B0502020202020204" pitchFamily="34" charset="0"/>
              <a:ea typeface="MS PGothic" panose="020B0600070205080204" pitchFamily="34" charset="-128"/>
              <a:cs typeface="Arial" panose="020B0604020202020204" pitchFamily="34" charset="0"/>
              <a:sym typeface="Century Gothic" panose="020B0502020202020204" pitchFamily="34" charset="0"/>
            </a:endParaRPr>
          </a:p>
        </p:txBody>
      </p:sp>
      <p:sp>
        <p:nvSpPr>
          <p:cNvPr id="2" name="Title 1"/>
          <p:cNvSpPr>
            <a:spLocks noGrp="1"/>
          </p:cNvSpPr>
          <p:nvPr>
            <p:ph type="title"/>
          </p:nvPr>
        </p:nvSpPr>
        <p:spPr/>
        <p:txBody>
          <a:bodyPr/>
          <a:lstStyle>
            <a:lvl1pPr>
              <a:defRPr lang="en-US" sz="2616" b="0" kern="1200">
                <a:solidFill>
                  <a:srgbClr val="0099CC"/>
                </a:solidFill>
                <a:latin typeface="Century Gothic" pitchFamily="34" charset="0"/>
                <a:ea typeface="MS PGothic" pitchFamily="34" charset="-128"/>
                <a:cs typeface="Arial" pitchFamily="34" charset="0"/>
              </a:defRPr>
            </a:lvl1pPr>
          </a:lstStyle>
          <a:p>
            <a:r>
              <a:rPr lang="en-US" dirty="0" err="1"/>
              <a:t>Haga</a:t>
            </a:r>
            <a:r>
              <a:rPr lang="en-US" dirty="0"/>
              <a:t> </a:t>
            </a:r>
            <a:r>
              <a:rPr lang="en-US" dirty="0" err="1"/>
              <a:t>clic</a:t>
            </a:r>
            <a:r>
              <a:rPr lang="en-US" dirty="0"/>
              <a:t> para </a:t>
            </a:r>
            <a:r>
              <a:rPr lang="en-US" dirty="0" err="1"/>
              <a:t>modificar</a:t>
            </a:r>
            <a:r>
              <a:rPr lang="en-US" dirty="0"/>
              <a:t> el </a:t>
            </a:r>
            <a:r>
              <a:rPr lang="en-US" dirty="0" err="1"/>
              <a:t>estilo</a:t>
            </a:r>
            <a:r>
              <a:rPr lang="en-US" dirty="0"/>
              <a:t> de </a:t>
            </a:r>
            <a:r>
              <a:rPr lang="en-US" dirty="0" err="1"/>
              <a:t>título</a:t>
            </a:r>
            <a:r>
              <a:rPr lang="en-US" dirty="0"/>
              <a:t> del </a:t>
            </a:r>
            <a:r>
              <a:rPr lang="en-US" dirty="0" err="1"/>
              <a:t>patrón</a:t>
            </a:r>
            <a:endParaRPr lang="en-US" dirty="0"/>
          </a:p>
        </p:txBody>
      </p:sp>
      <p:sp>
        <p:nvSpPr>
          <p:cNvPr id="3" name="Content Placeholder 2"/>
          <p:cNvSpPr>
            <a:spLocks noGrp="1"/>
          </p:cNvSpPr>
          <p:nvPr>
            <p:ph idx="1"/>
          </p:nvPr>
        </p:nvSpPr>
        <p:spPr/>
        <p:txBody>
          <a:bodyPr/>
          <a:lstStyle/>
          <a:p>
            <a:pPr lvl="0"/>
            <a:r>
              <a:rPr lang="en-US" dirty="0" err="1"/>
              <a:t>Editar</a:t>
            </a:r>
            <a:r>
              <a:rPr lang="en-US" dirty="0"/>
              <a:t> los </a:t>
            </a:r>
            <a:r>
              <a:rPr lang="en-US" dirty="0" err="1"/>
              <a:t>estilos</a:t>
            </a:r>
            <a:r>
              <a:rPr lang="en-US" dirty="0"/>
              <a:t> de </a:t>
            </a:r>
            <a:r>
              <a:rPr lang="en-US" dirty="0" err="1"/>
              <a:t>texto</a:t>
            </a:r>
            <a:r>
              <a:rPr lang="en-US" dirty="0"/>
              <a:t> del </a:t>
            </a:r>
            <a:r>
              <a:rPr lang="en-US" dirty="0" err="1"/>
              <a:t>patrón</a:t>
            </a:r>
            <a:r>
              <a:rPr lang="en-US" dirty="0"/>
              <a:t>
Segundo </a:t>
            </a:r>
            <a:r>
              <a:rPr lang="en-US" dirty="0" err="1"/>
              <a:t>nivel</a:t>
            </a:r>
            <a:r>
              <a:rPr lang="en-US" dirty="0"/>
              <a:t>
</a:t>
            </a:r>
            <a:r>
              <a:rPr lang="en-US" dirty="0" err="1"/>
              <a:t>Tercer</a:t>
            </a:r>
            <a:r>
              <a:rPr lang="en-US" dirty="0"/>
              <a:t> </a:t>
            </a:r>
            <a:r>
              <a:rPr lang="en-US" dirty="0" err="1"/>
              <a:t>nivel</a:t>
            </a:r>
            <a:r>
              <a:rPr lang="en-US" dirty="0"/>
              <a:t>
Cuarto </a:t>
            </a:r>
            <a:r>
              <a:rPr lang="en-US" dirty="0" err="1"/>
              <a:t>nivel</a:t>
            </a:r>
            <a:r>
              <a:rPr lang="en-US" dirty="0"/>
              <a:t>
Quinto </a:t>
            </a:r>
            <a:r>
              <a:rPr lang="en-US" dirty="0" err="1"/>
              <a:t>nivel</a:t>
            </a:r>
            <a:endParaRPr lang="en-US" dirty="0"/>
          </a:p>
        </p:txBody>
      </p:sp>
    </p:spTree>
    <p:extLst>
      <p:ext uri="{BB962C8B-B14F-4D97-AF65-F5344CB8AC3E}">
        <p14:creationId xmlns:p14="http://schemas.microsoft.com/office/powerpoint/2010/main" val="4024558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D5A35AC-372C-4531-BE92-02AB7D4014B5}"/>
              </a:ext>
            </a:extLst>
          </p:cNvPr>
          <p:cNvGraphicFramePr>
            <a:graphicFrameLocks noChangeAspect="1"/>
          </p:cNvGraphicFramePr>
          <p:nvPr userDrawn="1">
            <p:custDataLst>
              <p:tags r:id="rId2"/>
            </p:custDataLst>
            <p:extLst>
              <p:ext uri="{D42A27DB-BD31-4B8C-83A1-F6EECF244321}">
                <p14:modId xmlns:p14="http://schemas.microsoft.com/office/powerpoint/2010/main" val="33494254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56" name="think-cell Slide" r:id="rId5" imgW="445" imgH="446" progId="TCLayout.ActiveDocument.1">
                  <p:embed/>
                </p:oleObj>
              </mc:Choice>
              <mc:Fallback>
                <p:oleObj name="think-cell Slide" r:id="rId5" imgW="445" imgH="44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E6DCF34-EEEB-4968-825B-6D7B8F6291E1}"/>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616" b="1" i="0" baseline="0">
              <a:latin typeface="Arial" panose="020B0604020202020204" pitchFamily="34" charset="0"/>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err="1"/>
              <a:t>Haga</a:t>
            </a:r>
            <a:r>
              <a:rPr lang="en-US" dirty="0"/>
              <a:t> </a:t>
            </a:r>
            <a:r>
              <a:rPr lang="en-US" dirty="0" err="1"/>
              <a:t>clic</a:t>
            </a:r>
            <a:r>
              <a:rPr lang="en-US" dirty="0"/>
              <a:t> para </a:t>
            </a:r>
            <a:r>
              <a:rPr lang="en-US" dirty="0" err="1"/>
              <a:t>modificar</a:t>
            </a:r>
            <a:r>
              <a:rPr lang="en-US" dirty="0"/>
              <a:t> el </a:t>
            </a:r>
            <a:r>
              <a:rPr lang="en-US" dirty="0" err="1"/>
              <a:t>estilo</a:t>
            </a:r>
            <a:r>
              <a:rPr lang="en-US" dirty="0"/>
              <a:t> de </a:t>
            </a:r>
            <a:r>
              <a:rPr lang="en-US" dirty="0" err="1"/>
              <a:t>título</a:t>
            </a:r>
            <a:r>
              <a:rPr lang="en-US" dirty="0"/>
              <a:t> del </a:t>
            </a:r>
            <a:r>
              <a:rPr lang="en-US" dirty="0" err="1"/>
              <a:t>patrón</a:t>
            </a:r>
            <a:endParaRPr lang="en-US" dirty="0"/>
          </a:p>
        </p:txBody>
      </p:sp>
      <p:sp>
        <p:nvSpPr>
          <p:cNvPr id="3" name="Content Placeholder 2"/>
          <p:cNvSpPr>
            <a:spLocks noGrp="1"/>
          </p:cNvSpPr>
          <p:nvPr>
            <p:ph sz="half" idx="1"/>
          </p:nvPr>
        </p:nvSpPr>
        <p:spPr>
          <a:xfrm>
            <a:off x="609985" y="1382676"/>
            <a:ext cx="5393651" cy="4743319"/>
          </a:xfrm>
        </p:spPr>
        <p:txBody>
          <a:bodyPr/>
          <a:lstStyle>
            <a:lvl1pPr>
              <a:defRPr sz="3052"/>
            </a:lvl1pPr>
            <a:lvl2pPr>
              <a:defRPr sz="2616"/>
            </a:lvl2pPr>
            <a:lvl3pPr>
              <a:defRPr sz="2180"/>
            </a:lvl3pPr>
            <a:lvl4pPr>
              <a:defRPr sz="1962"/>
            </a:lvl4pPr>
            <a:lvl5pPr>
              <a:defRPr sz="1962"/>
            </a:lvl5pPr>
            <a:lvl6pPr>
              <a:defRPr sz="1962"/>
            </a:lvl6pPr>
            <a:lvl7pPr>
              <a:defRPr sz="1962"/>
            </a:lvl7pPr>
            <a:lvl8pPr>
              <a:defRPr sz="1962"/>
            </a:lvl8pPr>
            <a:lvl9pPr>
              <a:defRPr sz="1962"/>
            </a:lvl9pPr>
          </a:lstStyle>
          <a:p>
            <a:pPr lvl="0"/>
            <a:r>
              <a:rPr lang="en-US" dirty="0" err="1"/>
              <a:t>Editar</a:t>
            </a:r>
            <a:r>
              <a:rPr lang="en-US" dirty="0"/>
              <a:t> los </a:t>
            </a:r>
            <a:r>
              <a:rPr lang="en-US" dirty="0" err="1"/>
              <a:t>estilos</a:t>
            </a:r>
            <a:r>
              <a:rPr lang="en-US" dirty="0"/>
              <a:t> de </a:t>
            </a:r>
            <a:r>
              <a:rPr lang="en-US" dirty="0" err="1"/>
              <a:t>texto</a:t>
            </a:r>
            <a:r>
              <a:rPr lang="en-US" dirty="0"/>
              <a:t> del </a:t>
            </a:r>
            <a:r>
              <a:rPr lang="en-US" dirty="0" err="1"/>
              <a:t>patrón</a:t>
            </a:r>
            <a:r>
              <a:rPr lang="en-US" dirty="0"/>
              <a:t>
Segundo </a:t>
            </a:r>
            <a:r>
              <a:rPr lang="en-US" dirty="0" err="1"/>
              <a:t>nivel</a:t>
            </a:r>
            <a:r>
              <a:rPr lang="en-US" dirty="0"/>
              <a:t>
</a:t>
            </a:r>
            <a:r>
              <a:rPr lang="en-US" dirty="0" err="1"/>
              <a:t>Tercer</a:t>
            </a:r>
            <a:r>
              <a:rPr lang="en-US" dirty="0"/>
              <a:t> </a:t>
            </a:r>
            <a:r>
              <a:rPr lang="en-US" dirty="0" err="1"/>
              <a:t>nivel</a:t>
            </a:r>
            <a:r>
              <a:rPr lang="en-US" dirty="0"/>
              <a:t>
Cuarto </a:t>
            </a:r>
            <a:r>
              <a:rPr lang="en-US" dirty="0" err="1"/>
              <a:t>nivel</a:t>
            </a:r>
            <a:r>
              <a:rPr lang="en-US" dirty="0"/>
              <a:t>
Quinto </a:t>
            </a:r>
            <a:r>
              <a:rPr lang="en-US" dirty="0" err="1"/>
              <a:t>nivel</a:t>
            </a:r>
            <a:endParaRPr lang="en-US" dirty="0"/>
          </a:p>
        </p:txBody>
      </p:sp>
      <p:sp>
        <p:nvSpPr>
          <p:cNvPr id="4" name="Content Placeholder 3"/>
          <p:cNvSpPr>
            <a:spLocks noGrp="1"/>
          </p:cNvSpPr>
          <p:nvPr>
            <p:ph sz="half" idx="2"/>
          </p:nvPr>
        </p:nvSpPr>
        <p:spPr>
          <a:xfrm>
            <a:off x="6188364" y="1382676"/>
            <a:ext cx="5393652" cy="4743319"/>
          </a:xfrm>
        </p:spPr>
        <p:txBody>
          <a:bodyPr/>
          <a:lstStyle>
            <a:lvl1pPr>
              <a:defRPr sz="3052"/>
            </a:lvl1pPr>
            <a:lvl2pPr>
              <a:defRPr sz="2616"/>
            </a:lvl2pPr>
            <a:lvl3pPr>
              <a:defRPr sz="2180"/>
            </a:lvl3pPr>
            <a:lvl4pPr>
              <a:defRPr sz="1962"/>
            </a:lvl4pPr>
            <a:lvl5pPr>
              <a:defRPr sz="1962"/>
            </a:lvl5pPr>
            <a:lvl6pPr>
              <a:defRPr sz="1962"/>
            </a:lvl6pPr>
            <a:lvl7pPr>
              <a:defRPr sz="1962"/>
            </a:lvl7pPr>
            <a:lvl8pPr>
              <a:defRPr sz="1962"/>
            </a:lvl8pPr>
            <a:lvl9pPr>
              <a:defRPr sz="1962"/>
            </a:lvl9pPr>
          </a:lstStyle>
          <a:p>
            <a:pPr lvl="0"/>
            <a:r>
              <a:rPr lang="en-US" dirty="0" err="1"/>
              <a:t>Editar</a:t>
            </a:r>
            <a:r>
              <a:rPr lang="en-US" dirty="0"/>
              <a:t> los </a:t>
            </a:r>
            <a:r>
              <a:rPr lang="en-US" dirty="0" err="1"/>
              <a:t>estilos</a:t>
            </a:r>
            <a:r>
              <a:rPr lang="en-US" dirty="0"/>
              <a:t> de </a:t>
            </a:r>
            <a:r>
              <a:rPr lang="en-US" dirty="0" err="1"/>
              <a:t>texto</a:t>
            </a:r>
            <a:r>
              <a:rPr lang="en-US" dirty="0"/>
              <a:t> del </a:t>
            </a:r>
            <a:r>
              <a:rPr lang="en-US" dirty="0" err="1"/>
              <a:t>patrón</a:t>
            </a:r>
            <a:r>
              <a:rPr lang="en-US" dirty="0"/>
              <a:t>
Segundo </a:t>
            </a:r>
            <a:r>
              <a:rPr lang="en-US" dirty="0" err="1"/>
              <a:t>nivel</a:t>
            </a:r>
            <a:r>
              <a:rPr lang="en-US" dirty="0"/>
              <a:t>
</a:t>
            </a:r>
            <a:r>
              <a:rPr lang="en-US" dirty="0" err="1"/>
              <a:t>Tercer</a:t>
            </a:r>
            <a:r>
              <a:rPr lang="en-US" dirty="0"/>
              <a:t> </a:t>
            </a:r>
            <a:r>
              <a:rPr lang="en-US" dirty="0" err="1"/>
              <a:t>nivel</a:t>
            </a:r>
            <a:r>
              <a:rPr lang="en-US" dirty="0"/>
              <a:t>
Cuarto </a:t>
            </a:r>
            <a:r>
              <a:rPr lang="en-US" dirty="0" err="1"/>
              <a:t>nivel</a:t>
            </a:r>
            <a:r>
              <a:rPr lang="en-US" dirty="0"/>
              <a:t>
Quinto </a:t>
            </a:r>
            <a:r>
              <a:rPr lang="en-US" dirty="0" err="1"/>
              <a:t>nivel</a:t>
            </a:r>
            <a:endParaRPr lang="en-US" dirty="0"/>
          </a:p>
        </p:txBody>
      </p:sp>
    </p:spTree>
    <p:extLst>
      <p:ext uri="{BB962C8B-B14F-4D97-AF65-F5344CB8AC3E}">
        <p14:creationId xmlns:p14="http://schemas.microsoft.com/office/powerpoint/2010/main" val="110962739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997BE9C0-1979-4132-A975-CBD44CF7B696}"/>
              </a:ext>
            </a:extLst>
          </p:cNvPr>
          <p:cNvGraphicFramePr>
            <a:graphicFrameLocks noChangeAspect="1"/>
          </p:cNvGraphicFramePr>
          <p:nvPr userDrawn="1">
            <p:custDataLst>
              <p:tags r:id="rId2"/>
            </p:custDataLst>
            <p:extLst>
              <p:ext uri="{D42A27DB-BD31-4B8C-83A1-F6EECF244321}">
                <p14:modId xmlns:p14="http://schemas.microsoft.com/office/powerpoint/2010/main" val="15200008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80" name="think-cell Slide" r:id="rId5" imgW="445" imgH="446" progId="TCLayout.ActiveDocument.1">
                  <p:embed/>
                </p:oleObj>
              </mc:Choice>
              <mc:Fallback>
                <p:oleObj name="think-cell Slide" r:id="rId5" imgW="445" imgH="44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5C86703A-9D82-49A0-9513-A1067A4D3D5E}"/>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616" b="1" i="0" baseline="0">
              <a:latin typeface="Arial" panose="020B0604020202020204" pitchFamily="34" charset="0"/>
              <a:cs typeface="Arial" panose="020B0604020202020204" pitchFamily="34" charset="0"/>
              <a:sym typeface="Arial" panose="020B0604020202020204" pitchFamily="34" charset="0"/>
            </a:endParaRPr>
          </a:p>
        </p:txBody>
      </p:sp>
      <p:sp>
        <p:nvSpPr>
          <p:cNvPr id="2" name="Title 1"/>
          <p:cNvSpPr>
            <a:spLocks noGrp="1"/>
          </p:cNvSpPr>
          <p:nvPr>
            <p:ph type="title"/>
          </p:nvPr>
        </p:nvSpPr>
        <p:spPr>
          <a:xfrm>
            <a:off x="609986" y="275151"/>
            <a:ext cx="10972030" cy="1142135"/>
          </a:xfrm>
        </p:spPr>
        <p:txBody>
          <a:bodyPr/>
          <a:lstStyle>
            <a:lvl1pPr>
              <a:defRPr/>
            </a:lvl1pPr>
          </a:lstStyle>
          <a:p>
            <a:r>
              <a:rPr lang="en-US" dirty="0" err="1"/>
              <a:t>Haga</a:t>
            </a:r>
            <a:r>
              <a:rPr lang="en-US" dirty="0"/>
              <a:t> </a:t>
            </a:r>
            <a:r>
              <a:rPr lang="en-US" dirty="0" err="1"/>
              <a:t>clic</a:t>
            </a:r>
            <a:r>
              <a:rPr lang="en-US" dirty="0"/>
              <a:t> para </a:t>
            </a:r>
            <a:r>
              <a:rPr lang="en-US" dirty="0" err="1"/>
              <a:t>modificar</a:t>
            </a:r>
            <a:r>
              <a:rPr lang="en-US" dirty="0"/>
              <a:t> el </a:t>
            </a:r>
            <a:r>
              <a:rPr lang="en-US" dirty="0" err="1"/>
              <a:t>estilo</a:t>
            </a:r>
            <a:r>
              <a:rPr lang="en-US" dirty="0"/>
              <a:t> de </a:t>
            </a:r>
            <a:r>
              <a:rPr lang="en-US" dirty="0" err="1"/>
              <a:t>título</a:t>
            </a:r>
            <a:r>
              <a:rPr lang="en-US" dirty="0"/>
              <a:t> del </a:t>
            </a:r>
            <a:r>
              <a:rPr lang="en-US" dirty="0" err="1"/>
              <a:t>patrón</a:t>
            </a:r>
            <a:endParaRPr lang="en-US" dirty="0"/>
          </a:p>
        </p:txBody>
      </p:sp>
      <p:sp>
        <p:nvSpPr>
          <p:cNvPr id="3" name="Text Placeholder 2"/>
          <p:cNvSpPr>
            <a:spLocks noGrp="1"/>
          </p:cNvSpPr>
          <p:nvPr>
            <p:ph type="body" idx="1"/>
          </p:nvPr>
        </p:nvSpPr>
        <p:spPr>
          <a:xfrm>
            <a:off x="609985" y="1534961"/>
            <a:ext cx="5385954" cy="640288"/>
          </a:xfrm>
        </p:spPr>
        <p:txBody>
          <a:bodyPr anchor="b"/>
          <a:lstStyle>
            <a:lvl1pPr marL="0" indent="0">
              <a:buNone/>
              <a:defRPr sz="2616" b="1"/>
            </a:lvl1pPr>
            <a:lvl2pPr marL="498394" indent="0">
              <a:buNone/>
              <a:defRPr sz="2180" b="1"/>
            </a:lvl2pPr>
            <a:lvl3pPr marL="996787" indent="0">
              <a:buNone/>
              <a:defRPr sz="1962" b="1"/>
            </a:lvl3pPr>
            <a:lvl4pPr marL="1495181" indent="0">
              <a:buNone/>
              <a:defRPr sz="1744" b="1"/>
            </a:lvl4pPr>
            <a:lvl5pPr marL="1993575" indent="0">
              <a:buNone/>
              <a:defRPr sz="1744" b="1"/>
            </a:lvl5pPr>
            <a:lvl6pPr marL="2491969" indent="0">
              <a:buNone/>
              <a:defRPr sz="1744" b="1"/>
            </a:lvl6pPr>
            <a:lvl7pPr marL="2990362" indent="0">
              <a:buNone/>
              <a:defRPr sz="1744" b="1"/>
            </a:lvl7pPr>
            <a:lvl8pPr marL="3488756" indent="0">
              <a:buNone/>
              <a:defRPr sz="1744" b="1"/>
            </a:lvl8pPr>
            <a:lvl9pPr marL="3987150" indent="0">
              <a:buNone/>
              <a:defRPr sz="1744" b="1"/>
            </a:lvl9pPr>
          </a:lstStyle>
          <a:p>
            <a:pPr lvl="0"/>
            <a:r>
              <a:rPr lang="en-US" dirty="0" err="1"/>
              <a:t>Editar</a:t>
            </a:r>
            <a:r>
              <a:rPr lang="en-US" dirty="0"/>
              <a:t> los </a:t>
            </a:r>
            <a:r>
              <a:rPr lang="en-US" dirty="0" err="1"/>
              <a:t>estilos</a:t>
            </a:r>
            <a:r>
              <a:rPr lang="en-US" dirty="0"/>
              <a:t> de </a:t>
            </a:r>
            <a:r>
              <a:rPr lang="en-US" dirty="0" err="1"/>
              <a:t>texto</a:t>
            </a:r>
            <a:r>
              <a:rPr lang="en-US" dirty="0"/>
              <a:t> del </a:t>
            </a:r>
            <a:r>
              <a:rPr lang="en-US" dirty="0" err="1"/>
              <a:t>patrón</a:t>
            </a:r>
            <a:r>
              <a:rPr lang="en-US" dirty="0"/>
              <a:t>
Segundo </a:t>
            </a:r>
            <a:r>
              <a:rPr lang="en-US" dirty="0" err="1"/>
              <a:t>nivel</a:t>
            </a:r>
            <a:r>
              <a:rPr lang="en-US" dirty="0"/>
              <a:t>
</a:t>
            </a:r>
            <a:r>
              <a:rPr lang="en-US" dirty="0" err="1"/>
              <a:t>Tercer</a:t>
            </a:r>
            <a:r>
              <a:rPr lang="en-US" dirty="0"/>
              <a:t> </a:t>
            </a:r>
            <a:r>
              <a:rPr lang="en-US" dirty="0" err="1"/>
              <a:t>nivel</a:t>
            </a:r>
            <a:r>
              <a:rPr lang="en-US" dirty="0"/>
              <a:t>
Cuarto </a:t>
            </a:r>
            <a:r>
              <a:rPr lang="en-US" dirty="0" err="1"/>
              <a:t>nivel</a:t>
            </a:r>
            <a:r>
              <a:rPr lang="en-US" dirty="0"/>
              <a:t>
Quinto </a:t>
            </a:r>
            <a:r>
              <a:rPr lang="en-US" dirty="0" err="1"/>
              <a:t>nivel</a:t>
            </a:r>
            <a:endParaRPr lang="en-US" dirty="0"/>
          </a:p>
        </p:txBody>
      </p:sp>
      <p:sp>
        <p:nvSpPr>
          <p:cNvPr id="4" name="Content Placeholder 3"/>
          <p:cNvSpPr>
            <a:spLocks noGrp="1"/>
          </p:cNvSpPr>
          <p:nvPr>
            <p:ph sz="half" idx="2"/>
          </p:nvPr>
        </p:nvSpPr>
        <p:spPr>
          <a:xfrm>
            <a:off x="609985" y="2175248"/>
            <a:ext cx="5385954" cy="3950747"/>
          </a:xfrm>
        </p:spPr>
        <p:txBody>
          <a:bodyPr/>
          <a:lstStyle>
            <a:lvl1pPr>
              <a:defRPr sz="2616"/>
            </a:lvl1pPr>
            <a:lvl2pPr>
              <a:defRPr sz="2180"/>
            </a:lvl2pPr>
            <a:lvl3pPr>
              <a:defRPr sz="1962"/>
            </a:lvl3pPr>
            <a:lvl4pPr>
              <a:defRPr sz="1744"/>
            </a:lvl4pPr>
            <a:lvl5pPr>
              <a:defRPr sz="1744"/>
            </a:lvl5pPr>
            <a:lvl6pPr>
              <a:defRPr sz="1744"/>
            </a:lvl6pPr>
            <a:lvl7pPr>
              <a:defRPr sz="1744"/>
            </a:lvl7pPr>
            <a:lvl8pPr>
              <a:defRPr sz="1744"/>
            </a:lvl8pPr>
            <a:lvl9pPr>
              <a:defRPr sz="1744"/>
            </a:lvl9pPr>
          </a:lstStyle>
          <a:p>
            <a:pPr lvl="0"/>
            <a:r>
              <a:rPr lang="en-US" dirty="0" err="1"/>
              <a:t>Editar</a:t>
            </a:r>
            <a:r>
              <a:rPr lang="en-US" dirty="0"/>
              <a:t> los </a:t>
            </a:r>
            <a:r>
              <a:rPr lang="en-US" dirty="0" err="1"/>
              <a:t>estilos</a:t>
            </a:r>
            <a:r>
              <a:rPr lang="en-US" dirty="0"/>
              <a:t> de </a:t>
            </a:r>
            <a:r>
              <a:rPr lang="en-US" dirty="0" err="1"/>
              <a:t>texto</a:t>
            </a:r>
            <a:r>
              <a:rPr lang="en-US" dirty="0"/>
              <a:t> del </a:t>
            </a:r>
            <a:r>
              <a:rPr lang="en-US" dirty="0" err="1"/>
              <a:t>patrón</a:t>
            </a:r>
            <a:r>
              <a:rPr lang="en-US" dirty="0"/>
              <a:t>
Segundo </a:t>
            </a:r>
            <a:r>
              <a:rPr lang="en-US" dirty="0" err="1"/>
              <a:t>nivel</a:t>
            </a:r>
            <a:r>
              <a:rPr lang="en-US" dirty="0"/>
              <a:t>
</a:t>
            </a:r>
            <a:r>
              <a:rPr lang="en-US" dirty="0" err="1"/>
              <a:t>Tercer</a:t>
            </a:r>
            <a:r>
              <a:rPr lang="en-US" dirty="0"/>
              <a:t> </a:t>
            </a:r>
            <a:r>
              <a:rPr lang="en-US" dirty="0" err="1"/>
              <a:t>nivel</a:t>
            </a:r>
            <a:r>
              <a:rPr lang="en-US" dirty="0"/>
              <a:t>
Cuarto </a:t>
            </a:r>
            <a:r>
              <a:rPr lang="en-US" dirty="0" err="1"/>
              <a:t>nivel</a:t>
            </a:r>
            <a:r>
              <a:rPr lang="en-US" dirty="0"/>
              <a:t>
Quinto </a:t>
            </a:r>
            <a:r>
              <a:rPr lang="en-US" dirty="0" err="1"/>
              <a:t>nivel</a:t>
            </a:r>
            <a:endParaRPr lang="en-US" dirty="0"/>
          </a:p>
        </p:txBody>
      </p:sp>
      <p:sp>
        <p:nvSpPr>
          <p:cNvPr id="5" name="Text Placeholder 4"/>
          <p:cNvSpPr>
            <a:spLocks noGrp="1"/>
          </p:cNvSpPr>
          <p:nvPr>
            <p:ph type="body" sz="quarter" idx="3"/>
          </p:nvPr>
        </p:nvSpPr>
        <p:spPr>
          <a:xfrm>
            <a:off x="6194137" y="1534961"/>
            <a:ext cx="5387879" cy="640288"/>
          </a:xfrm>
        </p:spPr>
        <p:txBody>
          <a:bodyPr anchor="b"/>
          <a:lstStyle>
            <a:lvl1pPr marL="0" indent="0">
              <a:buNone/>
              <a:defRPr sz="2616" b="1"/>
            </a:lvl1pPr>
            <a:lvl2pPr marL="498394" indent="0">
              <a:buNone/>
              <a:defRPr sz="2180" b="1"/>
            </a:lvl2pPr>
            <a:lvl3pPr marL="996787" indent="0">
              <a:buNone/>
              <a:defRPr sz="1962" b="1"/>
            </a:lvl3pPr>
            <a:lvl4pPr marL="1495181" indent="0">
              <a:buNone/>
              <a:defRPr sz="1744" b="1"/>
            </a:lvl4pPr>
            <a:lvl5pPr marL="1993575" indent="0">
              <a:buNone/>
              <a:defRPr sz="1744" b="1"/>
            </a:lvl5pPr>
            <a:lvl6pPr marL="2491969" indent="0">
              <a:buNone/>
              <a:defRPr sz="1744" b="1"/>
            </a:lvl6pPr>
            <a:lvl7pPr marL="2990362" indent="0">
              <a:buNone/>
              <a:defRPr sz="1744" b="1"/>
            </a:lvl7pPr>
            <a:lvl8pPr marL="3488756" indent="0">
              <a:buNone/>
              <a:defRPr sz="1744" b="1"/>
            </a:lvl8pPr>
            <a:lvl9pPr marL="3987150" indent="0">
              <a:buNone/>
              <a:defRPr sz="1744" b="1"/>
            </a:lvl9pPr>
          </a:lstStyle>
          <a:p>
            <a:pPr lvl="0"/>
            <a:r>
              <a:rPr lang="en-US" dirty="0" err="1"/>
              <a:t>Editar</a:t>
            </a:r>
            <a:r>
              <a:rPr lang="en-US" dirty="0"/>
              <a:t> los </a:t>
            </a:r>
            <a:r>
              <a:rPr lang="en-US" dirty="0" err="1"/>
              <a:t>estilos</a:t>
            </a:r>
            <a:r>
              <a:rPr lang="en-US" dirty="0"/>
              <a:t> de </a:t>
            </a:r>
            <a:r>
              <a:rPr lang="en-US" dirty="0" err="1"/>
              <a:t>texto</a:t>
            </a:r>
            <a:r>
              <a:rPr lang="en-US" dirty="0"/>
              <a:t> del </a:t>
            </a:r>
            <a:r>
              <a:rPr lang="en-US" dirty="0" err="1"/>
              <a:t>patrón</a:t>
            </a:r>
            <a:r>
              <a:rPr lang="en-US" dirty="0"/>
              <a:t>
Segundo </a:t>
            </a:r>
            <a:r>
              <a:rPr lang="en-US" dirty="0" err="1"/>
              <a:t>nivel</a:t>
            </a:r>
            <a:r>
              <a:rPr lang="en-US" dirty="0"/>
              <a:t>
</a:t>
            </a:r>
            <a:r>
              <a:rPr lang="en-US" dirty="0" err="1"/>
              <a:t>Tercer</a:t>
            </a:r>
            <a:r>
              <a:rPr lang="en-US" dirty="0"/>
              <a:t> </a:t>
            </a:r>
            <a:r>
              <a:rPr lang="en-US" dirty="0" err="1"/>
              <a:t>nivel</a:t>
            </a:r>
            <a:r>
              <a:rPr lang="en-US" dirty="0"/>
              <a:t>
Cuarto </a:t>
            </a:r>
            <a:r>
              <a:rPr lang="en-US" dirty="0" err="1"/>
              <a:t>nivel</a:t>
            </a:r>
            <a:r>
              <a:rPr lang="en-US" dirty="0"/>
              <a:t>
Quinto </a:t>
            </a:r>
            <a:r>
              <a:rPr lang="en-US" dirty="0" err="1"/>
              <a:t>nivel</a:t>
            </a:r>
            <a:endParaRPr lang="en-US" dirty="0"/>
          </a:p>
        </p:txBody>
      </p:sp>
      <p:sp>
        <p:nvSpPr>
          <p:cNvPr id="6" name="Content Placeholder 5"/>
          <p:cNvSpPr>
            <a:spLocks noGrp="1"/>
          </p:cNvSpPr>
          <p:nvPr>
            <p:ph sz="quarter" idx="4"/>
          </p:nvPr>
        </p:nvSpPr>
        <p:spPr>
          <a:xfrm>
            <a:off x="6194137" y="2175248"/>
            <a:ext cx="5387879" cy="3950747"/>
          </a:xfrm>
        </p:spPr>
        <p:txBody>
          <a:bodyPr/>
          <a:lstStyle>
            <a:lvl1pPr>
              <a:defRPr sz="2616"/>
            </a:lvl1pPr>
            <a:lvl2pPr>
              <a:defRPr sz="2180"/>
            </a:lvl2pPr>
            <a:lvl3pPr>
              <a:defRPr sz="1962"/>
            </a:lvl3pPr>
            <a:lvl4pPr>
              <a:defRPr sz="1744"/>
            </a:lvl4pPr>
            <a:lvl5pPr>
              <a:defRPr sz="1744"/>
            </a:lvl5pPr>
            <a:lvl6pPr>
              <a:defRPr sz="1744"/>
            </a:lvl6pPr>
            <a:lvl7pPr>
              <a:defRPr sz="1744"/>
            </a:lvl7pPr>
            <a:lvl8pPr>
              <a:defRPr sz="1744"/>
            </a:lvl8pPr>
            <a:lvl9pPr>
              <a:defRPr sz="1744"/>
            </a:lvl9pPr>
          </a:lstStyle>
          <a:p>
            <a:pPr lvl="0"/>
            <a:r>
              <a:rPr lang="en-US" dirty="0" err="1"/>
              <a:t>Editar</a:t>
            </a:r>
            <a:r>
              <a:rPr lang="en-US" dirty="0"/>
              <a:t> los </a:t>
            </a:r>
            <a:r>
              <a:rPr lang="en-US" dirty="0" err="1"/>
              <a:t>estilos</a:t>
            </a:r>
            <a:r>
              <a:rPr lang="en-US" dirty="0"/>
              <a:t> de </a:t>
            </a:r>
            <a:r>
              <a:rPr lang="en-US" dirty="0" err="1"/>
              <a:t>texto</a:t>
            </a:r>
            <a:r>
              <a:rPr lang="en-US" dirty="0"/>
              <a:t> del </a:t>
            </a:r>
            <a:r>
              <a:rPr lang="en-US" dirty="0" err="1"/>
              <a:t>patrón</a:t>
            </a:r>
            <a:r>
              <a:rPr lang="en-US" dirty="0"/>
              <a:t>
Segundo </a:t>
            </a:r>
            <a:r>
              <a:rPr lang="en-US" dirty="0" err="1"/>
              <a:t>nivel</a:t>
            </a:r>
            <a:r>
              <a:rPr lang="en-US" dirty="0"/>
              <a:t>
</a:t>
            </a:r>
            <a:r>
              <a:rPr lang="en-US" dirty="0" err="1"/>
              <a:t>Tercer</a:t>
            </a:r>
            <a:r>
              <a:rPr lang="en-US" dirty="0"/>
              <a:t> </a:t>
            </a:r>
            <a:r>
              <a:rPr lang="en-US" dirty="0" err="1"/>
              <a:t>nivel</a:t>
            </a:r>
            <a:r>
              <a:rPr lang="en-US" dirty="0"/>
              <a:t>
Cuarto </a:t>
            </a:r>
            <a:r>
              <a:rPr lang="en-US" dirty="0" err="1"/>
              <a:t>nivel</a:t>
            </a:r>
            <a:r>
              <a:rPr lang="en-US" dirty="0"/>
              <a:t>
Quinto </a:t>
            </a:r>
            <a:r>
              <a:rPr lang="en-US" dirty="0" err="1"/>
              <a:t>nivel</a:t>
            </a:r>
            <a:endParaRPr lang="en-US" dirty="0"/>
          </a:p>
        </p:txBody>
      </p:sp>
    </p:spTree>
    <p:extLst>
      <p:ext uri="{BB962C8B-B14F-4D97-AF65-F5344CB8AC3E}">
        <p14:creationId xmlns:p14="http://schemas.microsoft.com/office/powerpoint/2010/main" val="222129388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9BCE198-CF6D-4D46-8710-349E1A940C6B}"/>
              </a:ext>
            </a:extLst>
          </p:cNvPr>
          <p:cNvGraphicFramePr>
            <a:graphicFrameLocks noChangeAspect="1"/>
          </p:cNvGraphicFramePr>
          <p:nvPr userDrawn="1">
            <p:custDataLst>
              <p:tags r:id="rId2"/>
            </p:custDataLst>
            <p:extLst>
              <p:ext uri="{D42A27DB-BD31-4B8C-83A1-F6EECF244321}">
                <p14:modId xmlns:p14="http://schemas.microsoft.com/office/powerpoint/2010/main" val="18029415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04" name="think-cell Slide" r:id="rId5" imgW="445" imgH="446" progId="TCLayout.ActiveDocument.1">
                  <p:embed/>
                </p:oleObj>
              </mc:Choice>
              <mc:Fallback>
                <p:oleObj name="think-cell Slide" r:id="rId5" imgW="445" imgH="44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84250BA-1093-4888-92D0-3112152A9373}"/>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616" b="1" i="0" baseline="0">
              <a:latin typeface="Arial" panose="020B0604020202020204" pitchFamily="34" charset="0"/>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err="1"/>
              <a:t>Haga</a:t>
            </a:r>
            <a:r>
              <a:rPr lang="en-US" dirty="0"/>
              <a:t> </a:t>
            </a:r>
            <a:r>
              <a:rPr lang="en-US" dirty="0" err="1"/>
              <a:t>clic</a:t>
            </a:r>
            <a:r>
              <a:rPr lang="en-US" dirty="0"/>
              <a:t> para </a:t>
            </a:r>
            <a:r>
              <a:rPr lang="en-US" dirty="0" err="1"/>
              <a:t>modificar</a:t>
            </a:r>
            <a:r>
              <a:rPr lang="en-US" dirty="0"/>
              <a:t> el </a:t>
            </a:r>
            <a:r>
              <a:rPr lang="en-US" dirty="0" err="1"/>
              <a:t>estilo</a:t>
            </a:r>
            <a:r>
              <a:rPr lang="en-US" dirty="0"/>
              <a:t> de </a:t>
            </a:r>
            <a:r>
              <a:rPr lang="en-US" dirty="0" err="1"/>
              <a:t>título</a:t>
            </a:r>
            <a:r>
              <a:rPr lang="en-US" dirty="0"/>
              <a:t> del </a:t>
            </a:r>
            <a:r>
              <a:rPr lang="en-US" dirty="0" err="1"/>
              <a:t>patrón</a:t>
            </a:r>
            <a:endParaRPr lang="en-US" dirty="0"/>
          </a:p>
        </p:txBody>
      </p:sp>
    </p:spTree>
    <p:extLst>
      <p:ext uri="{BB962C8B-B14F-4D97-AF65-F5344CB8AC3E}">
        <p14:creationId xmlns:p14="http://schemas.microsoft.com/office/powerpoint/2010/main" val="16103256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973049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D6DFFF4-3FA7-4995-BFAE-8E7B81495514}"/>
              </a:ext>
            </a:extLst>
          </p:cNvPr>
          <p:cNvGraphicFramePr>
            <a:graphicFrameLocks noChangeAspect="1"/>
          </p:cNvGraphicFramePr>
          <p:nvPr userDrawn="1">
            <p:custDataLst>
              <p:tags r:id="rId2"/>
            </p:custDataLst>
            <p:extLst>
              <p:ext uri="{D42A27DB-BD31-4B8C-83A1-F6EECF244321}">
                <p14:modId xmlns:p14="http://schemas.microsoft.com/office/powerpoint/2010/main" val="17217665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28" name="think-cell Slide" r:id="rId5" imgW="445" imgH="446" progId="TCLayout.ActiveDocument.1">
                  <p:embed/>
                </p:oleObj>
              </mc:Choice>
              <mc:Fallback>
                <p:oleObj name="think-cell Slide" r:id="rId5" imgW="445" imgH="44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B843A7-CC44-4D2F-A52E-C834B1D01423}"/>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180" b="1" i="0" baseline="0">
              <a:latin typeface="Arial" panose="020B0604020202020204" pitchFamily="34" charset="0"/>
              <a:cs typeface="Arial" panose="020B0604020202020204" pitchFamily="34" charset="0"/>
              <a:sym typeface="Arial" panose="020B0604020202020204" pitchFamily="34" charset="0"/>
            </a:endParaRPr>
          </a:p>
        </p:txBody>
      </p:sp>
      <p:sp>
        <p:nvSpPr>
          <p:cNvPr id="2" name="Title 1"/>
          <p:cNvSpPr>
            <a:spLocks noGrp="1"/>
          </p:cNvSpPr>
          <p:nvPr>
            <p:ph type="title"/>
          </p:nvPr>
        </p:nvSpPr>
        <p:spPr>
          <a:xfrm>
            <a:off x="609986" y="273421"/>
            <a:ext cx="4010121" cy="1161171"/>
          </a:xfrm>
        </p:spPr>
        <p:txBody>
          <a:bodyPr/>
          <a:lstStyle>
            <a:lvl1pPr algn="l">
              <a:defRPr sz="2180" b="1"/>
            </a:lvl1pPr>
          </a:lstStyle>
          <a:p>
            <a:r>
              <a:rPr lang="en-US" dirty="0" err="1"/>
              <a:t>Haga</a:t>
            </a:r>
            <a:r>
              <a:rPr lang="en-US" dirty="0"/>
              <a:t> </a:t>
            </a:r>
            <a:r>
              <a:rPr lang="en-US" dirty="0" err="1"/>
              <a:t>clic</a:t>
            </a:r>
            <a:r>
              <a:rPr lang="en-US" dirty="0"/>
              <a:t> para </a:t>
            </a:r>
            <a:r>
              <a:rPr lang="en-US" dirty="0" err="1"/>
              <a:t>modificar</a:t>
            </a:r>
            <a:r>
              <a:rPr lang="en-US" dirty="0"/>
              <a:t> el </a:t>
            </a:r>
            <a:r>
              <a:rPr lang="en-US" dirty="0" err="1"/>
              <a:t>estilo</a:t>
            </a:r>
            <a:r>
              <a:rPr lang="en-US" dirty="0"/>
              <a:t> de </a:t>
            </a:r>
            <a:r>
              <a:rPr lang="en-US" dirty="0" err="1"/>
              <a:t>título</a:t>
            </a:r>
            <a:r>
              <a:rPr lang="en-US" dirty="0"/>
              <a:t> del </a:t>
            </a:r>
            <a:r>
              <a:rPr lang="en-US" dirty="0" err="1"/>
              <a:t>patrón</a:t>
            </a:r>
            <a:endParaRPr lang="en-US" dirty="0"/>
          </a:p>
        </p:txBody>
      </p:sp>
      <p:sp>
        <p:nvSpPr>
          <p:cNvPr id="3" name="Content Placeholder 2"/>
          <p:cNvSpPr>
            <a:spLocks noGrp="1"/>
          </p:cNvSpPr>
          <p:nvPr>
            <p:ph idx="1"/>
          </p:nvPr>
        </p:nvSpPr>
        <p:spPr>
          <a:xfrm>
            <a:off x="4766350" y="273421"/>
            <a:ext cx="6815667" cy="5852575"/>
          </a:xfrm>
        </p:spPr>
        <p:txBody>
          <a:bodyPr/>
          <a:lstStyle>
            <a:lvl1pPr>
              <a:defRPr sz="3488"/>
            </a:lvl1pPr>
            <a:lvl2pPr>
              <a:defRPr sz="3052"/>
            </a:lvl2pPr>
            <a:lvl3pPr>
              <a:defRPr sz="2616"/>
            </a:lvl3pPr>
            <a:lvl4pPr>
              <a:defRPr sz="2180"/>
            </a:lvl4pPr>
            <a:lvl5pPr>
              <a:defRPr sz="2180"/>
            </a:lvl5pPr>
            <a:lvl6pPr>
              <a:defRPr sz="2180"/>
            </a:lvl6pPr>
            <a:lvl7pPr>
              <a:defRPr sz="2180"/>
            </a:lvl7pPr>
            <a:lvl8pPr>
              <a:defRPr sz="2180"/>
            </a:lvl8pPr>
            <a:lvl9pPr>
              <a:defRPr sz="2180"/>
            </a:lvl9pPr>
          </a:lstStyle>
          <a:p>
            <a:pPr lvl="0"/>
            <a:r>
              <a:rPr lang="en-US" dirty="0" err="1"/>
              <a:t>Editar</a:t>
            </a:r>
            <a:r>
              <a:rPr lang="en-US" dirty="0"/>
              <a:t> los </a:t>
            </a:r>
            <a:r>
              <a:rPr lang="en-US" dirty="0" err="1"/>
              <a:t>estilos</a:t>
            </a:r>
            <a:r>
              <a:rPr lang="en-US" dirty="0"/>
              <a:t> de </a:t>
            </a:r>
            <a:r>
              <a:rPr lang="en-US" dirty="0" err="1"/>
              <a:t>texto</a:t>
            </a:r>
            <a:r>
              <a:rPr lang="en-US" dirty="0"/>
              <a:t> del </a:t>
            </a:r>
            <a:r>
              <a:rPr lang="en-US" dirty="0" err="1"/>
              <a:t>patrón</a:t>
            </a:r>
            <a:r>
              <a:rPr lang="en-US" dirty="0"/>
              <a:t>
Segundo </a:t>
            </a:r>
            <a:r>
              <a:rPr lang="en-US" dirty="0" err="1"/>
              <a:t>nivel</a:t>
            </a:r>
            <a:r>
              <a:rPr lang="en-US" dirty="0"/>
              <a:t>
</a:t>
            </a:r>
            <a:r>
              <a:rPr lang="en-US" dirty="0" err="1"/>
              <a:t>Tercer</a:t>
            </a:r>
            <a:r>
              <a:rPr lang="en-US" dirty="0"/>
              <a:t> </a:t>
            </a:r>
            <a:r>
              <a:rPr lang="en-US" dirty="0" err="1"/>
              <a:t>nivel</a:t>
            </a:r>
            <a:r>
              <a:rPr lang="en-US" dirty="0"/>
              <a:t>
Cuarto </a:t>
            </a:r>
            <a:r>
              <a:rPr lang="en-US" dirty="0" err="1"/>
              <a:t>nivel</a:t>
            </a:r>
            <a:r>
              <a:rPr lang="en-US" dirty="0"/>
              <a:t>
Quinto </a:t>
            </a:r>
            <a:r>
              <a:rPr lang="en-US" dirty="0" err="1"/>
              <a:t>nivel</a:t>
            </a:r>
            <a:endParaRPr lang="en-US" dirty="0"/>
          </a:p>
        </p:txBody>
      </p:sp>
      <p:sp>
        <p:nvSpPr>
          <p:cNvPr id="4" name="Text Placeholder 3"/>
          <p:cNvSpPr>
            <a:spLocks noGrp="1"/>
          </p:cNvSpPr>
          <p:nvPr>
            <p:ph type="body" sz="half" idx="2"/>
          </p:nvPr>
        </p:nvSpPr>
        <p:spPr>
          <a:xfrm>
            <a:off x="609986" y="1434591"/>
            <a:ext cx="4010121" cy="4691404"/>
          </a:xfrm>
        </p:spPr>
        <p:txBody>
          <a:bodyPr/>
          <a:lstStyle>
            <a:lvl1pPr marL="0" indent="0">
              <a:buNone/>
              <a:defRPr sz="1526"/>
            </a:lvl1pPr>
            <a:lvl2pPr marL="498394" indent="0">
              <a:buNone/>
              <a:defRPr sz="1308"/>
            </a:lvl2pPr>
            <a:lvl3pPr marL="996787" indent="0">
              <a:buNone/>
              <a:defRPr sz="1090"/>
            </a:lvl3pPr>
            <a:lvl4pPr marL="1495181" indent="0">
              <a:buNone/>
              <a:defRPr sz="981"/>
            </a:lvl4pPr>
            <a:lvl5pPr marL="1993575" indent="0">
              <a:buNone/>
              <a:defRPr sz="981"/>
            </a:lvl5pPr>
            <a:lvl6pPr marL="2491969" indent="0">
              <a:buNone/>
              <a:defRPr sz="981"/>
            </a:lvl6pPr>
            <a:lvl7pPr marL="2990362" indent="0">
              <a:buNone/>
              <a:defRPr sz="981"/>
            </a:lvl7pPr>
            <a:lvl8pPr marL="3488756" indent="0">
              <a:buNone/>
              <a:defRPr sz="981"/>
            </a:lvl8pPr>
            <a:lvl9pPr marL="3987150" indent="0">
              <a:buNone/>
              <a:defRPr sz="981"/>
            </a:lvl9pPr>
          </a:lstStyle>
          <a:p>
            <a:pPr lvl="0"/>
            <a:r>
              <a:rPr lang="en-US" dirty="0" err="1"/>
              <a:t>Editar</a:t>
            </a:r>
            <a:r>
              <a:rPr lang="en-US" dirty="0"/>
              <a:t> los </a:t>
            </a:r>
            <a:r>
              <a:rPr lang="en-US" dirty="0" err="1"/>
              <a:t>estilos</a:t>
            </a:r>
            <a:r>
              <a:rPr lang="en-US" dirty="0"/>
              <a:t> de </a:t>
            </a:r>
            <a:r>
              <a:rPr lang="en-US" dirty="0" err="1"/>
              <a:t>texto</a:t>
            </a:r>
            <a:r>
              <a:rPr lang="en-US" dirty="0"/>
              <a:t> del </a:t>
            </a:r>
            <a:r>
              <a:rPr lang="en-US" dirty="0" err="1"/>
              <a:t>patrón</a:t>
            </a:r>
            <a:r>
              <a:rPr lang="en-US" dirty="0"/>
              <a:t>
Segundo </a:t>
            </a:r>
            <a:r>
              <a:rPr lang="en-US" dirty="0" err="1"/>
              <a:t>nivel</a:t>
            </a:r>
            <a:r>
              <a:rPr lang="en-US" dirty="0"/>
              <a:t>
</a:t>
            </a:r>
            <a:r>
              <a:rPr lang="en-US" dirty="0" err="1"/>
              <a:t>Tercer</a:t>
            </a:r>
            <a:r>
              <a:rPr lang="en-US" dirty="0"/>
              <a:t> </a:t>
            </a:r>
            <a:r>
              <a:rPr lang="en-US" dirty="0" err="1"/>
              <a:t>nivel</a:t>
            </a:r>
            <a:r>
              <a:rPr lang="en-US" dirty="0"/>
              <a:t>
Cuarto </a:t>
            </a:r>
            <a:r>
              <a:rPr lang="en-US" dirty="0" err="1"/>
              <a:t>nivel</a:t>
            </a:r>
            <a:r>
              <a:rPr lang="en-US" dirty="0"/>
              <a:t>
Quinto </a:t>
            </a:r>
            <a:r>
              <a:rPr lang="en-US" dirty="0" err="1"/>
              <a:t>nivel</a:t>
            </a:r>
            <a:endParaRPr lang="en-US" dirty="0"/>
          </a:p>
        </p:txBody>
      </p:sp>
    </p:spTree>
    <p:extLst>
      <p:ext uri="{BB962C8B-B14F-4D97-AF65-F5344CB8AC3E}">
        <p14:creationId xmlns:p14="http://schemas.microsoft.com/office/powerpoint/2010/main" val="238041524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D3C67853-7474-4720-BAF5-B1E3994394F8}"/>
              </a:ext>
            </a:extLst>
          </p:cNvPr>
          <p:cNvGraphicFramePr>
            <a:graphicFrameLocks noChangeAspect="1"/>
          </p:cNvGraphicFramePr>
          <p:nvPr userDrawn="1">
            <p:custDataLst>
              <p:tags r:id="rId2"/>
            </p:custDataLst>
            <p:extLst>
              <p:ext uri="{D42A27DB-BD31-4B8C-83A1-F6EECF244321}">
                <p14:modId xmlns:p14="http://schemas.microsoft.com/office/powerpoint/2010/main" val="37548924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53" name="think-cell Slide" r:id="rId5" imgW="445" imgH="446" progId="TCLayout.ActiveDocument.1">
                  <p:embed/>
                </p:oleObj>
              </mc:Choice>
              <mc:Fallback>
                <p:oleObj name="think-cell Slide" r:id="rId5" imgW="445" imgH="44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9B4A705E-D998-42A7-BE16-3B1ED0B0020B}"/>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180" b="1" i="0" baseline="0">
              <a:latin typeface="Arial" panose="020B0604020202020204" pitchFamily="34" charset="0"/>
              <a:cs typeface="Arial" panose="020B0604020202020204" pitchFamily="34" charset="0"/>
              <a:sym typeface="Arial" panose="020B0604020202020204" pitchFamily="34" charset="0"/>
            </a:endParaRPr>
          </a:p>
        </p:txBody>
      </p:sp>
      <p:sp>
        <p:nvSpPr>
          <p:cNvPr id="2" name="Title 1"/>
          <p:cNvSpPr>
            <a:spLocks noGrp="1"/>
          </p:cNvSpPr>
          <p:nvPr>
            <p:ph type="title"/>
          </p:nvPr>
        </p:nvSpPr>
        <p:spPr>
          <a:xfrm>
            <a:off x="2389910" y="4800427"/>
            <a:ext cx="7315970" cy="567606"/>
          </a:xfrm>
        </p:spPr>
        <p:txBody>
          <a:bodyPr/>
          <a:lstStyle>
            <a:lvl1pPr algn="l">
              <a:defRPr sz="2180" b="1"/>
            </a:lvl1pPr>
          </a:lstStyle>
          <a:p>
            <a:r>
              <a:rPr lang="en-US" dirty="0" err="1"/>
              <a:t>Haga</a:t>
            </a:r>
            <a:r>
              <a:rPr lang="en-US" dirty="0"/>
              <a:t> </a:t>
            </a:r>
            <a:r>
              <a:rPr lang="en-US" dirty="0" err="1"/>
              <a:t>clic</a:t>
            </a:r>
            <a:r>
              <a:rPr lang="en-US" dirty="0"/>
              <a:t> para </a:t>
            </a:r>
            <a:r>
              <a:rPr lang="en-US" dirty="0" err="1"/>
              <a:t>modificar</a:t>
            </a:r>
            <a:r>
              <a:rPr lang="en-US" dirty="0"/>
              <a:t> el </a:t>
            </a:r>
            <a:r>
              <a:rPr lang="en-US" dirty="0" err="1"/>
              <a:t>estilo</a:t>
            </a:r>
            <a:r>
              <a:rPr lang="en-US" dirty="0"/>
              <a:t> de </a:t>
            </a:r>
            <a:r>
              <a:rPr lang="en-US" dirty="0" err="1"/>
              <a:t>título</a:t>
            </a:r>
            <a:r>
              <a:rPr lang="en-US" dirty="0"/>
              <a:t> del </a:t>
            </a:r>
            <a:r>
              <a:rPr lang="en-US" dirty="0" err="1"/>
              <a:t>patrón</a:t>
            </a:r>
            <a:endParaRPr lang="en-US" dirty="0"/>
          </a:p>
        </p:txBody>
      </p:sp>
      <p:sp>
        <p:nvSpPr>
          <p:cNvPr id="3" name="Picture Placeholder 2"/>
          <p:cNvSpPr>
            <a:spLocks noGrp="1"/>
          </p:cNvSpPr>
          <p:nvPr>
            <p:ph type="pic" idx="1"/>
          </p:nvPr>
        </p:nvSpPr>
        <p:spPr>
          <a:xfrm>
            <a:off x="2389910" y="612600"/>
            <a:ext cx="7315970" cy="4115146"/>
          </a:xfrm>
        </p:spPr>
        <p:txBody>
          <a:bodyPr/>
          <a:lstStyle>
            <a:lvl1pPr marL="0" indent="0">
              <a:buNone/>
              <a:defRPr sz="3488"/>
            </a:lvl1pPr>
            <a:lvl2pPr marL="498394" indent="0">
              <a:buNone/>
              <a:defRPr sz="3052"/>
            </a:lvl2pPr>
            <a:lvl3pPr marL="996787" indent="0">
              <a:buNone/>
              <a:defRPr sz="2616"/>
            </a:lvl3pPr>
            <a:lvl4pPr marL="1495181" indent="0">
              <a:buNone/>
              <a:defRPr sz="2180"/>
            </a:lvl4pPr>
            <a:lvl5pPr marL="1993575" indent="0">
              <a:buNone/>
              <a:defRPr sz="2180"/>
            </a:lvl5pPr>
            <a:lvl6pPr marL="2491969" indent="0">
              <a:buNone/>
              <a:defRPr sz="2180"/>
            </a:lvl6pPr>
            <a:lvl7pPr marL="2990362" indent="0">
              <a:buNone/>
              <a:defRPr sz="2180"/>
            </a:lvl7pPr>
            <a:lvl8pPr marL="3488756" indent="0">
              <a:buNone/>
              <a:defRPr sz="2180"/>
            </a:lvl8pPr>
            <a:lvl9pPr marL="3987150" indent="0">
              <a:buNone/>
              <a:defRPr sz="2180"/>
            </a:lvl9pPr>
          </a:lstStyle>
          <a:p>
            <a:pPr lvl="0"/>
            <a:r>
              <a:rPr lang="en-US" noProof="0" err="1"/>
              <a:t>Haga</a:t>
            </a:r>
            <a:r>
              <a:rPr lang="en-US" noProof="0"/>
              <a:t> </a:t>
            </a:r>
            <a:r>
              <a:rPr lang="en-US" noProof="0" err="1"/>
              <a:t>clic</a:t>
            </a:r>
            <a:r>
              <a:rPr lang="en-US" noProof="0"/>
              <a:t> </a:t>
            </a:r>
            <a:r>
              <a:rPr lang="en-US" noProof="0" err="1"/>
              <a:t>en</a:t>
            </a:r>
            <a:r>
              <a:rPr lang="en-US" noProof="0"/>
              <a:t> el </a:t>
            </a:r>
            <a:r>
              <a:rPr lang="en-US" noProof="0" err="1"/>
              <a:t>icono</a:t>
            </a:r>
            <a:r>
              <a:rPr lang="en-US" noProof="0"/>
              <a:t> para </a:t>
            </a:r>
            <a:r>
              <a:rPr lang="en-US" noProof="0" err="1"/>
              <a:t>agregar</a:t>
            </a:r>
            <a:r>
              <a:rPr lang="en-US" noProof="0"/>
              <a:t> una imagen</a:t>
            </a:r>
          </a:p>
        </p:txBody>
      </p:sp>
      <p:sp>
        <p:nvSpPr>
          <p:cNvPr id="4" name="Text Placeholder 3"/>
          <p:cNvSpPr>
            <a:spLocks noGrp="1"/>
          </p:cNvSpPr>
          <p:nvPr>
            <p:ph type="body" sz="half" idx="2"/>
          </p:nvPr>
        </p:nvSpPr>
        <p:spPr>
          <a:xfrm>
            <a:off x="2389910" y="5368033"/>
            <a:ext cx="7315970" cy="804686"/>
          </a:xfrm>
        </p:spPr>
        <p:txBody>
          <a:bodyPr/>
          <a:lstStyle>
            <a:lvl1pPr marL="0" indent="0">
              <a:buNone/>
              <a:defRPr sz="1526"/>
            </a:lvl1pPr>
            <a:lvl2pPr marL="498394" indent="0">
              <a:buNone/>
              <a:defRPr sz="1308"/>
            </a:lvl2pPr>
            <a:lvl3pPr marL="996787" indent="0">
              <a:buNone/>
              <a:defRPr sz="1090"/>
            </a:lvl3pPr>
            <a:lvl4pPr marL="1495181" indent="0">
              <a:buNone/>
              <a:defRPr sz="981"/>
            </a:lvl4pPr>
            <a:lvl5pPr marL="1993575" indent="0">
              <a:buNone/>
              <a:defRPr sz="981"/>
            </a:lvl5pPr>
            <a:lvl6pPr marL="2491969" indent="0">
              <a:buNone/>
              <a:defRPr sz="981"/>
            </a:lvl6pPr>
            <a:lvl7pPr marL="2990362" indent="0">
              <a:buNone/>
              <a:defRPr sz="981"/>
            </a:lvl7pPr>
            <a:lvl8pPr marL="3488756" indent="0">
              <a:buNone/>
              <a:defRPr sz="981"/>
            </a:lvl8pPr>
            <a:lvl9pPr marL="3987150" indent="0">
              <a:buNone/>
              <a:defRPr sz="981"/>
            </a:lvl9pPr>
          </a:lstStyle>
          <a:p>
            <a:pPr lvl="0"/>
            <a:r>
              <a:rPr lang="en-US" dirty="0" err="1"/>
              <a:t>Editar</a:t>
            </a:r>
            <a:r>
              <a:rPr lang="en-US" dirty="0"/>
              <a:t> los </a:t>
            </a:r>
            <a:r>
              <a:rPr lang="en-US" dirty="0" err="1"/>
              <a:t>estilos</a:t>
            </a:r>
            <a:r>
              <a:rPr lang="en-US" dirty="0"/>
              <a:t> de </a:t>
            </a:r>
            <a:r>
              <a:rPr lang="en-US" dirty="0" err="1"/>
              <a:t>texto</a:t>
            </a:r>
            <a:r>
              <a:rPr lang="en-US" dirty="0"/>
              <a:t> del </a:t>
            </a:r>
            <a:r>
              <a:rPr lang="en-US" dirty="0" err="1"/>
              <a:t>patrón</a:t>
            </a:r>
            <a:r>
              <a:rPr lang="en-US" dirty="0"/>
              <a:t>
Segundo </a:t>
            </a:r>
            <a:r>
              <a:rPr lang="en-US" dirty="0" err="1"/>
              <a:t>nivel</a:t>
            </a:r>
            <a:r>
              <a:rPr lang="en-US" dirty="0"/>
              <a:t>
</a:t>
            </a:r>
            <a:r>
              <a:rPr lang="en-US" dirty="0" err="1"/>
              <a:t>Tercer</a:t>
            </a:r>
            <a:r>
              <a:rPr lang="en-US" dirty="0"/>
              <a:t> </a:t>
            </a:r>
            <a:r>
              <a:rPr lang="en-US" dirty="0" err="1"/>
              <a:t>nivel</a:t>
            </a:r>
            <a:r>
              <a:rPr lang="en-US" dirty="0"/>
              <a:t>
Cuarto </a:t>
            </a:r>
            <a:r>
              <a:rPr lang="en-US" dirty="0" err="1"/>
              <a:t>nivel</a:t>
            </a:r>
            <a:r>
              <a:rPr lang="en-US" dirty="0"/>
              <a:t>
Quinto </a:t>
            </a:r>
            <a:r>
              <a:rPr lang="en-US" dirty="0" err="1"/>
              <a:t>nivel</a:t>
            </a:r>
            <a:endParaRPr lang="en-US" dirty="0"/>
          </a:p>
        </p:txBody>
      </p:sp>
    </p:spTree>
    <p:extLst>
      <p:ext uri="{BB962C8B-B14F-4D97-AF65-F5344CB8AC3E}">
        <p14:creationId xmlns:p14="http://schemas.microsoft.com/office/powerpoint/2010/main" val="338486395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2.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198974B-E4C7-43F8-8570-BE832B9635EF}"/>
              </a:ext>
            </a:extLst>
          </p:cNvPr>
          <p:cNvGraphicFramePr>
            <a:graphicFrameLocks noChangeAspect="1"/>
          </p:cNvGraphicFramePr>
          <p:nvPr userDrawn="1">
            <p:custDataLst>
              <p:tags r:id="rId14"/>
            </p:custDataLst>
            <p:extLst>
              <p:ext uri="{D42A27DB-BD31-4B8C-83A1-F6EECF244321}">
                <p14:modId xmlns:p14="http://schemas.microsoft.com/office/powerpoint/2010/main" val="29508707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61" name="think-cell Slide" r:id="rId16" imgW="445" imgH="446" progId="TCLayout.ActiveDocument.1">
                  <p:embed/>
                </p:oleObj>
              </mc:Choice>
              <mc:Fallback>
                <p:oleObj name="think-cell Slide" r:id="rId16" imgW="445" imgH="44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10075FB8-37CB-448D-987A-92BCCFB088FD}"/>
              </a:ext>
            </a:extLst>
          </p:cNvPr>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616" b="1" i="0" baseline="0">
              <a:latin typeface="Arial" panose="020B0604020202020204" pitchFamily="34" charset="0"/>
              <a:cs typeface="Arial" panose="020B0604020202020204" pitchFamily="34" charset="0"/>
              <a:sym typeface="Arial" panose="020B0604020202020204" pitchFamily="34" charset="0"/>
            </a:endParaRPr>
          </a:p>
        </p:txBody>
      </p:sp>
      <p:sp>
        <p:nvSpPr>
          <p:cNvPr id="1026" name="Rectangle 2"/>
          <p:cNvSpPr>
            <a:spLocks noGrp="1" noChangeArrowheads="1"/>
          </p:cNvSpPr>
          <p:nvPr>
            <p:ph type="title"/>
          </p:nvPr>
        </p:nvSpPr>
        <p:spPr bwMode="auto">
          <a:xfrm>
            <a:off x="209744" y="150555"/>
            <a:ext cx="10972030" cy="465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ltLang="es-ES" dirty="0" err="1"/>
              <a:t>Haga</a:t>
            </a:r>
            <a:r>
              <a:rPr lang="en-US" altLang="es-ES" dirty="0"/>
              <a:t> </a:t>
            </a:r>
            <a:r>
              <a:rPr lang="en-US" altLang="es-ES" dirty="0" err="1"/>
              <a:t>clic</a:t>
            </a:r>
            <a:r>
              <a:rPr lang="en-US" altLang="es-ES" dirty="0"/>
              <a:t> para </a:t>
            </a:r>
            <a:r>
              <a:rPr lang="en-US" altLang="es-ES" dirty="0" err="1"/>
              <a:t>modificar</a:t>
            </a:r>
            <a:r>
              <a:rPr lang="en-US" altLang="es-ES" dirty="0"/>
              <a:t> el </a:t>
            </a:r>
            <a:r>
              <a:rPr lang="en-US" altLang="es-ES" dirty="0" err="1"/>
              <a:t>estilo</a:t>
            </a:r>
            <a:r>
              <a:rPr lang="en-US" altLang="es-ES" dirty="0"/>
              <a:t> de </a:t>
            </a:r>
            <a:r>
              <a:rPr lang="en-US" altLang="es-ES" dirty="0" err="1"/>
              <a:t>título</a:t>
            </a:r>
            <a:r>
              <a:rPr lang="en-US" altLang="es-ES" dirty="0"/>
              <a:t> del </a:t>
            </a:r>
            <a:r>
              <a:rPr lang="en-US" altLang="es-ES" dirty="0" err="1"/>
              <a:t>patrón</a:t>
            </a:r>
            <a:endParaRPr lang="en-US" altLang="es-ES" dirty="0"/>
          </a:p>
        </p:txBody>
      </p:sp>
      <p:sp>
        <p:nvSpPr>
          <p:cNvPr id="1027" name="Rectangle 3"/>
          <p:cNvSpPr>
            <a:spLocks noGrp="1" noChangeArrowheads="1"/>
          </p:cNvSpPr>
          <p:nvPr>
            <p:ph type="body" idx="1"/>
          </p:nvPr>
        </p:nvSpPr>
        <p:spPr bwMode="auto">
          <a:xfrm>
            <a:off x="609986" y="1382676"/>
            <a:ext cx="10972030" cy="474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s-ES" dirty="0" err="1"/>
              <a:t>Editar</a:t>
            </a:r>
            <a:r>
              <a:rPr lang="en-US" altLang="es-ES" dirty="0"/>
              <a:t> los </a:t>
            </a:r>
            <a:r>
              <a:rPr lang="en-US" altLang="es-ES" dirty="0" err="1"/>
              <a:t>estilos</a:t>
            </a:r>
            <a:r>
              <a:rPr lang="en-US" altLang="es-ES" dirty="0"/>
              <a:t> de </a:t>
            </a:r>
            <a:r>
              <a:rPr lang="en-US" altLang="es-ES" dirty="0" err="1"/>
              <a:t>texto</a:t>
            </a:r>
            <a:r>
              <a:rPr lang="en-US" altLang="es-ES" dirty="0"/>
              <a:t> del </a:t>
            </a:r>
            <a:r>
              <a:rPr lang="en-US" altLang="es-ES" dirty="0" err="1"/>
              <a:t>patrón</a:t>
            </a:r>
            <a:r>
              <a:rPr lang="en-US" altLang="es-ES" dirty="0"/>
              <a:t>
Segundo </a:t>
            </a:r>
            <a:r>
              <a:rPr lang="en-US" altLang="es-ES" dirty="0" err="1"/>
              <a:t>nivel</a:t>
            </a:r>
            <a:r>
              <a:rPr lang="en-US" altLang="es-ES" dirty="0"/>
              <a:t>
</a:t>
            </a:r>
            <a:r>
              <a:rPr lang="en-US" altLang="es-ES" dirty="0" err="1"/>
              <a:t>Tercer</a:t>
            </a:r>
            <a:r>
              <a:rPr lang="en-US" altLang="es-ES" dirty="0"/>
              <a:t> </a:t>
            </a:r>
            <a:r>
              <a:rPr lang="en-US" altLang="es-ES" dirty="0" err="1"/>
              <a:t>nivel</a:t>
            </a:r>
            <a:r>
              <a:rPr lang="en-US" altLang="es-ES" dirty="0"/>
              <a:t>
Cuarto </a:t>
            </a:r>
            <a:r>
              <a:rPr lang="en-US" altLang="es-ES" dirty="0" err="1"/>
              <a:t>nivel</a:t>
            </a:r>
            <a:r>
              <a:rPr lang="en-US" altLang="es-ES" dirty="0"/>
              <a:t>
Quinto </a:t>
            </a:r>
            <a:r>
              <a:rPr lang="en-US" altLang="es-ES" dirty="0" err="1"/>
              <a:t>nivel</a:t>
            </a:r>
            <a:endParaRPr lang="en-US" altLang="es-ES" dirty="0"/>
          </a:p>
        </p:txBody>
      </p:sp>
      <p:sp>
        <p:nvSpPr>
          <p:cNvPr id="173138" name="Text Box 82"/>
          <p:cNvSpPr txBox="1">
            <a:spLocks noChangeArrowheads="1"/>
          </p:cNvSpPr>
          <p:nvPr/>
        </p:nvSpPr>
        <p:spPr bwMode="auto">
          <a:xfrm>
            <a:off x="182804" y="6534395"/>
            <a:ext cx="4038984" cy="249523"/>
          </a:xfrm>
          <a:prstGeom prst="rect">
            <a:avLst/>
          </a:prstGeom>
          <a:noFill/>
          <a:ln w="9525">
            <a:noFill/>
            <a:miter lim="800000"/>
            <a:headEnd/>
            <a:tailEnd/>
          </a:ln>
          <a:effectLst/>
        </p:spPr>
        <p:txBody>
          <a:bodyPr lIns="114200" tIns="57102" rIns="114200" bIns="57102">
            <a:spAutoFit/>
          </a:bodyPr>
          <a:lstStyle>
            <a:lvl1pPr defTabSz="1317625">
              <a:defRPr>
                <a:solidFill>
                  <a:schemeClr val="tx1"/>
                </a:solidFill>
                <a:latin typeface="Arial" charset="0"/>
                <a:ea typeface="Arial" charset="0"/>
                <a:cs typeface="Arial" charset="0"/>
              </a:defRPr>
            </a:lvl1pPr>
            <a:lvl2pPr marL="742950" indent="-285750" defTabSz="1317625">
              <a:defRPr>
                <a:solidFill>
                  <a:schemeClr val="tx1"/>
                </a:solidFill>
                <a:latin typeface="Arial" charset="0"/>
                <a:ea typeface="Arial" charset="0"/>
                <a:cs typeface="Arial" charset="0"/>
              </a:defRPr>
            </a:lvl2pPr>
            <a:lvl3pPr marL="1143000" indent="-228600" defTabSz="1317625">
              <a:defRPr>
                <a:solidFill>
                  <a:schemeClr val="tx1"/>
                </a:solidFill>
                <a:latin typeface="Arial" charset="0"/>
                <a:ea typeface="Arial" charset="0"/>
                <a:cs typeface="Arial" charset="0"/>
              </a:defRPr>
            </a:lvl3pPr>
            <a:lvl4pPr marL="1600200" indent="-228600" defTabSz="1317625">
              <a:defRPr>
                <a:solidFill>
                  <a:schemeClr val="tx1"/>
                </a:solidFill>
                <a:latin typeface="Arial" charset="0"/>
                <a:ea typeface="Arial" charset="0"/>
                <a:cs typeface="Arial" charset="0"/>
              </a:defRPr>
            </a:lvl4pPr>
            <a:lvl5pPr marL="2057400" indent="-228600" defTabSz="1317625">
              <a:defRPr>
                <a:solidFill>
                  <a:schemeClr val="tx1"/>
                </a:solidFill>
                <a:latin typeface="Arial" charset="0"/>
                <a:ea typeface="Arial" charset="0"/>
                <a:cs typeface="Arial" charset="0"/>
              </a:defRPr>
            </a:lvl5pPr>
            <a:lvl6pPr marL="2514600" indent="-228600" defTabSz="1317625"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1317625"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1317625"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1317625" eaLnBrk="0" fontAlgn="base" hangingPunct="0">
              <a:spcBef>
                <a:spcPct val="0"/>
              </a:spcBef>
              <a:spcAft>
                <a:spcPct val="0"/>
              </a:spcAft>
              <a:defRPr>
                <a:solidFill>
                  <a:schemeClr val="tx1"/>
                </a:solidFill>
                <a:latin typeface="Arial" charset="0"/>
                <a:ea typeface="Arial" charset="0"/>
                <a:cs typeface="Arial" charset="0"/>
              </a:defRPr>
            </a:lvl9pPr>
          </a:lstStyle>
          <a:p>
            <a:pPr fontAlgn="base">
              <a:spcBef>
                <a:spcPct val="50000"/>
              </a:spcBef>
              <a:spcAft>
                <a:spcPct val="0"/>
              </a:spcAft>
              <a:defRPr/>
            </a:pPr>
            <a:fld id="{2F00C656-4DB7-8E4B-BE34-56E47E526371}" type="slidenum">
              <a:rPr lang="en-US" altLang="es-ES" sz="872" smtClean="0">
                <a:solidFill>
                  <a:srgbClr val="333333"/>
                </a:solidFill>
              </a:rPr>
              <a:pPr fontAlgn="base">
                <a:spcBef>
                  <a:spcPct val="50000"/>
                </a:spcBef>
                <a:spcAft>
                  <a:spcPct val="0"/>
                </a:spcAft>
                <a:defRPr/>
              </a:pPr>
              <a:t>‹#›</a:t>
            </a:fld>
            <a:r>
              <a:rPr lang="en-US" altLang="es-ES" sz="872">
                <a:solidFill>
                  <a:srgbClr val="333333"/>
                </a:solidFill>
              </a:rPr>
              <a:t>     Master Business Analytics &amp; Big Data</a:t>
            </a:r>
          </a:p>
        </p:txBody>
      </p:sp>
      <p:pic>
        <p:nvPicPr>
          <p:cNvPr id="2" name="Imagen 1"/>
          <p:cNvPicPr>
            <a:picLocks noChangeAspect="1"/>
          </p:cNvPicPr>
          <p:nvPr/>
        </p:nvPicPr>
        <p:blipFill>
          <a:blip r:embed="rId18"/>
          <a:stretch>
            <a:fillRect/>
          </a:stretch>
        </p:blipFill>
        <p:spPr>
          <a:xfrm>
            <a:off x="11335796" y="6043461"/>
            <a:ext cx="740457" cy="740457"/>
          </a:xfrm>
          <a:prstGeom prst="rect">
            <a:avLst/>
          </a:prstGeom>
        </p:spPr>
      </p:pic>
    </p:spTree>
    <p:extLst>
      <p:ext uri="{BB962C8B-B14F-4D97-AF65-F5344CB8AC3E}">
        <p14:creationId xmlns:p14="http://schemas.microsoft.com/office/powerpoint/2010/main" val="34423471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l" rtl="0" eaLnBrk="1" fontAlgn="base" hangingPunct="1">
        <a:spcBef>
          <a:spcPct val="0"/>
        </a:spcBef>
        <a:spcAft>
          <a:spcPct val="0"/>
        </a:spcAft>
        <a:defRPr sz="2616" b="1">
          <a:solidFill>
            <a:srgbClr val="00B0F0"/>
          </a:solidFill>
          <a:latin typeface="+mj-lt"/>
          <a:ea typeface="Arial" charset="0"/>
          <a:cs typeface="+mj-cs"/>
        </a:defRPr>
      </a:lvl1pPr>
      <a:lvl2pPr algn="l" rtl="0" eaLnBrk="1" fontAlgn="base" hangingPunct="1">
        <a:spcBef>
          <a:spcPct val="0"/>
        </a:spcBef>
        <a:spcAft>
          <a:spcPct val="0"/>
        </a:spcAft>
        <a:defRPr sz="2616" b="1">
          <a:solidFill>
            <a:srgbClr val="00B0F0"/>
          </a:solidFill>
          <a:latin typeface="Arial" pitchFamily="34" charset="0"/>
          <a:ea typeface="Arial" charset="0"/>
          <a:cs typeface="Arial" pitchFamily="34" charset="0"/>
        </a:defRPr>
      </a:lvl2pPr>
      <a:lvl3pPr algn="l" rtl="0" eaLnBrk="1" fontAlgn="base" hangingPunct="1">
        <a:spcBef>
          <a:spcPct val="0"/>
        </a:spcBef>
        <a:spcAft>
          <a:spcPct val="0"/>
        </a:spcAft>
        <a:defRPr sz="2616" b="1">
          <a:solidFill>
            <a:srgbClr val="00B0F0"/>
          </a:solidFill>
          <a:latin typeface="Arial" pitchFamily="34" charset="0"/>
          <a:ea typeface="Arial" charset="0"/>
          <a:cs typeface="Arial" pitchFamily="34" charset="0"/>
        </a:defRPr>
      </a:lvl3pPr>
      <a:lvl4pPr algn="l" rtl="0" eaLnBrk="1" fontAlgn="base" hangingPunct="1">
        <a:spcBef>
          <a:spcPct val="0"/>
        </a:spcBef>
        <a:spcAft>
          <a:spcPct val="0"/>
        </a:spcAft>
        <a:defRPr sz="2616" b="1">
          <a:solidFill>
            <a:srgbClr val="00B0F0"/>
          </a:solidFill>
          <a:latin typeface="Arial" pitchFamily="34" charset="0"/>
          <a:ea typeface="Arial" charset="0"/>
          <a:cs typeface="Arial" pitchFamily="34" charset="0"/>
        </a:defRPr>
      </a:lvl4pPr>
      <a:lvl5pPr algn="l" rtl="0" eaLnBrk="1" fontAlgn="base" hangingPunct="1">
        <a:spcBef>
          <a:spcPct val="0"/>
        </a:spcBef>
        <a:spcAft>
          <a:spcPct val="0"/>
        </a:spcAft>
        <a:defRPr sz="2616" b="1">
          <a:solidFill>
            <a:srgbClr val="00B0F0"/>
          </a:solidFill>
          <a:latin typeface="Arial" pitchFamily="34" charset="0"/>
          <a:ea typeface="Arial" charset="0"/>
          <a:cs typeface="Arial" pitchFamily="34" charset="0"/>
        </a:defRPr>
      </a:lvl5pPr>
      <a:lvl6pPr marL="498394" algn="l" rtl="0" eaLnBrk="1" fontAlgn="base" hangingPunct="1">
        <a:spcBef>
          <a:spcPct val="0"/>
        </a:spcBef>
        <a:spcAft>
          <a:spcPct val="0"/>
        </a:spcAft>
        <a:defRPr b="1">
          <a:solidFill>
            <a:schemeClr val="bg2"/>
          </a:solidFill>
          <a:latin typeface="Arial" pitchFamily="34" charset="0"/>
          <a:cs typeface="Arial" pitchFamily="34" charset="0"/>
        </a:defRPr>
      </a:lvl6pPr>
      <a:lvl7pPr marL="996787" algn="l" rtl="0" eaLnBrk="1" fontAlgn="base" hangingPunct="1">
        <a:spcBef>
          <a:spcPct val="0"/>
        </a:spcBef>
        <a:spcAft>
          <a:spcPct val="0"/>
        </a:spcAft>
        <a:defRPr b="1">
          <a:solidFill>
            <a:schemeClr val="bg2"/>
          </a:solidFill>
          <a:latin typeface="Arial" pitchFamily="34" charset="0"/>
          <a:cs typeface="Arial" pitchFamily="34" charset="0"/>
        </a:defRPr>
      </a:lvl7pPr>
      <a:lvl8pPr marL="1495181" algn="l" rtl="0" eaLnBrk="1" fontAlgn="base" hangingPunct="1">
        <a:spcBef>
          <a:spcPct val="0"/>
        </a:spcBef>
        <a:spcAft>
          <a:spcPct val="0"/>
        </a:spcAft>
        <a:defRPr b="1">
          <a:solidFill>
            <a:schemeClr val="bg2"/>
          </a:solidFill>
          <a:latin typeface="Arial" pitchFamily="34" charset="0"/>
          <a:cs typeface="Arial" pitchFamily="34" charset="0"/>
        </a:defRPr>
      </a:lvl8pPr>
      <a:lvl9pPr marL="1993575" algn="l" rtl="0" eaLnBrk="1" fontAlgn="base" hangingPunct="1">
        <a:spcBef>
          <a:spcPct val="0"/>
        </a:spcBef>
        <a:spcAft>
          <a:spcPct val="0"/>
        </a:spcAft>
        <a:defRPr b="1">
          <a:solidFill>
            <a:schemeClr val="bg2"/>
          </a:solidFill>
          <a:latin typeface="Arial" pitchFamily="34" charset="0"/>
          <a:cs typeface="Arial" pitchFamily="34" charset="0"/>
        </a:defRPr>
      </a:lvl9pPr>
    </p:titleStyle>
    <p:bodyStyle>
      <a:lvl1pPr marL="373795" indent="-373795" algn="l" rtl="0" eaLnBrk="1" fontAlgn="base" hangingPunct="1">
        <a:spcBef>
          <a:spcPct val="20000"/>
        </a:spcBef>
        <a:spcAft>
          <a:spcPct val="0"/>
        </a:spcAft>
        <a:buClr>
          <a:srgbClr val="FF6600"/>
        </a:buClr>
        <a:buFont typeface="Calibri" charset="0"/>
        <a:buChar char="•"/>
        <a:defRPr sz="1526">
          <a:solidFill>
            <a:schemeClr val="bg2"/>
          </a:solidFill>
          <a:latin typeface="+mn-lt"/>
          <a:ea typeface="Arial" charset="0"/>
          <a:cs typeface="+mn-cs"/>
        </a:defRPr>
      </a:lvl1pPr>
      <a:lvl2pPr marL="373795" indent="-124598" algn="l" rtl="0" eaLnBrk="1" fontAlgn="base" hangingPunct="1">
        <a:spcBef>
          <a:spcPct val="20000"/>
        </a:spcBef>
        <a:spcAft>
          <a:spcPct val="0"/>
        </a:spcAft>
        <a:buClr>
          <a:srgbClr val="FF6600"/>
        </a:buClr>
        <a:buFont typeface="Calibri" charset="0"/>
        <a:buChar char="↘"/>
        <a:defRPr sz="1308">
          <a:solidFill>
            <a:schemeClr val="bg2"/>
          </a:solidFill>
          <a:latin typeface="+mn-lt"/>
          <a:ea typeface="Arial" charset="0"/>
          <a:cs typeface="+mn-cs"/>
        </a:defRPr>
      </a:lvl2pPr>
      <a:lvl3pPr marL="622992" indent="-124598" algn="l" rtl="0" eaLnBrk="1" fontAlgn="base" hangingPunct="1">
        <a:spcBef>
          <a:spcPct val="20000"/>
        </a:spcBef>
        <a:spcAft>
          <a:spcPct val="0"/>
        </a:spcAft>
        <a:buClr>
          <a:srgbClr val="FF6600"/>
        </a:buClr>
        <a:buFont typeface="Calibri" charset="0"/>
        <a:buChar char="↘"/>
        <a:defRPr sz="1090">
          <a:solidFill>
            <a:schemeClr val="bg2"/>
          </a:solidFill>
          <a:latin typeface="+mn-lt"/>
          <a:ea typeface="Arial" charset="0"/>
          <a:cs typeface="+mn-cs"/>
        </a:defRPr>
      </a:lvl3pPr>
      <a:lvl4pPr marL="872189" indent="-124598" algn="l" rtl="0" eaLnBrk="1" fontAlgn="base" hangingPunct="1">
        <a:spcBef>
          <a:spcPct val="20000"/>
        </a:spcBef>
        <a:spcAft>
          <a:spcPct val="0"/>
        </a:spcAft>
        <a:buClr>
          <a:srgbClr val="FF6600"/>
        </a:buClr>
        <a:buFont typeface="Calibri" charset="0"/>
        <a:buChar char="↘"/>
        <a:defRPr sz="981">
          <a:solidFill>
            <a:schemeClr val="bg2"/>
          </a:solidFill>
          <a:latin typeface="+mn-lt"/>
          <a:ea typeface="Arial" charset="0"/>
          <a:cs typeface="+mn-cs"/>
        </a:defRPr>
      </a:lvl4pPr>
      <a:lvl5pPr marL="1121386" indent="-124598" algn="l" rtl="0" eaLnBrk="1" fontAlgn="base" hangingPunct="1">
        <a:spcBef>
          <a:spcPct val="20000"/>
        </a:spcBef>
        <a:spcAft>
          <a:spcPct val="0"/>
        </a:spcAft>
        <a:buClr>
          <a:srgbClr val="FF6600"/>
        </a:buClr>
        <a:buFont typeface="Calibri" charset="0"/>
        <a:buChar char="↘"/>
        <a:defRPr sz="981">
          <a:solidFill>
            <a:schemeClr val="bg2"/>
          </a:solidFill>
          <a:latin typeface="+mn-lt"/>
          <a:ea typeface="Arial" charset="0"/>
          <a:cs typeface="+mn-cs"/>
        </a:defRPr>
      </a:lvl5pPr>
      <a:lvl6pPr marL="1619780" indent="-124598" algn="l" rtl="0" eaLnBrk="1" fontAlgn="base" hangingPunct="1">
        <a:spcBef>
          <a:spcPct val="20000"/>
        </a:spcBef>
        <a:spcAft>
          <a:spcPct val="0"/>
        </a:spcAft>
        <a:buClr>
          <a:srgbClr val="FF6600"/>
        </a:buClr>
        <a:buFont typeface="Calibri" pitchFamily="34" charset="0"/>
        <a:buChar char="↘"/>
        <a:defRPr sz="981">
          <a:solidFill>
            <a:schemeClr val="bg2"/>
          </a:solidFill>
          <a:latin typeface="+mn-lt"/>
          <a:cs typeface="+mn-cs"/>
        </a:defRPr>
      </a:lvl6pPr>
      <a:lvl7pPr marL="2118173" indent="-124598" algn="l" rtl="0" eaLnBrk="1" fontAlgn="base" hangingPunct="1">
        <a:spcBef>
          <a:spcPct val="20000"/>
        </a:spcBef>
        <a:spcAft>
          <a:spcPct val="0"/>
        </a:spcAft>
        <a:buClr>
          <a:srgbClr val="FF6600"/>
        </a:buClr>
        <a:buFont typeface="Calibri" pitchFamily="34" charset="0"/>
        <a:buChar char="↘"/>
        <a:defRPr sz="981">
          <a:solidFill>
            <a:schemeClr val="bg2"/>
          </a:solidFill>
          <a:latin typeface="+mn-lt"/>
          <a:cs typeface="+mn-cs"/>
        </a:defRPr>
      </a:lvl7pPr>
      <a:lvl8pPr marL="2616567" indent="-124598" algn="l" rtl="0" eaLnBrk="1" fontAlgn="base" hangingPunct="1">
        <a:spcBef>
          <a:spcPct val="20000"/>
        </a:spcBef>
        <a:spcAft>
          <a:spcPct val="0"/>
        </a:spcAft>
        <a:buClr>
          <a:srgbClr val="FF6600"/>
        </a:buClr>
        <a:buFont typeface="Calibri" pitchFamily="34" charset="0"/>
        <a:buChar char="↘"/>
        <a:defRPr sz="981">
          <a:solidFill>
            <a:schemeClr val="bg2"/>
          </a:solidFill>
          <a:latin typeface="+mn-lt"/>
          <a:cs typeface="+mn-cs"/>
        </a:defRPr>
      </a:lvl8pPr>
      <a:lvl9pPr marL="3114961" indent="-124598" algn="l" rtl="0" eaLnBrk="1" fontAlgn="base" hangingPunct="1">
        <a:spcBef>
          <a:spcPct val="20000"/>
        </a:spcBef>
        <a:spcAft>
          <a:spcPct val="0"/>
        </a:spcAft>
        <a:buClr>
          <a:srgbClr val="FF6600"/>
        </a:buClr>
        <a:buFont typeface="Calibri" pitchFamily="34" charset="0"/>
        <a:buChar char="↘"/>
        <a:defRPr sz="981">
          <a:solidFill>
            <a:schemeClr val="bg2"/>
          </a:solidFill>
          <a:latin typeface="+mn-lt"/>
          <a:cs typeface="+mn-cs"/>
        </a:defRPr>
      </a:lvl9pPr>
    </p:bodyStyle>
    <p:otherStyle>
      <a:defPPr>
        <a:defRPr lang="en-US"/>
      </a:defPPr>
      <a:lvl1pPr marL="0" algn="l" defTabSz="996787" rtl="0" eaLnBrk="1" latinLnBrk="0" hangingPunct="1">
        <a:defRPr sz="1962" kern="1200">
          <a:solidFill>
            <a:schemeClr val="tx1"/>
          </a:solidFill>
          <a:latin typeface="+mn-lt"/>
          <a:ea typeface="+mn-ea"/>
          <a:cs typeface="+mn-cs"/>
        </a:defRPr>
      </a:lvl1pPr>
      <a:lvl2pPr marL="498394" algn="l" defTabSz="996787" rtl="0" eaLnBrk="1" latinLnBrk="0" hangingPunct="1">
        <a:defRPr sz="1962" kern="1200">
          <a:solidFill>
            <a:schemeClr val="tx1"/>
          </a:solidFill>
          <a:latin typeface="+mn-lt"/>
          <a:ea typeface="+mn-ea"/>
          <a:cs typeface="+mn-cs"/>
        </a:defRPr>
      </a:lvl2pPr>
      <a:lvl3pPr marL="996787" algn="l" defTabSz="996787" rtl="0" eaLnBrk="1" latinLnBrk="0" hangingPunct="1">
        <a:defRPr sz="1962" kern="1200">
          <a:solidFill>
            <a:schemeClr val="tx1"/>
          </a:solidFill>
          <a:latin typeface="+mn-lt"/>
          <a:ea typeface="+mn-ea"/>
          <a:cs typeface="+mn-cs"/>
        </a:defRPr>
      </a:lvl3pPr>
      <a:lvl4pPr marL="1495181" algn="l" defTabSz="996787" rtl="0" eaLnBrk="1" latinLnBrk="0" hangingPunct="1">
        <a:defRPr sz="1962" kern="1200">
          <a:solidFill>
            <a:schemeClr val="tx1"/>
          </a:solidFill>
          <a:latin typeface="+mn-lt"/>
          <a:ea typeface="+mn-ea"/>
          <a:cs typeface="+mn-cs"/>
        </a:defRPr>
      </a:lvl4pPr>
      <a:lvl5pPr marL="1993575" algn="l" defTabSz="996787" rtl="0" eaLnBrk="1" latinLnBrk="0" hangingPunct="1">
        <a:defRPr sz="1962" kern="1200">
          <a:solidFill>
            <a:schemeClr val="tx1"/>
          </a:solidFill>
          <a:latin typeface="+mn-lt"/>
          <a:ea typeface="+mn-ea"/>
          <a:cs typeface="+mn-cs"/>
        </a:defRPr>
      </a:lvl5pPr>
      <a:lvl6pPr marL="2491969" algn="l" defTabSz="996787" rtl="0" eaLnBrk="1" latinLnBrk="0" hangingPunct="1">
        <a:defRPr sz="1962" kern="1200">
          <a:solidFill>
            <a:schemeClr val="tx1"/>
          </a:solidFill>
          <a:latin typeface="+mn-lt"/>
          <a:ea typeface="+mn-ea"/>
          <a:cs typeface="+mn-cs"/>
        </a:defRPr>
      </a:lvl6pPr>
      <a:lvl7pPr marL="2990362" algn="l" defTabSz="996787" rtl="0" eaLnBrk="1" latinLnBrk="0" hangingPunct="1">
        <a:defRPr sz="1962" kern="1200">
          <a:solidFill>
            <a:schemeClr val="tx1"/>
          </a:solidFill>
          <a:latin typeface="+mn-lt"/>
          <a:ea typeface="+mn-ea"/>
          <a:cs typeface="+mn-cs"/>
        </a:defRPr>
      </a:lvl7pPr>
      <a:lvl8pPr marL="3488756" algn="l" defTabSz="996787" rtl="0" eaLnBrk="1" latinLnBrk="0" hangingPunct="1">
        <a:defRPr sz="1962" kern="1200">
          <a:solidFill>
            <a:schemeClr val="tx1"/>
          </a:solidFill>
          <a:latin typeface="+mn-lt"/>
          <a:ea typeface="+mn-ea"/>
          <a:cs typeface="+mn-cs"/>
        </a:defRPr>
      </a:lvl8pPr>
      <a:lvl9pPr marL="3987150" algn="l" defTabSz="996787" rtl="0" eaLnBrk="1" latinLnBrk="0" hangingPunct="1">
        <a:defRPr sz="19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emf"/><Relationship Id="rId2" Type="http://schemas.openxmlformats.org/officeDocument/2006/relationships/tags" Target="../tags/tag24.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notesSlide" Target="../notesSlides/notesSlide1.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emf"/><Relationship Id="rId2" Type="http://schemas.openxmlformats.org/officeDocument/2006/relationships/tags" Target="../tags/tag26.xml"/><Relationship Id="rId1" Type="http://schemas.openxmlformats.org/officeDocument/2006/relationships/vmlDrawing" Target="../drawings/vmlDrawing13.vml"/><Relationship Id="rId6" Type="http://schemas.openxmlformats.org/officeDocument/2006/relationships/oleObject" Target="../embeddings/oleObject12.bin"/><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image" Target="../media/image1.emf"/><Relationship Id="rId2" Type="http://schemas.openxmlformats.org/officeDocument/2006/relationships/tags" Target="../tags/tag28.xml"/><Relationship Id="rId16" Type="http://schemas.openxmlformats.org/officeDocument/2006/relationships/oleObject" Target="../embeddings/oleObject12.bin"/><Relationship Id="rId1" Type="http://schemas.openxmlformats.org/officeDocument/2006/relationships/vmlDrawing" Target="../drawings/vmlDrawing14.v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notesSlide" Target="../notesSlides/notesSlide3.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tags" Target="../tags/tag41.xml"/><Relationship Id="rId7" Type="http://schemas.openxmlformats.org/officeDocument/2006/relationships/image" Target="../media/image1.emf"/><Relationship Id="rId2" Type="http://schemas.openxmlformats.org/officeDocument/2006/relationships/tags" Target="../tags/tag40.xml"/><Relationship Id="rId1" Type="http://schemas.openxmlformats.org/officeDocument/2006/relationships/vmlDrawing" Target="../drawings/vmlDrawing15.vml"/><Relationship Id="rId6" Type="http://schemas.openxmlformats.org/officeDocument/2006/relationships/oleObject" Target="../embeddings/oleObject12.bin"/><Relationship Id="rId5" Type="http://schemas.openxmlformats.org/officeDocument/2006/relationships/notesSlide" Target="../notesSlides/notesSlide4.xml"/><Relationship Id="rId4" Type="http://schemas.openxmlformats.org/officeDocument/2006/relationships/slideLayout" Target="../slideLayouts/slideLayout3.xml"/><Relationship Id="rId9" Type="http://schemas.openxmlformats.org/officeDocument/2006/relationships/image" Target="../media/image9.emf"/></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76F32E-FA90-4DD9-8E53-32AAAF2105AE}"/>
              </a:ext>
            </a:extLst>
          </p:cNvPr>
          <p:cNvPicPr>
            <a:picLocks noChangeAspect="1"/>
          </p:cNvPicPr>
          <p:nvPr/>
        </p:nvPicPr>
        <p:blipFill>
          <a:blip r:embed="rId2"/>
          <a:stretch>
            <a:fillRect/>
          </a:stretch>
        </p:blipFill>
        <p:spPr>
          <a:xfrm>
            <a:off x="5967086" y="508000"/>
            <a:ext cx="5900762" cy="5556552"/>
          </a:xfrm>
          <a:prstGeom prst="rect">
            <a:avLst/>
          </a:prstGeom>
        </p:spPr>
      </p:pic>
      <p:sp>
        <p:nvSpPr>
          <p:cNvPr id="9" name="TextBox 8">
            <a:extLst>
              <a:ext uri="{FF2B5EF4-FFF2-40B4-BE49-F238E27FC236}">
                <a16:creationId xmlns:a16="http://schemas.microsoft.com/office/drawing/2014/main" id="{A233CF6C-C756-45CB-B4BE-C327FEDD940C}"/>
              </a:ext>
            </a:extLst>
          </p:cNvPr>
          <p:cNvSpPr txBox="1"/>
          <p:nvPr/>
        </p:nvSpPr>
        <p:spPr>
          <a:xfrm>
            <a:off x="324152" y="624114"/>
            <a:ext cx="4634896" cy="3416320"/>
          </a:xfrm>
          <a:prstGeom prst="rect">
            <a:avLst/>
          </a:prstGeom>
          <a:noFill/>
        </p:spPr>
        <p:txBody>
          <a:bodyPr wrap="square" rtlCol="0">
            <a:spAutoFit/>
          </a:bodyPr>
          <a:lstStyle/>
          <a:p>
            <a:r>
              <a:rPr lang="en-US" sz="3600" b="1" dirty="0">
                <a:solidFill>
                  <a:srgbClr val="00396C"/>
                </a:solidFill>
              </a:rPr>
              <a:t>Predicting Tanzanian Water Pump Maintenance Needs</a:t>
            </a:r>
          </a:p>
          <a:p>
            <a:endParaRPr lang="en-US" sz="3600" b="1" dirty="0">
              <a:solidFill>
                <a:srgbClr val="00396C"/>
              </a:solidFill>
            </a:endParaRPr>
          </a:p>
          <a:p>
            <a:r>
              <a:rPr lang="en-US" b="1" dirty="0">
                <a:solidFill>
                  <a:srgbClr val="28A7E2"/>
                </a:solidFill>
              </a:rPr>
              <a:t>GROUP A</a:t>
            </a:r>
          </a:p>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152" y="3744002"/>
            <a:ext cx="2848816" cy="1892279"/>
          </a:xfrm>
          <a:prstGeom prst="rect">
            <a:avLst/>
          </a:prstGeom>
        </p:spPr>
      </p:pic>
    </p:spTree>
    <p:extLst>
      <p:ext uri="{BB962C8B-B14F-4D97-AF65-F5344CB8AC3E}">
        <p14:creationId xmlns:p14="http://schemas.microsoft.com/office/powerpoint/2010/main" val="347981691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a:extLst>
              <a:ext uri="{FF2B5EF4-FFF2-40B4-BE49-F238E27FC236}">
                <a16:creationId xmlns:a16="http://schemas.microsoft.com/office/drawing/2014/main" id="{25C15A9C-AC4E-4D14-BEEE-C6E4CD099A0F}"/>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37" name="think-cell Slide" r:id="rId5" imgW="445" imgH="446" progId="TCLayout.ActiveDocument.1">
                  <p:embed/>
                </p:oleObj>
              </mc:Choice>
              <mc:Fallback>
                <p:oleObj name="think-cell Slide" r:id="rId5" imgW="445" imgH="446" progId="TCLayout.ActiveDocument.1">
                  <p:embed/>
                  <p:pic>
                    <p:nvPicPr>
                      <p:cNvPr id="17" name="Object 16" hidden="1">
                        <a:extLst>
                          <a:ext uri="{FF2B5EF4-FFF2-40B4-BE49-F238E27FC236}">
                            <a16:creationId xmlns:a16="http://schemas.microsoft.com/office/drawing/2014/main" id="{25C15A9C-AC4E-4D14-BEEE-C6E4CD099A0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Rectangle 15" hidden="1">
            <a:extLst>
              <a:ext uri="{FF2B5EF4-FFF2-40B4-BE49-F238E27FC236}">
                <a16:creationId xmlns:a16="http://schemas.microsoft.com/office/drawing/2014/main" id="{B28D4019-742A-443E-9308-120A796B073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2616">
              <a:latin typeface="Century Gothic" panose="020B0502020202020204" pitchFamily="34" charset="0"/>
              <a:ea typeface="MS PGothic" panose="020B0600070205080204" pitchFamily="34" charset="-128"/>
              <a:cs typeface="Arial" panose="020B0604020202020204" pitchFamily="34" charset="0"/>
              <a:sym typeface="Century Gothic" panose="020B0502020202020204" pitchFamily="34" charset="0"/>
            </a:endParaRPr>
          </a:p>
        </p:txBody>
      </p:sp>
      <p:sp>
        <p:nvSpPr>
          <p:cNvPr id="2" name="Title 1">
            <a:extLst>
              <a:ext uri="{FF2B5EF4-FFF2-40B4-BE49-F238E27FC236}">
                <a16:creationId xmlns:a16="http://schemas.microsoft.com/office/drawing/2014/main" id="{1954AC66-701E-4318-A0B7-1C5D19C6F25E}"/>
              </a:ext>
            </a:extLst>
          </p:cNvPr>
          <p:cNvSpPr>
            <a:spLocks noGrp="1"/>
          </p:cNvSpPr>
          <p:nvPr>
            <p:ph type="title"/>
          </p:nvPr>
        </p:nvSpPr>
        <p:spPr>
          <a:xfrm>
            <a:off x="209744" y="150555"/>
            <a:ext cx="11982256" cy="465506"/>
          </a:xfrm>
        </p:spPr>
        <p:txBody>
          <a:bodyPr/>
          <a:lstStyle/>
          <a:p>
            <a:r>
              <a:rPr lang="en-US" b="1"/>
              <a:t>Appendix A: Data Preparation (3 of 3)</a:t>
            </a:r>
          </a:p>
        </p:txBody>
      </p:sp>
      <p:graphicFrame>
        <p:nvGraphicFramePr>
          <p:cNvPr id="5" name="Table 4">
            <a:extLst>
              <a:ext uri="{FF2B5EF4-FFF2-40B4-BE49-F238E27FC236}">
                <a16:creationId xmlns:a16="http://schemas.microsoft.com/office/drawing/2014/main" id="{EC51686E-F327-43AC-8753-D5E567980990}"/>
              </a:ext>
            </a:extLst>
          </p:cNvPr>
          <p:cNvGraphicFramePr>
            <a:graphicFrameLocks noGrp="1"/>
          </p:cNvGraphicFramePr>
          <p:nvPr>
            <p:extLst>
              <p:ext uri="{D42A27DB-BD31-4B8C-83A1-F6EECF244321}">
                <p14:modId xmlns:p14="http://schemas.microsoft.com/office/powerpoint/2010/main" val="2915480658"/>
              </p:ext>
            </p:extLst>
          </p:nvPr>
        </p:nvGraphicFramePr>
        <p:xfrm>
          <a:off x="270756" y="716038"/>
          <a:ext cx="11510006" cy="4855393"/>
        </p:xfrm>
        <a:graphic>
          <a:graphicData uri="http://schemas.openxmlformats.org/drawingml/2006/table">
            <a:tbl>
              <a:tblPr/>
              <a:tblGrid>
                <a:gridCol w="1620939">
                  <a:extLst>
                    <a:ext uri="{9D8B030D-6E8A-4147-A177-3AD203B41FA5}">
                      <a16:colId xmlns:a16="http://schemas.microsoft.com/office/drawing/2014/main" val="911260240"/>
                    </a:ext>
                  </a:extLst>
                </a:gridCol>
                <a:gridCol w="3849062">
                  <a:extLst>
                    <a:ext uri="{9D8B030D-6E8A-4147-A177-3AD203B41FA5}">
                      <a16:colId xmlns:a16="http://schemas.microsoft.com/office/drawing/2014/main" val="3682942541"/>
                    </a:ext>
                  </a:extLst>
                </a:gridCol>
                <a:gridCol w="4190003">
                  <a:extLst>
                    <a:ext uri="{9D8B030D-6E8A-4147-A177-3AD203B41FA5}">
                      <a16:colId xmlns:a16="http://schemas.microsoft.com/office/drawing/2014/main" val="2299536503"/>
                    </a:ext>
                  </a:extLst>
                </a:gridCol>
                <a:gridCol w="1850002">
                  <a:extLst>
                    <a:ext uri="{9D8B030D-6E8A-4147-A177-3AD203B41FA5}">
                      <a16:colId xmlns:a16="http://schemas.microsoft.com/office/drawing/2014/main" val="4164368067"/>
                    </a:ext>
                  </a:extLst>
                </a:gridCol>
              </a:tblGrid>
              <a:tr h="253352">
                <a:tc>
                  <a:txBody>
                    <a:bodyPr/>
                    <a:lstStyle/>
                    <a:p>
                      <a:pPr algn="ctr" fontAlgn="ctr"/>
                      <a:r>
                        <a:rPr lang="en-US" sz="1000" b="1" i="0" u="none" strike="noStrike">
                          <a:solidFill>
                            <a:schemeClr val="accent6">
                              <a:lumMod val="75000"/>
                            </a:schemeClr>
                          </a:solidFill>
                          <a:effectLst/>
                          <a:latin typeface="Arial" panose="020B0604020202020204" pitchFamily="34" charset="0"/>
                          <a:cs typeface="Arial" panose="020B0604020202020204" pitchFamily="34" charset="0"/>
                        </a:rPr>
                        <a:t>Feature</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ctr" fontAlgn="ctr"/>
                      <a:r>
                        <a:rPr lang="en-US" sz="1000" b="1" i="0" u="none" strike="noStrike">
                          <a:solidFill>
                            <a:schemeClr val="accent6">
                              <a:lumMod val="75000"/>
                            </a:schemeClr>
                          </a:solidFill>
                          <a:effectLst/>
                          <a:latin typeface="Arial" panose="020B0604020202020204" pitchFamily="34" charset="0"/>
                          <a:cs typeface="Arial" panose="020B0604020202020204" pitchFamily="34" charset="0"/>
                        </a:rPr>
                        <a:t>Comments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ctr" fontAlgn="ctr"/>
                      <a:r>
                        <a:rPr lang="en-US" sz="1000" b="1" i="0" u="none" strike="noStrike">
                          <a:solidFill>
                            <a:schemeClr val="accent6">
                              <a:lumMod val="75000"/>
                            </a:schemeClr>
                          </a:solidFill>
                          <a:effectLst/>
                          <a:latin typeface="Arial" panose="020B0604020202020204" pitchFamily="34" charset="0"/>
                          <a:cs typeface="Arial" panose="020B0604020202020204" pitchFamily="34" charset="0"/>
                        </a:rPr>
                        <a:t>Action</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ctr" fontAlgn="ctr"/>
                      <a:r>
                        <a:rPr lang="en-US" sz="1000" b="1" i="0" u="none" strike="noStrike">
                          <a:solidFill>
                            <a:schemeClr val="accent6">
                              <a:lumMod val="75000"/>
                            </a:schemeClr>
                          </a:solidFill>
                          <a:effectLst/>
                          <a:latin typeface="Arial" panose="020B0604020202020204" pitchFamily="34" charset="0"/>
                          <a:cs typeface="Arial" panose="020B0604020202020204" pitchFamily="34" charset="0"/>
                        </a:rPr>
                        <a:t> Notes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2713608358"/>
                  </a:ext>
                </a:extLst>
              </a:tr>
              <a:tr h="100396">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quantity_group</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same as quantity</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as there are not many missing values or a high number of levels on the more granular descriptive variable we keep quantity</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not considered for the analysis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958142990"/>
                  </a:ext>
                </a:extLst>
              </a:tr>
              <a:tr h="21275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source</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The source of the water – factor w 10 levels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Alternative 1: group values with freq &lt; 1% as Others</a:t>
                      </a:r>
                      <a:br>
                        <a:rPr lang="en-US" sz="1000" b="0" i="0" u="none" strike="noStrike">
                          <a:solidFill>
                            <a:srgbClr val="000000"/>
                          </a:solidFill>
                          <a:effectLst/>
                          <a:latin typeface="Arial" panose="020B0604020202020204" pitchFamily="34" charset="0"/>
                          <a:cs typeface="Arial" panose="020B0604020202020204" pitchFamily="34" charset="0"/>
                        </a:rPr>
                      </a:br>
                      <a:r>
                        <a:rPr lang="en-US" sz="1000" b="0" i="0" u="none" strike="noStrike">
                          <a:solidFill>
                            <a:srgbClr val="000000"/>
                          </a:solidFill>
                          <a:effectLst/>
                          <a:latin typeface="Arial" panose="020B0604020202020204" pitchFamily="34" charset="0"/>
                          <a:cs typeface="Arial" panose="020B0604020202020204" pitchFamily="34" charset="0"/>
                        </a:rPr>
                        <a:t>Alternative 2: find similarity on the levels and group manually </a:t>
                      </a:r>
                      <a:br>
                        <a:rPr lang="en-US" sz="1000" b="0" i="0" u="none" strike="noStrike">
                          <a:solidFill>
                            <a:srgbClr val="000000"/>
                          </a:solidFill>
                          <a:effectLst/>
                          <a:latin typeface="Arial" panose="020B0604020202020204" pitchFamily="34" charset="0"/>
                          <a:cs typeface="Arial" panose="020B0604020202020204" pitchFamily="34" charset="0"/>
                        </a:rPr>
                      </a:br>
                      <a:r>
                        <a:rPr lang="en-US" sz="1000" b="0" i="0" u="none" strike="noStrike">
                          <a:solidFill>
                            <a:srgbClr val="000000"/>
                          </a:solidFill>
                          <a:effectLst/>
                          <a:latin typeface="Arial" panose="020B0604020202020204" pitchFamily="34" charset="0"/>
                          <a:cs typeface="Arial" panose="020B0604020202020204" pitchFamily="34" charset="0"/>
                        </a:rPr>
                        <a:t>Alternative 3: do nothing</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Results are slightly higher if we do nothing with this feature but to avoid future overfiting and save on resources we will keep alt 1</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530615910"/>
                  </a:ext>
                </a:extLst>
              </a:tr>
              <a:tr h="100396">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source_type</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binned version of water_quality</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as there are not many missing values or a high number of levels on the more granular descriptive variable we keep source</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not considered for the analysis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113548147"/>
                  </a:ext>
                </a:extLst>
              </a:tr>
              <a:tr h="100396">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source_class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binned version of water_quality</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as there are not many missing values or a high number of levels on the more granular descriptive variable we keep source</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not considered for the analysis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96932314"/>
                  </a:ext>
                </a:extLst>
              </a:tr>
              <a:tr h="21275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waterpoint_type</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The kind of waterpoint – factor w 7 levels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Alternative 1: group values with freq &lt; 1% as Others</a:t>
                      </a:r>
                      <a:br>
                        <a:rPr lang="en-US" sz="1000" b="0" i="0" u="none" strike="noStrike">
                          <a:solidFill>
                            <a:srgbClr val="000000"/>
                          </a:solidFill>
                          <a:effectLst/>
                          <a:latin typeface="Arial" panose="020B0604020202020204" pitchFamily="34" charset="0"/>
                          <a:cs typeface="Arial" panose="020B0604020202020204" pitchFamily="34" charset="0"/>
                        </a:rPr>
                      </a:br>
                      <a:r>
                        <a:rPr lang="en-US" sz="1000" b="0" i="0" u="none" strike="noStrike">
                          <a:solidFill>
                            <a:srgbClr val="000000"/>
                          </a:solidFill>
                          <a:effectLst/>
                          <a:latin typeface="Arial" panose="020B0604020202020204" pitchFamily="34" charset="0"/>
                          <a:cs typeface="Arial" panose="020B0604020202020204" pitchFamily="34" charset="0"/>
                        </a:rPr>
                        <a:t>Alternative 2: find similarity on the levels and group manually </a:t>
                      </a:r>
                      <a:br>
                        <a:rPr lang="en-US" sz="1000" b="0" i="0" u="none" strike="noStrike">
                          <a:solidFill>
                            <a:srgbClr val="000000"/>
                          </a:solidFill>
                          <a:effectLst/>
                          <a:latin typeface="Arial" panose="020B0604020202020204" pitchFamily="34" charset="0"/>
                          <a:cs typeface="Arial" panose="020B0604020202020204" pitchFamily="34" charset="0"/>
                        </a:rPr>
                      </a:br>
                      <a:r>
                        <a:rPr lang="en-US" sz="1000" b="0" i="0" u="none" strike="noStrike">
                          <a:solidFill>
                            <a:srgbClr val="000000"/>
                          </a:solidFill>
                          <a:effectLst/>
                          <a:latin typeface="Arial" panose="020B0604020202020204" pitchFamily="34" charset="0"/>
                          <a:cs typeface="Arial" panose="020B0604020202020204" pitchFamily="34" charset="0"/>
                        </a:rPr>
                        <a:t>Alternative 3: do nothing</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Results are slightly higher if we do nothing with this feature but to avoid future overfiting and save on resources we will keep alt 1</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995660022"/>
                  </a:ext>
                </a:extLst>
              </a:tr>
              <a:tr h="100396">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#waterpoint_type_group </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binned version of waterpoint_type</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as there are not many missing values or a high number of levels on the more granular descriptive variable we keep waterpoint_type</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not considered for the analysis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475150912"/>
                  </a:ext>
                </a:extLst>
              </a:tr>
              <a:tr h="326649">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extraction_type</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The kind of extraction the waterpoint uses - factor 18levels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rowSpan="3">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Alternative 1: using extraction_type, group values with freq &lt; 1% as Others</a:t>
                      </a:r>
                      <a:br>
                        <a:rPr lang="en-US" sz="1000" b="0" i="0" u="none" strike="noStrike">
                          <a:solidFill>
                            <a:srgbClr val="000000"/>
                          </a:solidFill>
                          <a:effectLst/>
                          <a:latin typeface="Arial" panose="020B0604020202020204" pitchFamily="34" charset="0"/>
                          <a:cs typeface="Arial" panose="020B0604020202020204" pitchFamily="34" charset="0"/>
                        </a:rPr>
                      </a:br>
                      <a:r>
                        <a:rPr lang="en-US" sz="1000" b="0" i="0" u="none" strike="noStrike">
                          <a:solidFill>
                            <a:srgbClr val="000000"/>
                          </a:solidFill>
                          <a:effectLst/>
                          <a:latin typeface="Arial" panose="020B0604020202020204" pitchFamily="34" charset="0"/>
                          <a:cs typeface="Arial" panose="020B0604020202020204" pitchFamily="34" charset="0"/>
                        </a:rPr>
                        <a:t>Alternative 2: use extraction_type_class</a:t>
                      </a:r>
                      <a:br>
                        <a:rPr lang="en-US" sz="1000" b="0" i="0" u="none" strike="noStrike">
                          <a:solidFill>
                            <a:srgbClr val="000000"/>
                          </a:solidFill>
                          <a:effectLst/>
                          <a:latin typeface="Arial" panose="020B0604020202020204" pitchFamily="34" charset="0"/>
                          <a:cs typeface="Arial" panose="020B0604020202020204" pitchFamily="34" charset="0"/>
                        </a:rPr>
                      </a:br>
                      <a:r>
                        <a:rPr lang="en-US" sz="1000" b="0" i="0" u="none" strike="noStrike">
                          <a:solidFill>
                            <a:srgbClr val="000000"/>
                          </a:solidFill>
                          <a:effectLst/>
                          <a:latin typeface="Arial" panose="020B0604020202020204" pitchFamily="34" charset="0"/>
                          <a:cs typeface="Arial" panose="020B0604020202020204" pitchFamily="34" charset="0"/>
                        </a:rPr>
                        <a:t>Alternative 3: use extraction_type_group</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rowSpan="3">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Decision of which feature to include based on the balance results/resources of each of the 3 alternatives. Run the model with 18 levels is not a good option to consider</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200113356"/>
                  </a:ext>
                </a:extLst>
              </a:tr>
              <a:tr h="334683">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#extraction_type_group - The kind of extraction the waterpoint uses - factor 13levels (related to extraction type)</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binned version of extraction_type - factor w 13 levels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117961173"/>
                  </a:ext>
                </a:extLst>
              </a:tr>
              <a:tr h="334683">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#extraction_type_class - The kind of extraction the waterpoint uses - factor 7levels(related to extraction type)</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binned version of extraction_type - factor 7 levels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292901604"/>
                  </a:ext>
                </a:extLst>
              </a:tr>
            </a:tbl>
          </a:graphicData>
        </a:graphic>
      </p:graphicFrame>
    </p:spTree>
    <p:extLst>
      <p:ext uri="{BB962C8B-B14F-4D97-AF65-F5344CB8AC3E}">
        <p14:creationId xmlns:p14="http://schemas.microsoft.com/office/powerpoint/2010/main" val="39447281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6DD2B-0F2C-D442-989A-E5B1211B3F18}"/>
              </a:ext>
            </a:extLst>
          </p:cNvPr>
          <p:cNvSpPr>
            <a:spLocks noGrp="1"/>
          </p:cNvSpPr>
          <p:nvPr>
            <p:ph type="title"/>
          </p:nvPr>
        </p:nvSpPr>
        <p:spPr/>
        <p:txBody>
          <a:bodyPr/>
          <a:lstStyle/>
          <a:p>
            <a:r>
              <a:rPr lang="en-US" b="1"/>
              <a:t>Appendix B: Feature importance</a:t>
            </a:r>
          </a:p>
        </p:txBody>
      </p:sp>
      <p:pic>
        <p:nvPicPr>
          <p:cNvPr id="5" name="Picture 4" descr="A screenshot of a cell phone&#13;&#10;&#13;&#10;Description automatically generated">
            <a:extLst>
              <a:ext uri="{FF2B5EF4-FFF2-40B4-BE49-F238E27FC236}">
                <a16:creationId xmlns:a16="http://schemas.microsoft.com/office/drawing/2014/main" id="{6D30010F-2453-E948-B001-52D01B1C6EA5}"/>
              </a:ext>
            </a:extLst>
          </p:cNvPr>
          <p:cNvPicPr>
            <a:picLocks noChangeAspect="1"/>
          </p:cNvPicPr>
          <p:nvPr/>
        </p:nvPicPr>
        <p:blipFill>
          <a:blip r:embed="rId2"/>
          <a:stretch>
            <a:fillRect/>
          </a:stretch>
        </p:blipFill>
        <p:spPr>
          <a:xfrm>
            <a:off x="1746250" y="990600"/>
            <a:ext cx="8699500" cy="4876800"/>
          </a:xfrm>
          <a:prstGeom prst="rect">
            <a:avLst/>
          </a:prstGeom>
        </p:spPr>
      </p:pic>
    </p:spTree>
    <p:extLst>
      <p:ext uri="{BB962C8B-B14F-4D97-AF65-F5344CB8AC3E}">
        <p14:creationId xmlns:p14="http://schemas.microsoft.com/office/powerpoint/2010/main" val="32282548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3;&#10;&#13;&#10;Description automatically generated">
            <a:extLst>
              <a:ext uri="{FF2B5EF4-FFF2-40B4-BE49-F238E27FC236}">
                <a16:creationId xmlns:a16="http://schemas.microsoft.com/office/drawing/2014/main" id="{AF483D50-8378-5E46-A2B7-A6F7F90C35C4}"/>
              </a:ext>
            </a:extLst>
          </p:cNvPr>
          <p:cNvPicPr>
            <a:picLocks noGrp="1" noChangeAspect="1"/>
          </p:cNvPicPr>
          <p:nvPr>
            <p:ph idx="1"/>
          </p:nvPr>
        </p:nvPicPr>
        <p:blipFill>
          <a:blip r:embed="rId2"/>
          <a:stretch>
            <a:fillRect/>
          </a:stretch>
        </p:blipFill>
        <p:spPr>
          <a:xfrm>
            <a:off x="609600" y="2824062"/>
            <a:ext cx="10972800" cy="1860752"/>
          </a:xfrm>
        </p:spPr>
      </p:pic>
      <p:sp>
        <p:nvSpPr>
          <p:cNvPr id="6" name="TextBox 5">
            <a:extLst>
              <a:ext uri="{FF2B5EF4-FFF2-40B4-BE49-F238E27FC236}">
                <a16:creationId xmlns:a16="http://schemas.microsoft.com/office/drawing/2014/main" id="{081FF0E5-FE3F-284A-B1D4-B52E619865A4}"/>
              </a:ext>
            </a:extLst>
          </p:cNvPr>
          <p:cNvSpPr txBox="1"/>
          <p:nvPr/>
        </p:nvSpPr>
        <p:spPr>
          <a:xfrm>
            <a:off x="609600" y="1073426"/>
            <a:ext cx="5250155" cy="646331"/>
          </a:xfrm>
          <a:prstGeom prst="rect">
            <a:avLst/>
          </a:prstGeom>
          <a:noFill/>
        </p:spPr>
        <p:txBody>
          <a:bodyPr wrap="none" rtlCol="0">
            <a:spAutoFit/>
          </a:bodyPr>
          <a:lstStyle/>
          <a:p>
            <a:r>
              <a:rPr lang="en-US"/>
              <a:t>Computational power required to run the </a:t>
            </a:r>
            <a:r>
              <a:rPr lang="en-US" err="1"/>
              <a:t>xgboost</a:t>
            </a:r>
            <a:r>
              <a:rPr lang="en-US"/>
              <a:t>:</a:t>
            </a:r>
          </a:p>
          <a:p>
            <a:r>
              <a:rPr lang="en-US"/>
              <a:t>4 cores operating at 85% for </a:t>
            </a:r>
            <a:r>
              <a:rPr lang="en-US" err="1"/>
              <a:t>aprox</a:t>
            </a:r>
            <a:r>
              <a:rPr lang="en-US"/>
              <a:t> 3.5 hours.</a:t>
            </a:r>
          </a:p>
        </p:txBody>
      </p:sp>
      <p:sp>
        <p:nvSpPr>
          <p:cNvPr id="7" name="Title 1">
            <a:extLst>
              <a:ext uri="{FF2B5EF4-FFF2-40B4-BE49-F238E27FC236}">
                <a16:creationId xmlns:a16="http://schemas.microsoft.com/office/drawing/2014/main" id="{5CBFC474-B6B5-DB40-B0BE-C26F91AD8473}"/>
              </a:ext>
            </a:extLst>
          </p:cNvPr>
          <p:cNvSpPr txBox="1">
            <a:spLocks/>
          </p:cNvSpPr>
          <p:nvPr/>
        </p:nvSpPr>
        <p:spPr bwMode="auto">
          <a:xfrm>
            <a:off x="209744" y="232485"/>
            <a:ext cx="11982256" cy="465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lang="en-US" sz="2616" b="0" kern="1200">
                <a:solidFill>
                  <a:srgbClr val="0099CC"/>
                </a:solidFill>
                <a:latin typeface="Century Gothic" pitchFamily="34" charset="0"/>
                <a:ea typeface="MS PGothic" pitchFamily="34" charset="-128"/>
                <a:cs typeface="Arial" pitchFamily="34" charset="0"/>
              </a:defRPr>
            </a:lvl1pPr>
            <a:lvl2pPr algn="l" rtl="0" eaLnBrk="1" fontAlgn="base" hangingPunct="1">
              <a:spcBef>
                <a:spcPct val="0"/>
              </a:spcBef>
              <a:spcAft>
                <a:spcPct val="0"/>
              </a:spcAft>
              <a:defRPr sz="2616" b="1">
                <a:solidFill>
                  <a:srgbClr val="00B0F0"/>
                </a:solidFill>
                <a:latin typeface="Arial" pitchFamily="34" charset="0"/>
                <a:ea typeface="Arial" charset="0"/>
                <a:cs typeface="Arial" pitchFamily="34" charset="0"/>
              </a:defRPr>
            </a:lvl2pPr>
            <a:lvl3pPr algn="l" rtl="0" eaLnBrk="1" fontAlgn="base" hangingPunct="1">
              <a:spcBef>
                <a:spcPct val="0"/>
              </a:spcBef>
              <a:spcAft>
                <a:spcPct val="0"/>
              </a:spcAft>
              <a:defRPr sz="2616" b="1">
                <a:solidFill>
                  <a:srgbClr val="00B0F0"/>
                </a:solidFill>
                <a:latin typeface="Arial" pitchFamily="34" charset="0"/>
                <a:ea typeface="Arial" charset="0"/>
                <a:cs typeface="Arial" pitchFamily="34" charset="0"/>
              </a:defRPr>
            </a:lvl3pPr>
            <a:lvl4pPr algn="l" rtl="0" eaLnBrk="1" fontAlgn="base" hangingPunct="1">
              <a:spcBef>
                <a:spcPct val="0"/>
              </a:spcBef>
              <a:spcAft>
                <a:spcPct val="0"/>
              </a:spcAft>
              <a:defRPr sz="2616" b="1">
                <a:solidFill>
                  <a:srgbClr val="00B0F0"/>
                </a:solidFill>
                <a:latin typeface="Arial" pitchFamily="34" charset="0"/>
                <a:ea typeface="Arial" charset="0"/>
                <a:cs typeface="Arial" pitchFamily="34" charset="0"/>
              </a:defRPr>
            </a:lvl4pPr>
            <a:lvl5pPr algn="l" rtl="0" eaLnBrk="1" fontAlgn="base" hangingPunct="1">
              <a:spcBef>
                <a:spcPct val="0"/>
              </a:spcBef>
              <a:spcAft>
                <a:spcPct val="0"/>
              </a:spcAft>
              <a:defRPr sz="2616" b="1">
                <a:solidFill>
                  <a:srgbClr val="00B0F0"/>
                </a:solidFill>
                <a:latin typeface="Arial" pitchFamily="34" charset="0"/>
                <a:ea typeface="Arial" charset="0"/>
                <a:cs typeface="Arial" pitchFamily="34" charset="0"/>
              </a:defRPr>
            </a:lvl5pPr>
            <a:lvl6pPr marL="498394" algn="l" rtl="0" eaLnBrk="1" fontAlgn="base" hangingPunct="1">
              <a:spcBef>
                <a:spcPct val="0"/>
              </a:spcBef>
              <a:spcAft>
                <a:spcPct val="0"/>
              </a:spcAft>
              <a:defRPr b="1">
                <a:solidFill>
                  <a:schemeClr val="bg2"/>
                </a:solidFill>
                <a:latin typeface="Arial" pitchFamily="34" charset="0"/>
                <a:cs typeface="Arial" pitchFamily="34" charset="0"/>
              </a:defRPr>
            </a:lvl6pPr>
            <a:lvl7pPr marL="996787" algn="l" rtl="0" eaLnBrk="1" fontAlgn="base" hangingPunct="1">
              <a:spcBef>
                <a:spcPct val="0"/>
              </a:spcBef>
              <a:spcAft>
                <a:spcPct val="0"/>
              </a:spcAft>
              <a:defRPr b="1">
                <a:solidFill>
                  <a:schemeClr val="bg2"/>
                </a:solidFill>
                <a:latin typeface="Arial" pitchFamily="34" charset="0"/>
                <a:cs typeface="Arial" pitchFamily="34" charset="0"/>
              </a:defRPr>
            </a:lvl7pPr>
            <a:lvl8pPr marL="1495181" algn="l" rtl="0" eaLnBrk="1" fontAlgn="base" hangingPunct="1">
              <a:spcBef>
                <a:spcPct val="0"/>
              </a:spcBef>
              <a:spcAft>
                <a:spcPct val="0"/>
              </a:spcAft>
              <a:defRPr b="1">
                <a:solidFill>
                  <a:schemeClr val="bg2"/>
                </a:solidFill>
                <a:latin typeface="Arial" pitchFamily="34" charset="0"/>
                <a:cs typeface="Arial" pitchFamily="34" charset="0"/>
              </a:defRPr>
            </a:lvl8pPr>
            <a:lvl9pPr marL="1993575" algn="l" rtl="0" eaLnBrk="1" fontAlgn="base" hangingPunct="1">
              <a:spcBef>
                <a:spcPct val="0"/>
              </a:spcBef>
              <a:spcAft>
                <a:spcPct val="0"/>
              </a:spcAft>
              <a:defRPr b="1">
                <a:solidFill>
                  <a:schemeClr val="bg2"/>
                </a:solidFill>
                <a:latin typeface="Arial" pitchFamily="34" charset="0"/>
                <a:cs typeface="Arial" pitchFamily="34" charset="0"/>
              </a:defRPr>
            </a:lvl9pPr>
          </a:lstStyle>
          <a:p>
            <a:r>
              <a:rPr lang="en-US" b="1"/>
              <a:t>Appendix C:</a:t>
            </a:r>
          </a:p>
        </p:txBody>
      </p:sp>
    </p:spTree>
    <p:extLst>
      <p:ext uri="{BB962C8B-B14F-4D97-AF65-F5344CB8AC3E}">
        <p14:creationId xmlns:p14="http://schemas.microsoft.com/office/powerpoint/2010/main" val="194184737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CBFC474-B6B5-DB40-B0BE-C26F91AD8473}"/>
              </a:ext>
            </a:extLst>
          </p:cNvPr>
          <p:cNvSpPr txBox="1">
            <a:spLocks/>
          </p:cNvSpPr>
          <p:nvPr/>
        </p:nvSpPr>
        <p:spPr bwMode="auto">
          <a:xfrm>
            <a:off x="209744" y="232485"/>
            <a:ext cx="11982256" cy="465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lang="en-US" sz="2616" b="0" kern="1200">
                <a:solidFill>
                  <a:srgbClr val="0099CC"/>
                </a:solidFill>
                <a:latin typeface="Century Gothic" pitchFamily="34" charset="0"/>
                <a:ea typeface="MS PGothic" pitchFamily="34" charset="-128"/>
                <a:cs typeface="Arial" pitchFamily="34" charset="0"/>
              </a:defRPr>
            </a:lvl1pPr>
            <a:lvl2pPr algn="l" rtl="0" eaLnBrk="1" fontAlgn="base" hangingPunct="1">
              <a:spcBef>
                <a:spcPct val="0"/>
              </a:spcBef>
              <a:spcAft>
                <a:spcPct val="0"/>
              </a:spcAft>
              <a:defRPr sz="2616" b="1">
                <a:solidFill>
                  <a:srgbClr val="00B0F0"/>
                </a:solidFill>
                <a:latin typeface="Arial" pitchFamily="34" charset="0"/>
                <a:ea typeface="Arial" charset="0"/>
                <a:cs typeface="Arial" pitchFamily="34" charset="0"/>
              </a:defRPr>
            </a:lvl2pPr>
            <a:lvl3pPr algn="l" rtl="0" eaLnBrk="1" fontAlgn="base" hangingPunct="1">
              <a:spcBef>
                <a:spcPct val="0"/>
              </a:spcBef>
              <a:spcAft>
                <a:spcPct val="0"/>
              </a:spcAft>
              <a:defRPr sz="2616" b="1">
                <a:solidFill>
                  <a:srgbClr val="00B0F0"/>
                </a:solidFill>
                <a:latin typeface="Arial" pitchFamily="34" charset="0"/>
                <a:ea typeface="Arial" charset="0"/>
                <a:cs typeface="Arial" pitchFamily="34" charset="0"/>
              </a:defRPr>
            </a:lvl3pPr>
            <a:lvl4pPr algn="l" rtl="0" eaLnBrk="1" fontAlgn="base" hangingPunct="1">
              <a:spcBef>
                <a:spcPct val="0"/>
              </a:spcBef>
              <a:spcAft>
                <a:spcPct val="0"/>
              </a:spcAft>
              <a:defRPr sz="2616" b="1">
                <a:solidFill>
                  <a:srgbClr val="00B0F0"/>
                </a:solidFill>
                <a:latin typeface="Arial" pitchFamily="34" charset="0"/>
                <a:ea typeface="Arial" charset="0"/>
                <a:cs typeface="Arial" pitchFamily="34" charset="0"/>
              </a:defRPr>
            </a:lvl4pPr>
            <a:lvl5pPr algn="l" rtl="0" eaLnBrk="1" fontAlgn="base" hangingPunct="1">
              <a:spcBef>
                <a:spcPct val="0"/>
              </a:spcBef>
              <a:spcAft>
                <a:spcPct val="0"/>
              </a:spcAft>
              <a:defRPr sz="2616" b="1">
                <a:solidFill>
                  <a:srgbClr val="00B0F0"/>
                </a:solidFill>
                <a:latin typeface="Arial" pitchFamily="34" charset="0"/>
                <a:ea typeface="Arial" charset="0"/>
                <a:cs typeface="Arial" pitchFamily="34" charset="0"/>
              </a:defRPr>
            </a:lvl5pPr>
            <a:lvl6pPr marL="498394" algn="l" rtl="0" eaLnBrk="1" fontAlgn="base" hangingPunct="1">
              <a:spcBef>
                <a:spcPct val="0"/>
              </a:spcBef>
              <a:spcAft>
                <a:spcPct val="0"/>
              </a:spcAft>
              <a:defRPr b="1">
                <a:solidFill>
                  <a:schemeClr val="bg2"/>
                </a:solidFill>
                <a:latin typeface="Arial" pitchFamily="34" charset="0"/>
                <a:cs typeface="Arial" pitchFamily="34" charset="0"/>
              </a:defRPr>
            </a:lvl6pPr>
            <a:lvl7pPr marL="996787" algn="l" rtl="0" eaLnBrk="1" fontAlgn="base" hangingPunct="1">
              <a:spcBef>
                <a:spcPct val="0"/>
              </a:spcBef>
              <a:spcAft>
                <a:spcPct val="0"/>
              </a:spcAft>
              <a:defRPr b="1">
                <a:solidFill>
                  <a:schemeClr val="bg2"/>
                </a:solidFill>
                <a:latin typeface="Arial" pitchFamily="34" charset="0"/>
                <a:cs typeface="Arial" pitchFamily="34" charset="0"/>
              </a:defRPr>
            </a:lvl7pPr>
            <a:lvl8pPr marL="1495181" algn="l" rtl="0" eaLnBrk="1" fontAlgn="base" hangingPunct="1">
              <a:spcBef>
                <a:spcPct val="0"/>
              </a:spcBef>
              <a:spcAft>
                <a:spcPct val="0"/>
              </a:spcAft>
              <a:defRPr b="1">
                <a:solidFill>
                  <a:schemeClr val="bg2"/>
                </a:solidFill>
                <a:latin typeface="Arial" pitchFamily="34" charset="0"/>
                <a:cs typeface="Arial" pitchFamily="34" charset="0"/>
              </a:defRPr>
            </a:lvl8pPr>
            <a:lvl9pPr marL="1993575" algn="l" rtl="0" eaLnBrk="1" fontAlgn="base" hangingPunct="1">
              <a:spcBef>
                <a:spcPct val="0"/>
              </a:spcBef>
              <a:spcAft>
                <a:spcPct val="0"/>
              </a:spcAft>
              <a:defRPr b="1">
                <a:solidFill>
                  <a:schemeClr val="bg2"/>
                </a:solidFill>
                <a:latin typeface="Arial" pitchFamily="34" charset="0"/>
                <a:cs typeface="Arial" pitchFamily="34" charset="0"/>
              </a:defRPr>
            </a:lvl9pPr>
          </a:lstStyle>
          <a:p>
            <a:r>
              <a:rPr lang="en-US" b="1" dirty="0"/>
              <a:t>Appendix D: About the competition</a:t>
            </a:r>
          </a:p>
        </p:txBody>
      </p:sp>
      <p:pic>
        <p:nvPicPr>
          <p:cNvPr id="4" name="Picture 3">
            <a:extLst>
              <a:ext uri="{FF2B5EF4-FFF2-40B4-BE49-F238E27FC236}">
                <a16:creationId xmlns:a16="http://schemas.microsoft.com/office/drawing/2014/main" id="{8567D4EC-0B71-9946-958C-32354F61FC24}"/>
              </a:ext>
            </a:extLst>
          </p:cNvPr>
          <p:cNvPicPr>
            <a:picLocks noChangeAspect="1"/>
          </p:cNvPicPr>
          <p:nvPr/>
        </p:nvPicPr>
        <p:blipFill>
          <a:blip r:embed="rId2"/>
          <a:stretch>
            <a:fillRect/>
          </a:stretch>
        </p:blipFill>
        <p:spPr>
          <a:xfrm>
            <a:off x="2129424" y="1433907"/>
            <a:ext cx="9317190" cy="2613477"/>
          </a:xfrm>
          <a:prstGeom prst="rect">
            <a:avLst/>
          </a:prstGeom>
        </p:spPr>
      </p:pic>
      <p:pic>
        <p:nvPicPr>
          <p:cNvPr id="8" name="Picture 7">
            <a:extLst>
              <a:ext uri="{FF2B5EF4-FFF2-40B4-BE49-F238E27FC236}">
                <a16:creationId xmlns:a16="http://schemas.microsoft.com/office/drawing/2014/main" id="{AFA5E773-EE5F-5446-B9E1-E9EA25FA0A7F}"/>
              </a:ext>
            </a:extLst>
          </p:cNvPr>
          <p:cNvPicPr>
            <a:picLocks noChangeAspect="1"/>
          </p:cNvPicPr>
          <p:nvPr/>
        </p:nvPicPr>
        <p:blipFill rotWithShape="1">
          <a:blip r:embed="rId3"/>
          <a:srcRect r="26033"/>
          <a:stretch/>
        </p:blipFill>
        <p:spPr>
          <a:xfrm>
            <a:off x="3870542" y="3838150"/>
            <a:ext cx="5536506" cy="2254195"/>
          </a:xfrm>
          <a:prstGeom prst="rect">
            <a:avLst/>
          </a:prstGeom>
        </p:spPr>
      </p:pic>
    </p:spTree>
    <p:extLst>
      <p:ext uri="{BB962C8B-B14F-4D97-AF65-F5344CB8AC3E}">
        <p14:creationId xmlns:p14="http://schemas.microsoft.com/office/powerpoint/2010/main" val="189676316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76F32E-FA90-4DD9-8E53-32AAAF2105AE}"/>
              </a:ext>
            </a:extLst>
          </p:cNvPr>
          <p:cNvPicPr>
            <a:picLocks noChangeAspect="1"/>
          </p:cNvPicPr>
          <p:nvPr/>
        </p:nvPicPr>
        <p:blipFill>
          <a:blip r:embed="rId2"/>
          <a:stretch>
            <a:fillRect/>
          </a:stretch>
        </p:blipFill>
        <p:spPr>
          <a:xfrm>
            <a:off x="5967086" y="508000"/>
            <a:ext cx="5900762" cy="5556552"/>
          </a:xfrm>
          <a:prstGeom prst="rect">
            <a:avLst/>
          </a:prstGeom>
        </p:spPr>
      </p:pic>
      <p:sp>
        <p:nvSpPr>
          <p:cNvPr id="9" name="TextBox 8">
            <a:extLst>
              <a:ext uri="{FF2B5EF4-FFF2-40B4-BE49-F238E27FC236}">
                <a16:creationId xmlns:a16="http://schemas.microsoft.com/office/drawing/2014/main" id="{A233CF6C-C756-45CB-B4BE-C327FEDD940C}"/>
              </a:ext>
            </a:extLst>
          </p:cNvPr>
          <p:cNvSpPr txBox="1"/>
          <p:nvPr/>
        </p:nvSpPr>
        <p:spPr>
          <a:xfrm>
            <a:off x="324152" y="624114"/>
            <a:ext cx="4634896" cy="3323987"/>
          </a:xfrm>
          <a:prstGeom prst="rect">
            <a:avLst/>
          </a:prstGeom>
          <a:noFill/>
        </p:spPr>
        <p:txBody>
          <a:bodyPr wrap="square" rtlCol="0">
            <a:spAutoFit/>
          </a:bodyPr>
          <a:lstStyle/>
          <a:p>
            <a:r>
              <a:rPr lang="en-US" sz="2400" b="1">
                <a:solidFill>
                  <a:srgbClr val="00396C"/>
                </a:solidFill>
              </a:rPr>
              <a:t>Predicting Tanzanian Water Pump Maintenance Needs</a:t>
            </a:r>
          </a:p>
          <a:p>
            <a:endParaRPr lang="en-US" sz="3600" b="1">
              <a:solidFill>
                <a:srgbClr val="00396C"/>
              </a:solidFill>
            </a:endParaRPr>
          </a:p>
          <a:p>
            <a:endParaRPr lang="en-US" sz="3600" b="1">
              <a:solidFill>
                <a:srgbClr val="00396C"/>
              </a:solidFill>
            </a:endParaRPr>
          </a:p>
          <a:p>
            <a:endParaRPr lang="en-US" sz="3600" b="1">
              <a:solidFill>
                <a:srgbClr val="00396C"/>
              </a:solidFill>
            </a:endParaRPr>
          </a:p>
          <a:p>
            <a:r>
              <a:rPr lang="en-US" sz="3600" b="1">
                <a:solidFill>
                  <a:srgbClr val="28A7E2"/>
                </a:solidFill>
              </a:rPr>
              <a:t>Thank you !</a:t>
            </a:r>
          </a:p>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152" y="5528867"/>
            <a:ext cx="1326458" cy="881078"/>
          </a:xfrm>
          <a:prstGeom prst="rect">
            <a:avLst/>
          </a:prstGeom>
        </p:spPr>
      </p:pic>
    </p:spTree>
    <p:extLst>
      <p:ext uri="{BB962C8B-B14F-4D97-AF65-F5344CB8AC3E}">
        <p14:creationId xmlns:p14="http://schemas.microsoft.com/office/powerpoint/2010/main" val="80602441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67C9272-3BCA-40F2-8F26-2F8086E04D6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451" name="think-cell Slide" r:id="rId6" imgW="445" imgH="446" progId="TCLayout.ActiveDocument.1">
                  <p:embed/>
                </p:oleObj>
              </mc:Choice>
              <mc:Fallback>
                <p:oleObj name="think-cell Slide" r:id="rId6" imgW="445" imgH="446" progId="TCLayout.ActiveDocument.1">
                  <p:embed/>
                  <p:pic>
                    <p:nvPicPr>
                      <p:cNvPr id="4" name="Object 3" hidden="1">
                        <a:extLst>
                          <a:ext uri="{FF2B5EF4-FFF2-40B4-BE49-F238E27FC236}">
                            <a16:creationId xmlns:a16="http://schemas.microsoft.com/office/drawing/2014/main" id="{F67C9272-3BCA-40F2-8F26-2F8086E04D6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BE72007-C838-4501-8EC5-B4215BFAE00C}"/>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2400" dirty="0">
              <a:latin typeface="Century Gothic" panose="020B0502020202020204" pitchFamily="34" charset="0"/>
              <a:ea typeface="MS PGothic" panose="020B0600070205080204" pitchFamily="34" charset="-128"/>
              <a:cs typeface="Arial" panose="020B0604020202020204" pitchFamily="34" charset="0"/>
              <a:sym typeface="Century Gothic" panose="020B0502020202020204" pitchFamily="34" charset="0"/>
            </a:endParaRPr>
          </a:p>
        </p:txBody>
      </p:sp>
      <p:sp>
        <p:nvSpPr>
          <p:cNvPr id="2" name="Título 1"/>
          <p:cNvSpPr>
            <a:spLocks noGrp="1"/>
          </p:cNvSpPr>
          <p:nvPr>
            <p:ph type="title"/>
          </p:nvPr>
        </p:nvSpPr>
        <p:spPr>
          <a:xfrm>
            <a:off x="209743" y="38992"/>
            <a:ext cx="10972030" cy="465506"/>
          </a:xfrm>
        </p:spPr>
        <p:txBody>
          <a:bodyPr>
            <a:normAutofit fontScale="90000"/>
          </a:bodyPr>
          <a:lstStyle/>
          <a:p>
            <a:r>
              <a:rPr lang="en-US" b="1" dirty="0"/>
              <a:t>Executive Summary</a:t>
            </a:r>
          </a:p>
        </p:txBody>
      </p:sp>
      <p:sp>
        <p:nvSpPr>
          <p:cNvPr id="3" name="Rectangle 2">
            <a:extLst>
              <a:ext uri="{FF2B5EF4-FFF2-40B4-BE49-F238E27FC236}">
                <a16:creationId xmlns:a16="http://schemas.microsoft.com/office/drawing/2014/main" id="{F97DAAD5-4D74-4F6A-B93E-15B2D8748BC3}"/>
              </a:ext>
            </a:extLst>
          </p:cNvPr>
          <p:cNvSpPr/>
          <p:nvPr/>
        </p:nvSpPr>
        <p:spPr>
          <a:xfrm>
            <a:off x="209743" y="616061"/>
            <a:ext cx="11725837" cy="5370701"/>
          </a:xfrm>
          <a:prstGeom prst="rect">
            <a:avLst/>
          </a:prstGeom>
        </p:spPr>
        <p:txBody>
          <a:bodyPr wrap="square">
            <a:spAutoFit/>
          </a:bodyPr>
          <a:lstStyle/>
          <a:p>
            <a:r>
              <a:rPr lang="en-US" sz="1400" dirty="0"/>
              <a:t>This project explored the use of a variety of predictive/classification modeling techniques for purposes of predicting the functional status of water pumps located within the country of Tanzania on the basis of data provided via a </a:t>
            </a:r>
            <a:r>
              <a:rPr lang="en-US" sz="1400" dirty="0" err="1"/>
              <a:t>www.DrivenData.org</a:t>
            </a:r>
            <a:r>
              <a:rPr lang="en-US" sz="1400"/>
              <a:t> data challenge competition. Hand-driven and gravity fed water pumps are a key source of potable water throughout much of Africa and a smart understanding of which waterpoints will fail can improve maintenance operations and ensure that clean, potable water is available to communities across Tanzania.</a:t>
            </a:r>
          </a:p>
          <a:p>
            <a:endParaRPr lang="en-US" sz="1400"/>
          </a:p>
          <a:p>
            <a:r>
              <a:rPr lang="en-US" sz="1400"/>
              <a:t>According to Tanzania's Ministry of Water, more than 74,000 such pumps can be found throughout the country. While the installation of these pumps is largely funded via contributions from charitable and other non-governmental organizations (NGO's), their ongoing maintenance is typically the responsibility of the local community within which they reside. Unfortunately, the cost of maintaining the pumps is often beyond the means of the local community, resulting in pumps becoming non-functional. Furthermore, local communities are often unaware of the need to perform the required maintenance due to the apparent lack of any significant problems with a pump until the point it ultimately fails.</a:t>
            </a:r>
          </a:p>
          <a:p>
            <a:endParaRPr lang="en-US" sz="1400"/>
          </a:p>
          <a:p>
            <a:r>
              <a:rPr lang="en-US" sz="1400"/>
              <a:t>In order to predict one of the three classes of the status of the pump (functional, non-functional, functional and needs repair) the following methodology has been followed:</a:t>
            </a:r>
          </a:p>
          <a:p>
            <a:pPr marL="285750" indent="-285750">
              <a:spcBef>
                <a:spcPts val="600"/>
              </a:spcBef>
              <a:spcAft>
                <a:spcPts val="600"/>
              </a:spcAft>
              <a:buFont typeface="Arial" panose="020B0604020202020204" pitchFamily="34" charset="0"/>
              <a:buChar char="•"/>
            </a:pPr>
            <a:r>
              <a:rPr lang="en-US" sz="1400" b="1"/>
              <a:t>Data Exploration</a:t>
            </a:r>
            <a:r>
              <a:rPr lang="en-US" sz="1400"/>
              <a:t>: Investigation of the characteristics of each individual variable contained within the data set, including their data types, range of valid values, their distributions, and missing data values.</a:t>
            </a:r>
          </a:p>
          <a:p>
            <a:pPr marL="285750" indent="-285750">
              <a:spcBef>
                <a:spcPts val="600"/>
              </a:spcBef>
              <a:spcAft>
                <a:spcPts val="600"/>
              </a:spcAft>
              <a:buFont typeface="Arial" panose="020B0604020202020204" pitchFamily="34" charset="0"/>
              <a:buChar char="•"/>
            </a:pPr>
            <a:r>
              <a:rPr lang="en-US" sz="1400" b="1"/>
              <a:t>Data cleaning and Feature Engineering </a:t>
            </a:r>
            <a:r>
              <a:rPr lang="en-US" sz="1400"/>
              <a:t>: development of strategies for handling missing or invalid data values, binning of categorical variable values by frequency and their relationship to the response variable, feature selection method to identify the significant variables.</a:t>
            </a:r>
          </a:p>
          <a:p>
            <a:pPr marL="285750" indent="-285750">
              <a:spcBef>
                <a:spcPts val="600"/>
              </a:spcBef>
              <a:spcAft>
                <a:spcPts val="600"/>
              </a:spcAft>
              <a:buFont typeface="Arial" panose="020B0604020202020204" pitchFamily="34" charset="0"/>
              <a:buChar char="•"/>
            </a:pPr>
            <a:r>
              <a:rPr lang="en-US" sz="1400" b="1"/>
              <a:t>Predictive / Classification Modeling</a:t>
            </a:r>
            <a:r>
              <a:rPr lang="en-US" sz="1400"/>
              <a:t>: Identification, development, and testing of task-appropriate predictive / classification models. Since we were tasked with classifying a pump as being in one of three possible conditions, various classification models were to be evaluated in an attempt to identify that which was most effective at making such classifications / predictions.</a:t>
            </a:r>
          </a:p>
          <a:p>
            <a:pPr marL="285750" indent="-285750">
              <a:spcBef>
                <a:spcPts val="600"/>
              </a:spcBef>
              <a:spcAft>
                <a:spcPts val="600"/>
              </a:spcAft>
              <a:buFont typeface="Arial" panose="020B0604020202020204" pitchFamily="34" charset="0"/>
              <a:buChar char="•"/>
            </a:pPr>
            <a:r>
              <a:rPr lang="en-US" sz="1400" b="1"/>
              <a:t>Final Model Selection: </a:t>
            </a:r>
            <a:r>
              <a:rPr lang="en-US" sz="1400"/>
              <a:t>Predictive/classification models were evaluated on the basis of performance metrics including accuracy, classification error rates, specificity, and sensitivity.</a:t>
            </a:r>
          </a:p>
        </p:txBody>
      </p:sp>
      <p:sp>
        <p:nvSpPr>
          <p:cNvPr id="6" name="object 4">
            <a:extLst>
              <a:ext uri="{FF2B5EF4-FFF2-40B4-BE49-F238E27FC236}">
                <a16:creationId xmlns:a16="http://schemas.microsoft.com/office/drawing/2014/main" id="{A087A404-E141-994E-97BA-F245BF4A2384}"/>
              </a:ext>
            </a:extLst>
          </p:cNvPr>
          <p:cNvSpPr/>
          <p:nvPr/>
        </p:nvSpPr>
        <p:spPr>
          <a:xfrm>
            <a:off x="100361" y="504499"/>
            <a:ext cx="11976409" cy="5562138"/>
          </a:xfrm>
          <a:custGeom>
            <a:avLst/>
            <a:gdLst/>
            <a:ahLst/>
            <a:cxnLst/>
            <a:rect l="l" t="t" r="r" b="b"/>
            <a:pathLst>
              <a:path w="7005955" h="5442584">
                <a:moveTo>
                  <a:pt x="7005828" y="5437638"/>
                </a:moveTo>
                <a:lnTo>
                  <a:pt x="7005828" y="6096"/>
                </a:lnTo>
                <a:lnTo>
                  <a:pt x="6999732" y="0"/>
                </a:lnTo>
                <a:lnTo>
                  <a:pt x="6096" y="0"/>
                </a:lnTo>
                <a:lnTo>
                  <a:pt x="0" y="6096"/>
                </a:lnTo>
                <a:lnTo>
                  <a:pt x="0" y="5437638"/>
                </a:lnTo>
                <a:lnTo>
                  <a:pt x="6096" y="5442210"/>
                </a:lnTo>
                <a:lnTo>
                  <a:pt x="13716" y="5442210"/>
                </a:lnTo>
                <a:lnTo>
                  <a:pt x="13716" y="25908"/>
                </a:lnTo>
                <a:lnTo>
                  <a:pt x="25908" y="13716"/>
                </a:lnTo>
                <a:lnTo>
                  <a:pt x="25908" y="25908"/>
                </a:lnTo>
                <a:lnTo>
                  <a:pt x="6979920" y="25908"/>
                </a:lnTo>
                <a:lnTo>
                  <a:pt x="6979920" y="13716"/>
                </a:lnTo>
                <a:lnTo>
                  <a:pt x="6992112" y="25908"/>
                </a:lnTo>
                <a:lnTo>
                  <a:pt x="6992112" y="5442210"/>
                </a:lnTo>
                <a:lnTo>
                  <a:pt x="6999732" y="5442210"/>
                </a:lnTo>
                <a:lnTo>
                  <a:pt x="7005828" y="5437638"/>
                </a:lnTo>
                <a:close/>
              </a:path>
              <a:path w="7005955" h="5442584">
                <a:moveTo>
                  <a:pt x="25908" y="25908"/>
                </a:moveTo>
                <a:lnTo>
                  <a:pt x="25908" y="13716"/>
                </a:lnTo>
                <a:lnTo>
                  <a:pt x="13716" y="25908"/>
                </a:lnTo>
                <a:lnTo>
                  <a:pt x="25908" y="25908"/>
                </a:lnTo>
                <a:close/>
              </a:path>
              <a:path w="7005955" h="5442584">
                <a:moveTo>
                  <a:pt x="25908" y="5417826"/>
                </a:moveTo>
                <a:lnTo>
                  <a:pt x="25908" y="25908"/>
                </a:lnTo>
                <a:lnTo>
                  <a:pt x="13716" y="25908"/>
                </a:lnTo>
                <a:lnTo>
                  <a:pt x="13716" y="5417826"/>
                </a:lnTo>
                <a:lnTo>
                  <a:pt x="25908" y="5417826"/>
                </a:lnTo>
                <a:close/>
              </a:path>
              <a:path w="7005955" h="5442584">
                <a:moveTo>
                  <a:pt x="6992112" y="5417826"/>
                </a:moveTo>
                <a:lnTo>
                  <a:pt x="13716" y="5417826"/>
                </a:lnTo>
                <a:lnTo>
                  <a:pt x="25908" y="5430018"/>
                </a:lnTo>
                <a:lnTo>
                  <a:pt x="25908" y="5442210"/>
                </a:lnTo>
                <a:lnTo>
                  <a:pt x="6979920" y="5442210"/>
                </a:lnTo>
                <a:lnTo>
                  <a:pt x="6979920" y="5430018"/>
                </a:lnTo>
                <a:lnTo>
                  <a:pt x="6992112" y="5417826"/>
                </a:lnTo>
                <a:close/>
              </a:path>
              <a:path w="7005955" h="5442584">
                <a:moveTo>
                  <a:pt x="25908" y="5442210"/>
                </a:moveTo>
                <a:lnTo>
                  <a:pt x="25908" y="5430018"/>
                </a:lnTo>
                <a:lnTo>
                  <a:pt x="13716" y="5417826"/>
                </a:lnTo>
                <a:lnTo>
                  <a:pt x="13716" y="5442210"/>
                </a:lnTo>
                <a:lnTo>
                  <a:pt x="25908" y="5442210"/>
                </a:lnTo>
                <a:close/>
              </a:path>
              <a:path w="7005955" h="5442584">
                <a:moveTo>
                  <a:pt x="6992112" y="25908"/>
                </a:moveTo>
                <a:lnTo>
                  <a:pt x="6979920" y="13716"/>
                </a:lnTo>
                <a:lnTo>
                  <a:pt x="6979920" y="25908"/>
                </a:lnTo>
                <a:lnTo>
                  <a:pt x="6992112" y="25908"/>
                </a:lnTo>
                <a:close/>
              </a:path>
              <a:path w="7005955" h="5442584">
                <a:moveTo>
                  <a:pt x="6992112" y="5417826"/>
                </a:moveTo>
                <a:lnTo>
                  <a:pt x="6992112" y="25908"/>
                </a:lnTo>
                <a:lnTo>
                  <a:pt x="6979920" y="25908"/>
                </a:lnTo>
                <a:lnTo>
                  <a:pt x="6979920" y="5417826"/>
                </a:lnTo>
                <a:lnTo>
                  <a:pt x="6992112" y="5417826"/>
                </a:lnTo>
                <a:close/>
              </a:path>
              <a:path w="7005955" h="5442584">
                <a:moveTo>
                  <a:pt x="6992112" y="5442210"/>
                </a:moveTo>
                <a:lnTo>
                  <a:pt x="6992112" y="5417826"/>
                </a:lnTo>
                <a:lnTo>
                  <a:pt x="6979920" y="5430018"/>
                </a:lnTo>
                <a:lnTo>
                  <a:pt x="6979920" y="5442210"/>
                </a:lnTo>
                <a:lnTo>
                  <a:pt x="6992112" y="5442210"/>
                </a:lnTo>
                <a:close/>
              </a:path>
            </a:pathLst>
          </a:custGeom>
          <a:solidFill>
            <a:srgbClr val="BEBEBE"/>
          </a:solidFill>
        </p:spPr>
        <p:txBody>
          <a:bodyPr wrap="square" lIns="0" tIns="0" rIns="0" bIns="0" rtlCol="0"/>
          <a:lstStyle/>
          <a:p>
            <a:endParaRPr sz="2800"/>
          </a:p>
        </p:txBody>
      </p:sp>
    </p:spTree>
    <p:extLst>
      <p:ext uri="{BB962C8B-B14F-4D97-AF65-F5344CB8AC3E}">
        <p14:creationId xmlns:p14="http://schemas.microsoft.com/office/powerpoint/2010/main" val="348405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67C9272-3BCA-40F2-8F26-2F8086E04D6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90" name="think-cell Slide" r:id="rId6" imgW="445" imgH="446" progId="TCLayout.ActiveDocument.1">
                  <p:embed/>
                </p:oleObj>
              </mc:Choice>
              <mc:Fallback>
                <p:oleObj name="think-cell Slide" r:id="rId6" imgW="445" imgH="446" progId="TCLayout.ActiveDocument.1">
                  <p:embed/>
                  <p:pic>
                    <p:nvPicPr>
                      <p:cNvPr id="4" name="Object 3" hidden="1">
                        <a:extLst>
                          <a:ext uri="{FF2B5EF4-FFF2-40B4-BE49-F238E27FC236}">
                            <a16:creationId xmlns:a16="http://schemas.microsoft.com/office/drawing/2014/main" id="{F67C9272-3BCA-40F2-8F26-2F8086E04D6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BE72007-C838-4501-8EC5-B4215BFAE00C}"/>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2400">
              <a:latin typeface="Century Gothic" panose="020B0502020202020204" pitchFamily="34" charset="0"/>
              <a:ea typeface="MS PGothic" panose="020B0600070205080204" pitchFamily="34" charset="-128"/>
              <a:cs typeface="Arial" panose="020B0604020202020204" pitchFamily="34" charset="0"/>
              <a:sym typeface="Century Gothic" panose="020B0502020202020204" pitchFamily="34" charset="0"/>
            </a:endParaRPr>
          </a:p>
        </p:txBody>
      </p:sp>
      <p:sp>
        <p:nvSpPr>
          <p:cNvPr id="2" name="Título 1"/>
          <p:cNvSpPr>
            <a:spLocks noGrp="1"/>
          </p:cNvSpPr>
          <p:nvPr>
            <p:ph type="title"/>
          </p:nvPr>
        </p:nvSpPr>
        <p:spPr>
          <a:xfrm>
            <a:off x="387777" y="6797"/>
            <a:ext cx="10972030" cy="465506"/>
          </a:xfrm>
        </p:spPr>
        <p:txBody>
          <a:bodyPr>
            <a:normAutofit fontScale="90000"/>
          </a:bodyPr>
          <a:lstStyle/>
          <a:p>
            <a:r>
              <a:rPr lang="en-US" b="1"/>
              <a:t>Overview – Business Problem and Data Overview</a:t>
            </a:r>
          </a:p>
        </p:txBody>
      </p:sp>
      <p:sp>
        <p:nvSpPr>
          <p:cNvPr id="9" name="object 4">
            <a:extLst>
              <a:ext uri="{FF2B5EF4-FFF2-40B4-BE49-F238E27FC236}">
                <a16:creationId xmlns:a16="http://schemas.microsoft.com/office/drawing/2014/main" id="{6ECF927D-245D-4CB5-B022-D53BB605B2EC}"/>
              </a:ext>
            </a:extLst>
          </p:cNvPr>
          <p:cNvSpPr/>
          <p:nvPr/>
        </p:nvSpPr>
        <p:spPr>
          <a:xfrm>
            <a:off x="429346" y="598854"/>
            <a:ext cx="11469017" cy="5447831"/>
          </a:xfrm>
          <a:custGeom>
            <a:avLst/>
            <a:gdLst/>
            <a:ahLst/>
            <a:cxnLst/>
            <a:rect l="l" t="t" r="r" b="b"/>
            <a:pathLst>
              <a:path w="7005955" h="5442584">
                <a:moveTo>
                  <a:pt x="7005828" y="5437638"/>
                </a:moveTo>
                <a:lnTo>
                  <a:pt x="7005828" y="6096"/>
                </a:lnTo>
                <a:lnTo>
                  <a:pt x="6999732" y="0"/>
                </a:lnTo>
                <a:lnTo>
                  <a:pt x="6096" y="0"/>
                </a:lnTo>
                <a:lnTo>
                  <a:pt x="0" y="6096"/>
                </a:lnTo>
                <a:lnTo>
                  <a:pt x="0" y="5437638"/>
                </a:lnTo>
                <a:lnTo>
                  <a:pt x="6096" y="5442210"/>
                </a:lnTo>
                <a:lnTo>
                  <a:pt x="13716" y="5442210"/>
                </a:lnTo>
                <a:lnTo>
                  <a:pt x="13716" y="25908"/>
                </a:lnTo>
                <a:lnTo>
                  <a:pt x="25908" y="13716"/>
                </a:lnTo>
                <a:lnTo>
                  <a:pt x="25908" y="25908"/>
                </a:lnTo>
                <a:lnTo>
                  <a:pt x="6979920" y="25908"/>
                </a:lnTo>
                <a:lnTo>
                  <a:pt x="6979920" y="13716"/>
                </a:lnTo>
                <a:lnTo>
                  <a:pt x="6992112" y="25908"/>
                </a:lnTo>
                <a:lnTo>
                  <a:pt x="6992112" y="5442210"/>
                </a:lnTo>
                <a:lnTo>
                  <a:pt x="6999732" y="5442210"/>
                </a:lnTo>
                <a:lnTo>
                  <a:pt x="7005828" y="5437638"/>
                </a:lnTo>
                <a:close/>
              </a:path>
              <a:path w="7005955" h="5442584">
                <a:moveTo>
                  <a:pt x="25908" y="25908"/>
                </a:moveTo>
                <a:lnTo>
                  <a:pt x="25908" y="13716"/>
                </a:lnTo>
                <a:lnTo>
                  <a:pt x="13716" y="25908"/>
                </a:lnTo>
                <a:lnTo>
                  <a:pt x="25908" y="25908"/>
                </a:lnTo>
                <a:close/>
              </a:path>
              <a:path w="7005955" h="5442584">
                <a:moveTo>
                  <a:pt x="25908" y="5417826"/>
                </a:moveTo>
                <a:lnTo>
                  <a:pt x="25908" y="25908"/>
                </a:lnTo>
                <a:lnTo>
                  <a:pt x="13716" y="25908"/>
                </a:lnTo>
                <a:lnTo>
                  <a:pt x="13716" y="5417826"/>
                </a:lnTo>
                <a:lnTo>
                  <a:pt x="25908" y="5417826"/>
                </a:lnTo>
                <a:close/>
              </a:path>
              <a:path w="7005955" h="5442584">
                <a:moveTo>
                  <a:pt x="6992112" y="5417826"/>
                </a:moveTo>
                <a:lnTo>
                  <a:pt x="13716" y="5417826"/>
                </a:lnTo>
                <a:lnTo>
                  <a:pt x="25908" y="5430018"/>
                </a:lnTo>
                <a:lnTo>
                  <a:pt x="25908" y="5442210"/>
                </a:lnTo>
                <a:lnTo>
                  <a:pt x="6979920" y="5442210"/>
                </a:lnTo>
                <a:lnTo>
                  <a:pt x="6979920" y="5430018"/>
                </a:lnTo>
                <a:lnTo>
                  <a:pt x="6992112" y="5417826"/>
                </a:lnTo>
                <a:close/>
              </a:path>
              <a:path w="7005955" h="5442584">
                <a:moveTo>
                  <a:pt x="25908" y="5442210"/>
                </a:moveTo>
                <a:lnTo>
                  <a:pt x="25908" y="5430018"/>
                </a:lnTo>
                <a:lnTo>
                  <a:pt x="13716" y="5417826"/>
                </a:lnTo>
                <a:lnTo>
                  <a:pt x="13716" y="5442210"/>
                </a:lnTo>
                <a:lnTo>
                  <a:pt x="25908" y="5442210"/>
                </a:lnTo>
                <a:close/>
              </a:path>
              <a:path w="7005955" h="5442584">
                <a:moveTo>
                  <a:pt x="6992112" y="25908"/>
                </a:moveTo>
                <a:lnTo>
                  <a:pt x="6979920" y="13716"/>
                </a:lnTo>
                <a:lnTo>
                  <a:pt x="6979920" y="25908"/>
                </a:lnTo>
                <a:lnTo>
                  <a:pt x="6992112" y="25908"/>
                </a:lnTo>
                <a:close/>
              </a:path>
              <a:path w="7005955" h="5442584">
                <a:moveTo>
                  <a:pt x="6992112" y="5417826"/>
                </a:moveTo>
                <a:lnTo>
                  <a:pt x="6992112" y="25908"/>
                </a:lnTo>
                <a:lnTo>
                  <a:pt x="6979920" y="25908"/>
                </a:lnTo>
                <a:lnTo>
                  <a:pt x="6979920" y="5417826"/>
                </a:lnTo>
                <a:lnTo>
                  <a:pt x="6992112" y="5417826"/>
                </a:lnTo>
                <a:close/>
              </a:path>
              <a:path w="7005955" h="5442584">
                <a:moveTo>
                  <a:pt x="6992112" y="5442210"/>
                </a:moveTo>
                <a:lnTo>
                  <a:pt x="6992112" y="5417826"/>
                </a:lnTo>
                <a:lnTo>
                  <a:pt x="6979920" y="5430018"/>
                </a:lnTo>
                <a:lnTo>
                  <a:pt x="6979920" y="5442210"/>
                </a:lnTo>
                <a:lnTo>
                  <a:pt x="6992112" y="5442210"/>
                </a:lnTo>
                <a:close/>
              </a:path>
            </a:pathLst>
          </a:custGeom>
          <a:solidFill>
            <a:srgbClr val="BEBEBE"/>
          </a:solidFill>
        </p:spPr>
        <p:txBody>
          <a:bodyPr wrap="square" lIns="0" tIns="0" rIns="0" bIns="0" rtlCol="0"/>
          <a:lstStyle/>
          <a:p>
            <a:endParaRPr sz="2800"/>
          </a:p>
        </p:txBody>
      </p:sp>
      <p:sp>
        <p:nvSpPr>
          <p:cNvPr id="10" name="object 5">
            <a:extLst>
              <a:ext uri="{FF2B5EF4-FFF2-40B4-BE49-F238E27FC236}">
                <a16:creationId xmlns:a16="http://schemas.microsoft.com/office/drawing/2014/main" id="{C0DFD758-EDC0-4094-A131-3B7A45F744EB}"/>
              </a:ext>
            </a:extLst>
          </p:cNvPr>
          <p:cNvSpPr/>
          <p:nvPr/>
        </p:nvSpPr>
        <p:spPr>
          <a:xfrm>
            <a:off x="9977092" y="2182575"/>
            <a:ext cx="20857" cy="10795"/>
          </a:xfrm>
          <a:custGeom>
            <a:avLst/>
            <a:gdLst/>
            <a:ahLst/>
            <a:cxnLst/>
            <a:rect l="l" t="t" r="r" b="b"/>
            <a:pathLst>
              <a:path w="15240" h="10794">
                <a:moveTo>
                  <a:pt x="15240" y="10668"/>
                </a:moveTo>
                <a:lnTo>
                  <a:pt x="15240" y="0"/>
                </a:lnTo>
                <a:lnTo>
                  <a:pt x="0" y="0"/>
                </a:lnTo>
                <a:lnTo>
                  <a:pt x="0" y="10668"/>
                </a:lnTo>
                <a:lnTo>
                  <a:pt x="15240" y="10668"/>
                </a:lnTo>
                <a:close/>
              </a:path>
            </a:pathLst>
          </a:custGeom>
          <a:solidFill>
            <a:srgbClr val="7F7F7F"/>
          </a:solidFill>
        </p:spPr>
        <p:txBody>
          <a:bodyPr wrap="square" lIns="0" tIns="0" rIns="0" bIns="0" rtlCol="0"/>
          <a:lstStyle/>
          <a:p>
            <a:endParaRPr/>
          </a:p>
        </p:txBody>
      </p:sp>
      <p:sp>
        <p:nvSpPr>
          <p:cNvPr id="122" name="object 117">
            <a:extLst>
              <a:ext uri="{FF2B5EF4-FFF2-40B4-BE49-F238E27FC236}">
                <a16:creationId xmlns:a16="http://schemas.microsoft.com/office/drawing/2014/main" id="{73F25B10-40E4-4DB2-B7F5-C7D0260FBFFC}"/>
              </a:ext>
            </a:extLst>
          </p:cNvPr>
          <p:cNvSpPr/>
          <p:nvPr/>
        </p:nvSpPr>
        <p:spPr>
          <a:xfrm>
            <a:off x="669433" y="778525"/>
            <a:ext cx="2296800" cy="949223"/>
          </a:xfrm>
          <a:custGeom>
            <a:avLst/>
            <a:gdLst/>
            <a:ahLst/>
            <a:cxnLst/>
            <a:rect l="l" t="t" r="r" b="b"/>
            <a:pathLst>
              <a:path w="1419225" h="2769234">
                <a:moveTo>
                  <a:pt x="0" y="0"/>
                </a:moveTo>
                <a:lnTo>
                  <a:pt x="0" y="2769108"/>
                </a:lnTo>
                <a:lnTo>
                  <a:pt x="1418844" y="2769108"/>
                </a:lnTo>
                <a:lnTo>
                  <a:pt x="1418844" y="0"/>
                </a:lnTo>
                <a:lnTo>
                  <a:pt x="0" y="0"/>
                </a:lnTo>
                <a:close/>
              </a:path>
            </a:pathLst>
          </a:custGeom>
          <a:solidFill>
            <a:srgbClr val="C7E0FB"/>
          </a:solidFill>
        </p:spPr>
        <p:txBody>
          <a:bodyPr wrap="square" lIns="0" tIns="0" rIns="0" bIns="0" rtlCol="0"/>
          <a:lstStyle/>
          <a:p>
            <a:endParaRPr/>
          </a:p>
        </p:txBody>
      </p:sp>
      <p:sp>
        <p:nvSpPr>
          <p:cNvPr id="124" name="object 119">
            <a:extLst>
              <a:ext uri="{FF2B5EF4-FFF2-40B4-BE49-F238E27FC236}">
                <a16:creationId xmlns:a16="http://schemas.microsoft.com/office/drawing/2014/main" id="{96EF2358-4783-49CA-BEE5-2610C330251A}"/>
              </a:ext>
            </a:extLst>
          </p:cNvPr>
          <p:cNvSpPr txBox="1"/>
          <p:nvPr/>
        </p:nvSpPr>
        <p:spPr>
          <a:xfrm>
            <a:off x="953741" y="1080559"/>
            <a:ext cx="1659852" cy="259045"/>
          </a:xfrm>
          <a:prstGeom prst="rect">
            <a:avLst/>
          </a:prstGeom>
        </p:spPr>
        <p:txBody>
          <a:bodyPr vert="horz" wrap="square" lIns="0" tIns="12700" rIns="0" bIns="0" rtlCol="0">
            <a:spAutoFit/>
          </a:bodyPr>
          <a:lstStyle/>
          <a:p>
            <a:pPr marL="12700" marR="5080">
              <a:lnSpc>
                <a:spcPct val="100000"/>
              </a:lnSpc>
              <a:spcBef>
                <a:spcPts val="100"/>
              </a:spcBef>
            </a:pPr>
            <a:r>
              <a:rPr lang="en-US" sz="1600" b="1" spc="-5">
                <a:solidFill>
                  <a:srgbClr val="00396C"/>
                </a:solidFill>
                <a:latin typeface="Arial"/>
                <a:cs typeface="Arial"/>
              </a:rPr>
              <a:t>Data mission</a:t>
            </a:r>
            <a:endParaRPr sz="1600">
              <a:solidFill>
                <a:srgbClr val="00396C"/>
              </a:solidFill>
              <a:latin typeface="Arial"/>
              <a:cs typeface="Arial"/>
            </a:endParaRPr>
          </a:p>
        </p:txBody>
      </p:sp>
      <p:sp>
        <p:nvSpPr>
          <p:cNvPr id="130" name="object 125">
            <a:extLst>
              <a:ext uri="{FF2B5EF4-FFF2-40B4-BE49-F238E27FC236}">
                <a16:creationId xmlns:a16="http://schemas.microsoft.com/office/drawing/2014/main" id="{9A856202-7826-4397-A04F-F78742A70085}"/>
              </a:ext>
            </a:extLst>
          </p:cNvPr>
          <p:cNvSpPr txBox="1"/>
          <p:nvPr/>
        </p:nvSpPr>
        <p:spPr>
          <a:xfrm>
            <a:off x="3187340" y="828349"/>
            <a:ext cx="8773648" cy="632033"/>
          </a:xfrm>
          <a:prstGeom prst="rect">
            <a:avLst/>
          </a:prstGeom>
        </p:spPr>
        <p:txBody>
          <a:bodyPr vert="horz" wrap="square" lIns="0" tIns="12700" rIns="0" bIns="0" rtlCol="0">
            <a:spAutoFit/>
          </a:bodyPr>
          <a:lstStyle/>
          <a:p>
            <a:pPr marL="12700">
              <a:lnSpc>
                <a:spcPct val="150000"/>
              </a:lnSpc>
              <a:spcBef>
                <a:spcPts val="100"/>
              </a:spcBef>
              <a:buClr>
                <a:srgbClr val="00285F"/>
              </a:buClr>
              <a:buSzPct val="125000"/>
              <a:tabLst>
                <a:tab pos="205104" algn="l"/>
              </a:tabLst>
            </a:pPr>
            <a:r>
              <a:rPr lang="en-US" sz="1400" spc="-5"/>
              <a:t>Develop data-driven Supervised Machine Learning model solution which will allow:</a:t>
            </a:r>
          </a:p>
          <a:p>
            <a:pPr marL="204470" indent="-191770">
              <a:lnSpc>
                <a:spcPct val="150000"/>
              </a:lnSpc>
              <a:spcBef>
                <a:spcPts val="100"/>
              </a:spcBef>
              <a:buClr>
                <a:srgbClr val="00285F"/>
              </a:buClr>
              <a:buSzPct val="125000"/>
              <a:buChar char="•"/>
              <a:tabLst>
                <a:tab pos="205104" algn="l"/>
              </a:tabLst>
            </a:pPr>
            <a:r>
              <a:rPr lang="en-US" sz="1400" spc="-5"/>
              <a:t>predicting which pumps are functional, which need some repairs, and which don't work at all</a:t>
            </a:r>
          </a:p>
        </p:txBody>
      </p:sp>
      <p:sp>
        <p:nvSpPr>
          <p:cNvPr id="126" name="object 117">
            <a:extLst>
              <a:ext uri="{FF2B5EF4-FFF2-40B4-BE49-F238E27FC236}">
                <a16:creationId xmlns:a16="http://schemas.microsoft.com/office/drawing/2014/main" id="{DD66C973-B580-4314-A411-390CB29262F7}"/>
              </a:ext>
            </a:extLst>
          </p:cNvPr>
          <p:cNvSpPr/>
          <p:nvPr/>
        </p:nvSpPr>
        <p:spPr>
          <a:xfrm>
            <a:off x="654278" y="1976212"/>
            <a:ext cx="2296800" cy="3955008"/>
          </a:xfrm>
          <a:custGeom>
            <a:avLst/>
            <a:gdLst/>
            <a:ahLst/>
            <a:cxnLst/>
            <a:rect l="l" t="t" r="r" b="b"/>
            <a:pathLst>
              <a:path w="1419225" h="2769234">
                <a:moveTo>
                  <a:pt x="0" y="0"/>
                </a:moveTo>
                <a:lnTo>
                  <a:pt x="0" y="2769108"/>
                </a:lnTo>
                <a:lnTo>
                  <a:pt x="1418844" y="2769108"/>
                </a:lnTo>
                <a:lnTo>
                  <a:pt x="1418844" y="0"/>
                </a:lnTo>
                <a:lnTo>
                  <a:pt x="0" y="0"/>
                </a:lnTo>
                <a:close/>
              </a:path>
            </a:pathLst>
          </a:custGeom>
          <a:solidFill>
            <a:srgbClr val="C7E0FB"/>
          </a:solidFill>
        </p:spPr>
        <p:txBody>
          <a:bodyPr wrap="square" lIns="0" tIns="0" rIns="0" bIns="0" rtlCol="0"/>
          <a:lstStyle/>
          <a:p>
            <a:endParaRPr/>
          </a:p>
        </p:txBody>
      </p:sp>
      <p:sp>
        <p:nvSpPr>
          <p:cNvPr id="127" name="object 119">
            <a:extLst>
              <a:ext uri="{FF2B5EF4-FFF2-40B4-BE49-F238E27FC236}">
                <a16:creationId xmlns:a16="http://schemas.microsoft.com/office/drawing/2014/main" id="{06E709FA-133F-446C-B3D5-6E9D4F75955B}"/>
              </a:ext>
            </a:extLst>
          </p:cNvPr>
          <p:cNvSpPr txBox="1"/>
          <p:nvPr/>
        </p:nvSpPr>
        <p:spPr>
          <a:xfrm>
            <a:off x="1026189" y="3737822"/>
            <a:ext cx="1659852" cy="505267"/>
          </a:xfrm>
          <a:prstGeom prst="rect">
            <a:avLst/>
          </a:prstGeom>
        </p:spPr>
        <p:txBody>
          <a:bodyPr vert="horz" wrap="square" lIns="0" tIns="12700" rIns="0" bIns="0" rtlCol="0">
            <a:spAutoFit/>
          </a:bodyPr>
          <a:lstStyle/>
          <a:p>
            <a:pPr marL="12700" marR="5080">
              <a:lnSpc>
                <a:spcPct val="100000"/>
              </a:lnSpc>
              <a:spcBef>
                <a:spcPts val="100"/>
              </a:spcBef>
            </a:pPr>
            <a:r>
              <a:rPr lang="en-US" sz="1600" b="1" spc="-5">
                <a:solidFill>
                  <a:srgbClr val="00396C"/>
                </a:solidFill>
                <a:latin typeface="Arial"/>
                <a:cs typeface="Arial"/>
              </a:rPr>
              <a:t>Data Overview &amp; Exploration </a:t>
            </a:r>
            <a:endParaRPr sz="1600">
              <a:solidFill>
                <a:srgbClr val="00396C"/>
              </a:solidFill>
              <a:latin typeface="Arial"/>
              <a:cs typeface="Arial"/>
            </a:endParaRPr>
          </a:p>
        </p:txBody>
      </p:sp>
      <p:sp>
        <p:nvSpPr>
          <p:cNvPr id="129" name="object 125">
            <a:extLst>
              <a:ext uri="{FF2B5EF4-FFF2-40B4-BE49-F238E27FC236}">
                <a16:creationId xmlns:a16="http://schemas.microsoft.com/office/drawing/2014/main" id="{A32B29D0-2F62-4CE3-A907-6B08229CBAE2}"/>
              </a:ext>
            </a:extLst>
          </p:cNvPr>
          <p:cNvSpPr txBox="1"/>
          <p:nvPr/>
        </p:nvSpPr>
        <p:spPr>
          <a:xfrm>
            <a:off x="3112265" y="1976212"/>
            <a:ext cx="8692126" cy="3914983"/>
          </a:xfrm>
          <a:prstGeom prst="rect">
            <a:avLst/>
          </a:prstGeom>
        </p:spPr>
        <p:txBody>
          <a:bodyPr vert="horz" wrap="square" lIns="0" tIns="12700" rIns="0" bIns="0" rtlCol="0">
            <a:spAutoFit/>
          </a:bodyPr>
          <a:lstStyle/>
          <a:p>
            <a:pPr marL="358775" indent="-346075">
              <a:lnSpc>
                <a:spcPct val="150000"/>
              </a:lnSpc>
              <a:spcBef>
                <a:spcPts val="100"/>
              </a:spcBef>
              <a:buClr>
                <a:srgbClr val="00285F"/>
              </a:buClr>
              <a:buSzPct val="125000"/>
              <a:buChar char="•"/>
              <a:tabLst>
                <a:tab pos="358775" algn="l"/>
              </a:tabLst>
            </a:pPr>
            <a:r>
              <a:rPr lang="en-US" sz="1400" spc="-5"/>
              <a:t>A total of 59,400 observations were recorded for 41 variables.</a:t>
            </a:r>
          </a:p>
          <a:p>
            <a:pPr marL="358775" indent="-346075">
              <a:lnSpc>
                <a:spcPct val="150000"/>
              </a:lnSpc>
              <a:spcBef>
                <a:spcPts val="100"/>
              </a:spcBef>
              <a:buClr>
                <a:srgbClr val="00285F"/>
              </a:buClr>
              <a:buSzPct val="125000"/>
              <a:buChar char="•"/>
              <a:tabLst>
                <a:tab pos="358775" algn="l"/>
              </a:tabLst>
            </a:pPr>
            <a:r>
              <a:rPr lang="en-US" sz="1400" spc="-5"/>
              <a:t>54.3% of all pumps in the data set were found to be functional, while 38.4% were non functional and 7.3%. had a status of functional needs repair.</a:t>
            </a:r>
          </a:p>
          <a:p>
            <a:pPr marL="358775" indent="-346075">
              <a:lnSpc>
                <a:spcPct val="150000"/>
              </a:lnSpc>
              <a:spcBef>
                <a:spcPts val="100"/>
              </a:spcBef>
              <a:buClr>
                <a:srgbClr val="00285F"/>
              </a:buClr>
              <a:buSzPct val="125000"/>
              <a:buChar char="•"/>
              <a:tabLst>
                <a:tab pos="358775" algn="l"/>
              </a:tabLst>
            </a:pPr>
            <a:r>
              <a:rPr lang="en-US" sz="1400" spc="-5"/>
              <a:t>The dataset provided has some factors with missing values, however, we identify tables such as num_private and amount_tsh wherein a large proportion of data are zeros.</a:t>
            </a:r>
          </a:p>
          <a:p>
            <a:pPr marL="358775" indent="-346075">
              <a:lnSpc>
                <a:spcPct val="150000"/>
              </a:lnSpc>
              <a:spcBef>
                <a:spcPts val="100"/>
              </a:spcBef>
              <a:buClr>
                <a:srgbClr val="00285F"/>
              </a:buClr>
              <a:buSzPct val="125000"/>
              <a:buChar char="•"/>
              <a:tabLst>
                <a:tab pos="358775" algn="l"/>
              </a:tabLst>
            </a:pPr>
            <a:r>
              <a:rPr lang="en-US" sz="1400" spc="-5"/>
              <a:t>The widespread incidence of missing data (zeros) throughout the data set is a strong indicator of the need for the development of statistically valid data imputation algorithms for many of the affected variables. There is a need to analyze correlations between independent variables in order to maximize the accuracy of our imputations.</a:t>
            </a:r>
          </a:p>
          <a:p>
            <a:pPr marL="358775" indent="-346075">
              <a:lnSpc>
                <a:spcPct val="150000"/>
              </a:lnSpc>
              <a:spcBef>
                <a:spcPts val="100"/>
              </a:spcBef>
              <a:buClr>
                <a:srgbClr val="00285F"/>
              </a:buClr>
              <a:buSzPct val="125000"/>
              <a:buChar char="•"/>
              <a:tabLst>
                <a:tab pos="358775" algn="l"/>
              </a:tabLst>
            </a:pPr>
            <a:r>
              <a:rPr lang="en-US" sz="1400" spc="-5"/>
              <a:t>Using different visual technics we can be</a:t>
            </a:r>
            <a:r>
              <a:rPr lang="en-US" sz="1400" i="1" spc="-5"/>
              <a:t> </a:t>
            </a:r>
            <a:r>
              <a:rPr lang="en-US" sz="1400" spc="-5"/>
              <a:t>observe the behavior and distribution of some factors and their relationship the status of the pumps (payment is a clear example of this).</a:t>
            </a:r>
          </a:p>
          <a:p>
            <a:pPr marL="358775" indent="-346075">
              <a:lnSpc>
                <a:spcPct val="150000"/>
              </a:lnSpc>
              <a:spcBef>
                <a:spcPts val="100"/>
              </a:spcBef>
              <a:buClr>
                <a:srgbClr val="00285F"/>
              </a:buClr>
              <a:buSzPct val="125000"/>
              <a:buChar char="•"/>
              <a:tabLst>
                <a:tab pos="358775" algn="l"/>
              </a:tabLst>
            </a:pPr>
            <a:r>
              <a:rPr lang="en-US" sz="1400" spc="-5"/>
              <a:t>We are also able to identify similarities between certain independent variables.</a:t>
            </a:r>
            <a:endParaRPr lang="en-US" sz="1400" i="1" spc="-5"/>
          </a:p>
        </p:txBody>
      </p:sp>
      <p:grpSp>
        <p:nvGrpSpPr>
          <p:cNvPr id="131" name="Group 130">
            <a:extLst>
              <a:ext uri="{FF2B5EF4-FFF2-40B4-BE49-F238E27FC236}">
                <a16:creationId xmlns:a16="http://schemas.microsoft.com/office/drawing/2014/main" id="{5F31736B-B43A-4D5D-A845-F56605A5AF26}"/>
              </a:ext>
            </a:extLst>
          </p:cNvPr>
          <p:cNvGrpSpPr/>
          <p:nvPr/>
        </p:nvGrpSpPr>
        <p:grpSpPr>
          <a:xfrm>
            <a:off x="594477" y="1698908"/>
            <a:ext cx="11303886" cy="299720"/>
            <a:chOff x="760483" y="3161995"/>
            <a:chExt cx="9237466" cy="299720"/>
          </a:xfrm>
        </p:grpSpPr>
        <p:sp>
          <p:nvSpPr>
            <p:cNvPr id="132" name="object 6">
              <a:extLst>
                <a:ext uri="{FF2B5EF4-FFF2-40B4-BE49-F238E27FC236}">
                  <a16:creationId xmlns:a16="http://schemas.microsoft.com/office/drawing/2014/main" id="{D9311BCF-7B21-4621-8923-44F933DC939E}"/>
                </a:ext>
              </a:extLst>
            </p:cNvPr>
            <p:cNvSpPr/>
            <p:nvPr/>
          </p:nvSpPr>
          <p:spPr>
            <a:xfrm>
              <a:off x="760483"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33" name="object 7">
              <a:extLst>
                <a:ext uri="{FF2B5EF4-FFF2-40B4-BE49-F238E27FC236}">
                  <a16:creationId xmlns:a16="http://schemas.microsoft.com/office/drawing/2014/main" id="{F1933DF2-97B2-4372-8232-00D5FAF5E4C8}"/>
                </a:ext>
              </a:extLst>
            </p:cNvPr>
            <p:cNvSpPr/>
            <p:nvPr/>
          </p:nvSpPr>
          <p:spPr>
            <a:xfrm>
              <a:off x="852252"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36" name="object 8">
              <a:extLst>
                <a:ext uri="{FF2B5EF4-FFF2-40B4-BE49-F238E27FC236}">
                  <a16:creationId xmlns:a16="http://schemas.microsoft.com/office/drawing/2014/main" id="{AB8F0070-0B63-4036-99FC-8738EB163FEB}"/>
                </a:ext>
              </a:extLst>
            </p:cNvPr>
            <p:cNvSpPr/>
            <p:nvPr/>
          </p:nvSpPr>
          <p:spPr>
            <a:xfrm>
              <a:off x="941937"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37" name="object 9">
              <a:extLst>
                <a:ext uri="{FF2B5EF4-FFF2-40B4-BE49-F238E27FC236}">
                  <a16:creationId xmlns:a16="http://schemas.microsoft.com/office/drawing/2014/main" id="{36FFD510-CB24-4320-8968-EA821538796B}"/>
                </a:ext>
              </a:extLst>
            </p:cNvPr>
            <p:cNvSpPr/>
            <p:nvPr/>
          </p:nvSpPr>
          <p:spPr>
            <a:xfrm>
              <a:off x="1033706"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40" name="object 10">
              <a:extLst>
                <a:ext uri="{FF2B5EF4-FFF2-40B4-BE49-F238E27FC236}">
                  <a16:creationId xmlns:a16="http://schemas.microsoft.com/office/drawing/2014/main" id="{C3EAA5EC-BF50-4793-8E8E-9497C823EC4B}"/>
                </a:ext>
              </a:extLst>
            </p:cNvPr>
            <p:cNvSpPr/>
            <p:nvPr/>
          </p:nvSpPr>
          <p:spPr>
            <a:xfrm>
              <a:off x="1125476"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43" name="object 11">
              <a:extLst>
                <a:ext uri="{FF2B5EF4-FFF2-40B4-BE49-F238E27FC236}">
                  <a16:creationId xmlns:a16="http://schemas.microsoft.com/office/drawing/2014/main" id="{D1FBF315-254C-4F23-AB82-BAD1E732C244}"/>
                </a:ext>
              </a:extLst>
            </p:cNvPr>
            <p:cNvSpPr/>
            <p:nvPr/>
          </p:nvSpPr>
          <p:spPr>
            <a:xfrm>
              <a:off x="1217246"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44" name="object 12">
              <a:extLst>
                <a:ext uri="{FF2B5EF4-FFF2-40B4-BE49-F238E27FC236}">
                  <a16:creationId xmlns:a16="http://schemas.microsoft.com/office/drawing/2014/main" id="{85AD4826-D9BE-4890-8C67-F8286CD5C7F0}"/>
                </a:ext>
              </a:extLst>
            </p:cNvPr>
            <p:cNvSpPr/>
            <p:nvPr/>
          </p:nvSpPr>
          <p:spPr>
            <a:xfrm>
              <a:off x="1306930"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45" name="object 13">
              <a:extLst>
                <a:ext uri="{FF2B5EF4-FFF2-40B4-BE49-F238E27FC236}">
                  <a16:creationId xmlns:a16="http://schemas.microsoft.com/office/drawing/2014/main" id="{68D1D328-26C1-4658-B9F6-FABD6E3DB6F9}"/>
                </a:ext>
              </a:extLst>
            </p:cNvPr>
            <p:cNvSpPr/>
            <p:nvPr/>
          </p:nvSpPr>
          <p:spPr>
            <a:xfrm>
              <a:off x="1398700"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46" name="object 14">
              <a:extLst>
                <a:ext uri="{FF2B5EF4-FFF2-40B4-BE49-F238E27FC236}">
                  <a16:creationId xmlns:a16="http://schemas.microsoft.com/office/drawing/2014/main" id="{6FF25676-D774-4E62-ACD1-E53B4CD2EAC5}"/>
                </a:ext>
              </a:extLst>
            </p:cNvPr>
            <p:cNvSpPr/>
            <p:nvPr/>
          </p:nvSpPr>
          <p:spPr>
            <a:xfrm>
              <a:off x="1490470"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47" name="object 15">
              <a:extLst>
                <a:ext uri="{FF2B5EF4-FFF2-40B4-BE49-F238E27FC236}">
                  <a16:creationId xmlns:a16="http://schemas.microsoft.com/office/drawing/2014/main" id="{38C48228-ABE1-4854-8331-3EA756EA1C57}"/>
                </a:ext>
              </a:extLst>
            </p:cNvPr>
            <p:cNvSpPr/>
            <p:nvPr/>
          </p:nvSpPr>
          <p:spPr>
            <a:xfrm>
              <a:off x="1582240"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48" name="object 16">
              <a:extLst>
                <a:ext uri="{FF2B5EF4-FFF2-40B4-BE49-F238E27FC236}">
                  <a16:creationId xmlns:a16="http://schemas.microsoft.com/office/drawing/2014/main" id="{8AB70D4F-519D-4AC8-859E-E0FAE806813F}"/>
                </a:ext>
              </a:extLst>
            </p:cNvPr>
            <p:cNvSpPr/>
            <p:nvPr/>
          </p:nvSpPr>
          <p:spPr>
            <a:xfrm>
              <a:off x="1671924"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49" name="object 17">
              <a:extLst>
                <a:ext uri="{FF2B5EF4-FFF2-40B4-BE49-F238E27FC236}">
                  <a16:creationId xmlns:a16="http://schemas.microsoft.com/office/drawing/2014/main" id="{2051E675-656F-4631-86E1-0DB75A7C677D}"/>
                </a:ext>
              </a:extLst>
            </p:cNvPr>
            <p:cNvSpPr/>
            <p:nvPr/>
          </p:nvSpPr>
          <p:spPr>
            <a:xfrm>
              <a:off x="1763693"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50" name="object 18">
              <a:extLst>
                <a:ext uri="{FF2B5EF4-FFF2-40B4-BE49-F238E27FC236}">
                  <a16:creationId xmlns:a16="http://schemas.microsoft.com/office/drawing/2014/main" id="{03BA73FB-E162-4D11-AB10-D23FA80E904C}"/>
                </a:ext>
              </a:extLst>
            </p:cNvPr>
            <p:cNvSpPr/>
            <p:nvPr/>
          </p:nvSpPr>
          <p:spPr>
            <a:xfrm>
              <a:off x="1855463"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51" name="object 19">
              <a:extLst>
                <a:ext uri="{FF2B5EF4-FFF2-40B4-BE49-F238E27FC236}">
                  <a16:creationId xmlns:a16="http://schemas.microsoft.com/office/drawing/2014/main" id="{31172B6C-1839-4934-8023-42D84D5EC423}"/>
                </a:ext>
              </a:extLst>
            </p:cNvPr>
            <p:cNvSpPr/>
            <p:nvPr/>
          </p:nvSpPr>
          <p:spPr>
            <a:xfrm>
              <a:off x="1947233"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52" name="object 20">
              <a:extLst>
                <a:ext uri="{FF2B5EF4-FFF2-40B4-BE49-F238E27FC236}">
                  <a16:creationId xmlns:a16="http://schemas.microsoft.com/office/drawing/2014/main" id="{68BE10DD-726C-4508-A7B5-75E72AB9AC0D}"/>
                </a:ext>
              </a:extLst>
            </p:cNvPr>
            <p:cNvSpPr/>
            <p:nvPr/>
          </p:nvSpPr>
          <p:spPr>
            <a:xfrm>
              <a:off x="2036917"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53" name="object 21">
              <a:extLst>
                <a:ext uri="{FF2B5EF4-FFF2-40B4-BE49-F238E27FC236}">
                  <a16:creationId xmlns:a16="http://schemas.microsoft.com/office/drawing/2014/main" id="{B4CFFBA7-BF81-4691-924C-5BDDAE517B8C}"/>
                </a:ext>
              </a:extLst>
            </p:cNvPr>
            <p:cNvSpPr/>
            <p:nvPr/>
          </p:nvSpPr>
          <p:spPr>
            <a:xfrm>
              <a:off x="2128687"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54" name="object 22">
              <a:extLst>
                <a:ext uri="{FF2B5EF4-FFF2-40B4-BE49-F238E27FC236}">
                  <a16:creationId xmlns:a16="http://schemas.microsoft.com/office/drawing/2014/main" id="{3A560F93-31C8-4AA8-8002-61566F371DBC}"/>
                </a:ext>
              </a:extLst>
            </p:cNvPr>
            <p:cNvSpPr/>
            <p:nvPr/>
          </p:nvSpPr>
          <p:spPr>
            <a:xfrm>
              <a:off x="2220457"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55" name="object 23">
              <a:extLst>
                <a:ext uri="{FF2B5EF4-FFF2-40B4-BE49-F238E27FC236}">
                  <a16:creationId xmlns:a16="http://schemas.microsoft.com/office/drawing/2014/main" id="{98BECF7B-86BB-42CE-8DD1-9CC63123BB58}"/>
                </a:ext>
              </a:extLst>
            </p:cNvPr>
            <p:cNvSpPr/>
            <p:nvPr/>
          </p:nvSpPr>
          <p:spPr>
            <a:xfrm>
              <a:off x="2312227"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56" name="object 24">
              <a:extLst>
                <a:ext uri="{FF2B5EF4-FFF2-40B4-BE49-F238E27FC236}">
                  <a16:creationId xmlns:a16="http://schemas.microsoft.com/office/drawing/2014/main" id="{2769FED4-2BDB-46DA-AD13-F6EAF32B837D}"/>
                </a:ext>
              </a:extLst>
            </p:cNvPr>
            <p:cNvSpPr/>
            <p:nvPr/>
          </p:nvSpPr>
          <p:spPr>
            <a:xfrm>
              <a:off x="2401911"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57" name="object 25">
              <a:extLst>
                <a:ext uri="{FF2B5EF4-FFF2-40B4-BE49-F238E27FC236}">
                  <a16:creationId xmlns:a16="http://schemas.microsoft.com/office/drawing/2014/main" id="{FAA810F4-7689-462A-84EC-841F7B0D1B52}"/>
                </a:ext>
              </a:extLst>
            </p:cNvPr>
            <p:cNvSpPr/>
            <p:nvPr/>
          </p:nvSpPr>
          <p:spPr>
            <a:xfrm>
              <a:off x="2493681"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58" name="object 26">
              <a:extLst>
                <a:ext uri="{FF2B5EF4-FFF2-40B4-BE49-F238E27FC236}">
                  <a16:creationId xmlns:a16="http://schemas.microsoft.com/office/drawing/2014/main" id="{CB29263F-AF12-41F3-9D51-D9D8D41F2B30}"/>
                </a:ext>
              </a:extLst>
            </p:cNvPr>
            <p:cNvSpPr/>
            <p:nvPr/>
          </p:nvSpPr>
          <p:spPr>
            <a:xfrm>
              <a:off x="2585450"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59" name="object 27">
              <a:extLst>
                <a:ext uri="{FF2B5EF4-FFF2-40B4-BE49-F238E27FC236}">
                  <a16:creationId xmlns:a16="http://schemas.microsoft.com/office/drawing/2014/main" id="{C229C1F7-868C-4895-BEB3-291A254E20CB}"/>
                </a:ext>
              </a:extLst>
            </p:cNvPr>
            <p:cNvSpPr/>
            <p:nvPr/>
          </p:nvSpPr>
          <p:spPr>
            <a:xfrm>
              <a:off x="2677220"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60" name="object 28">
              <a:extLst>
                <a:ext uri="{FF2B5EF4-FFF2-40B4-BE49-F238E27FC236}">
                  <a16:creationId xmlns:a16="http://schemas.microsoft.com/office/drawing/2014/main" id="{82B94B59-9D2C-4D32-9A98-6F3FD4305640}"/>
                </a:ext>
              </a:extLst>
            </p:cNvPr>
            <p:cNvSpPr/>
            <p:nvPr/>
          </p:nvSpPr>
          <p:spPr>
            <a:xfrm>
              <a:off x="2766904"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61" name="object 29">
              <a:extLst>
                <a:ext uri="{FF2B5EF4-FFF2-40B4-BE49-F238E27FC236}">
                  <a16:creationId xmlns:a16="http://schemas.microsoft.com/office/drawing/2014/main" id="{6D82323A-8183-4DC8-99DF-18290886948F}"/>
                </a:ext>
              </a:extLst>
            </p:cNvPr>
            <p:cNvSpPr/>
            <p:nvPr/>
          </p:nvSpPr>
          <p:spPr>
            <a:xfrm>
              <a:off x="2858674"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62" name="object 30">
              <a:extLst>
                <a:ext uri="{FF2B5EF4-FFF2-40B4-BE49-F238E27FC236}">
                  <a16:creationId xmlns:a16="http://schemas.microsoft.com/office/drawing/2014/main" id="{EF1EA511-B8D6-4621-A88F-1E6CA0F875BC}"/>
                </a:ext>
              </a:extLst>
            </p:cNvPr>
            <p:cNvSpPr/>
            <p:nvPr/>
          </p:nvSpPr>
          <p:spPr>
            <a:xfrm>
              <a:off x="2950444"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63" name="object 31">
              <a:extLst>
                <a:ext uri="{FF2B5EF4-FFF2-40B4-BE49-F238E27FC236}">
                  <a16:creationId xmlns:a16="http://schemas.microsoft.com/office/drawing/2014/main" id="{2001D5D2-3243-4525-B5E1-269919780B7B}"/>
                </a:ext>
              </a:extLst>
            </p:cNvPr>
            <p:cNvSpPr/>
            <p:nvPr/>
          </p:nvSpPr>
          <p:spPr>
            <a:xfrm>
              <a:off x="3042214"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64" name="object 32">
              <a:extLst>
                <a:ext uri="{FF2B5EF4-FFF2-40B4-BE49-F238E27FC236}">
                  <a16:creationId xmlns:a16="http://schemas.microsoft.com/office/drawing/2014/main" id="{BE76C665-08C4-4B38-B011-04B41A90ACCD}"/>
                </a:ext>
              </a:extLst>
            </p:cNvPr>
            <p:cNvSpPr/>
            <p:nvPr/>
          </p:nvSpPr>
          <p:spPr>
            <a:xfrm>
              <a:off x="3131898"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65" name="object 33">
              <a:extLst>
                <a:ext uri="{FF2B5EF4-FFF2-40B4-BE49-F238E27FC236}">
                  <a16:creationId xmlns:a16="http://schemas.microsoft.com/office/drawing/2014/main" id="{616B85A1-532A-4630-BCE1-BEEFD9C69C57}"/>
                </a:ext>
              </a:extLst>
            </p:cNvPr>
            <p:cNvSpPr/>
            <p:nvPr/>
          </p:nvSpPr>
          <p:spPr>
            <a:xfrm>
              <a:off x="3223668"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66" name="object 34">
              <a:extLst>
                <a:ext uri="{FF2B5EF4-FFF2-40B4-BE49-F238E27FC236}">
                  <a16:creationId xmlns:a16="http://schemas.microsoft.com/office/drawing/2014/main" id="{0CCA6ACD-7340-49B0-9641-D13289CC82D0}"/>
                </a:ext>
              </a:extLst>
            </p:cNvPr>
            <p:cNvSpPr/>
            <p:nvPr/>
          </p:nvSpPr>
          <p:spPr>
            <a:xfrm>
              <a:off x="3315438"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67" name="object 35">
              <a:extLst>
                <a:ext uri="{FF2B5EF4-FFF2-40B4-BE49-F238E27FC236}">
                  <a16:creationId xmlns:a16="http://schemas.microsoft.com/office/drawing/2014/main" id="{5EC525F4-6487-4217-8771-D411A7A5A1A7}"/>
                </a:ext>
              </a:extLst>
            </p:cNvPr>
            <p:cNvSpPr/>
            <p:nvPr/>
          </p:nvSpPr>
          <p:spPr>
            <a:xfrm>
              <a:off x="3407207"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68" name="object 36">
              <a:extLst>
                <a:ext uri="{FF2B5EF4-FFF2-40B4-BE49-F238E27FC236}">
                  <a16:creationId xmlns:a16="http://schemas.microsoft.com/office/drawing/2014/main" id="{9DEBEA57-8BA8-4ED2-81A3-FD431570C309}"/>
                </a:ext>
              </a:extLst>
            </p:cNvPr>
            <p:cNvSpPr/>
            <p:nvPr/>
          </p:nvSpPr>
          <p:spPr>
            <a:xfrm>
              <a:off x="3496892"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69" name="object 37">
              <a:extLst>
                <a:ext uri="{FF2B5EF4-FFF2-40B4-BE49-F238E27FC236}">
                  <a16:creationId xmlns:a16="http://schemas.microsoft.com/office/drawing/2014/main" id="{9C84A709-3E61-426A-B551-445EFD4E87DB}"/>
                </a:ext>
              </a:extLst>
            </p:cNvPr>
            <p:cNvSpPr/>
            <p:nvPr/>
          </p:nvSpPr>
          <p:spPr>
            <a:xfrm>
              <a:off x="3588661"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70" name="object 38">
              <a:extLst>
                <a:ext uri="{FF2B5EF4-FFF2-40B4-BE49-F238E27FC236}">
                  <a16:creationId xmlns:a16="http://schemas.microsoft.com/office/drawing/2014/main" id="{4466FAC8-F492-4351-AB30-424FB61638CD}"/>
                </a:ext>
              </a:extLst>
            </p:cNvPr>
            <p:cNvSpPr/>
            <p:nvPr/>
          </p:nvSpPr>
          <p:spPr>
            <a:xfrm>
              <a:off x="3680431"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71" name="object 39">
              <a:extLst>
                <a:ext uri="{FF2B5EF4-FFF2-40B4-BE49-F238E27FC236}">
                  <a16:creationId xmlns:a16="http://schemas.microsoft.com/office/drawing/2014/main" id="{80F6F078-DBAA-4350-BCFA-96D68ED85C12}"/>
                </a:ext>
              </a:extLst>
            </p:cNvPr>
            <p:cNvSpPr/>
            <p:nvPr/>
          </p:nvSpPr>
          <p:spPr>
            <a:xfrm>
              <a:off x="3772201"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72" name="object 40">
              <a:extLst>
                <a:ext uri="{FF2B5EF4-FFF2-40B4-BE49-F238E27FC236}">
                  <a16:creationId xmlns:a16="http://schemas.microsoft.com/office/drawing/2014/main" id="{C8BF7B3F-8055-4F50-9E2A-8D609CCBDEE7}"/>
                </a:ext>
              </a:extLst>
            </p:cNvPr>
            <p:cNvSpPr/>
            <p:nvPr/>
          </p:nvSpPr>
          <p:spPr>
            <a:xfrm>
              <a:off x="3861885"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73" name="object 41">
              <a:extLst>
                <a:ext uri="{FF2B5EF4-FFF2-40B4-BE49-F238E27FC236}">
                  <a16:creationId xmlns:a16="http://schemas.microsoft.com/office/drawing/2014/main" id="{1E4EB583-4609-4AC0-92D8-DBED074811BB}"/>
                </a:ext>
              </a:extLst>
            </p:cNvPr>
            <p:cNvSpPr/>
            <p:nvPr/>
          </p:nvSpPr>
          <p:spPr>
            <a:xfrm>
              <a:off x="3953655"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74" name="object 42">
              <a:extLst>
                <a:ext uri="{FF2B5EF4-FFF2-40B4-BE49-F238E27FC236}">
                  <a16:creationId xmlns:a16="http://schemas.microsoft.com/office/drawing/2014/main" id="{577C2A11-D298-43E2-86D7-438D157C5D5A}"/>
                </a:ext>
              </a:extLst>
            </p:cNvPr>
            <p:cNvSpPr/>
            <p:nvPr/>
          </p:nvSpPr>
          <p:spPr>
            <a:xfrm>
              <a:off x="4045425"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75" name="object 43">
              <a:extLst>
                <a:ext uri="{FF2B5EF4-FFF2-40B4-BE49-F238E27FC236}">
                  <a16:creationId xmlns:a16="http://schemas.microsoft.com/office/drawing/2014/main" id="{604237ED-E4AE-4829-BCC2-1C39FB40A421}"/>
                </a:ext>
              </a:extLst>
            </p:cNvPr>
            <p:cNvSpPr/>
            <p:nvPr/>
          </p:nvSpPr>
          <p:spPr>
            <a:xfrm>
              <a:off x="4137194"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76" name="object 44">
              <a:extLst>
                <a:ext uri="{FF2B5EF4-FFF2-40B4-BE49-F238E27FC236}">
                  <a16:creationId xmlns:a16="http://schemas.microsoft.com/office/drawing/2014/main" id="{0343D364-5F33-49D2-9093-50E86F298754}"/>
                </a:ext>
              </a:extLst>
            </p:cNvPr>
            <p:cNvSpPr/>
            <p:nvPr/>
          </p:nvSpPr>
          <p:spPr>
            <a:xfrm>
              <a:off x="4226879"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77" name="object 45">
              <a:extLst>
                <a:ext uri="{FF2B5EF4-FFF2-40B4-BE49-F238E27FC236}">
                  <a16:creationId xmlns:a16="http://schemas.microsoft.com/office/drawing/2014/main" id="{1886B17B-74E3-4A4C-9E15-23C612FA6740}"/>
                </a:ext>
              </a:extLst>
            </p:cNvPr>
            <p:cNvSpPr/>
            <p:nvPr/>
          </p:nvSpPr>
          <p:spPr>
            <a:xfrm>
              <a:off x="4318648"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78" name="object 46">
              <a:extLst>
                <a:ext uri="{FF2B5EF4-FFF2-40B4-BE49-F238E27FC236}">
                  <a16:creationId xmlns:a16="http://schemas.microsoft.com/office/drawing/2014/main" id="{BBA16ED4-9F08-4230-826E-E5CD4643FD01}"/>
                </a:ext>
              </a:extLst>
            </p:cNvPr>
            <p:cNvSpPr/>
            <p:nvPr/>
          </p:nvSpPr>
          <p:spPr>
            <a:xfrm>
              <a:off x="4410418"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79" name="object 47">
              <a:extLst>
                <a:ext uri="{FF2B5EF4-FFF2-40B4-BE49-F238E27FC236}">
                  <a16:creationId xmlns:a16="http://schemas.microsoft.com/office/drawing/2014/main" id="{AF6C97F7-5CAF-4A6B-8BCC-206FF86655AE}"/>
                </a:ext>
              </a:extLst>
            </p:cNvPr>
            <p:cNvSpPr/>
            <p:nvPr/>
          </p:nvSpPr>
          <p:spPr>
            <a:xfrm>
              <a:off x="4502188"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80" name="object 48">
              <a:extLst>
                <a:ext uri="{FF2B5EF4-FFF2-40B4-BE49-F238E27FC236}">
                  <a16:creationId xmlns:a16="http://schemas.microsoft.com/office/drawing/2014/main" id="{5C26B60D-E3A3-44DF-8250-55D5CF7945A2}"/>
                </a:ext>
              </a:extLst>
            </p:cNvPr>
            <p:cNvSpPr/>
            <p:nvPr/>
          </p:nvSpPr>
          <p:spPr>
            <a:xfrm>
              <a:off x="4591872"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81" name="object 49">
              <a:extLst>
                <a:ext uri="{FF2B5EF4-FFF2-40B4-BE49-F238E27FC236}">
                  <a16:creationId xmlns:a16="http://schemas.microsoft.com/office/drawing/2014/main" id="{35601217-1A9C-49A5-8F8F-1069694FC455}"/>
                </a:ext>
              </a:extLst>
            </p:cNvPr>
            <p:cNvSpPr/>
            <p:nvPr/>
          </p:nvSpPr>
          <p:spPr>
            <a:xfrm>
              <a:off x="4683642"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82" name="object 50">
              <a:extLst>
                <a:ext uri="{FF2B5EF4-FFF2-40B4-BE49-F238E27FC236}">
                  <a16:creationId xmlns:a16="http://schemas.microsoft.com/office/drawing/2014/main" id="{3E9B0016-8F2F-4C67-A14B-95D7F2F42AFD}"/>
                </a:ext>
              </a:extLst>
            </p:cNvPr>
            <p:cNvSpPr/>
            <p:nvPr/>
          </p:nvSpPr>
          <p:spPr>
            <a:xfrm>
              <a:off x="4775412"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83" name="object 51">
              <a:extLst>
                <a:ext uri="{FF2B5EF4-FFF2-40B4-BE49-F238E27FC236}">
                  <a16:creationId xmlns:a16="http://schemas.microsoft.com/office/drawing/2014/main" id="{CBBD35C5-E30F-4D0F-B692-F38C159AF96F}"/>
                </a:ext>
              </a:extLst>
            </p:cNvPr>
            <p:cNvSpPr/>
            <p:nvPr/>
          </p:nvSpPr>
          <p:spPr>
            <a:xfrm>
              <a:off x="4867182"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84" name="object 52">
              <a:extLst>
                <a:ext uri="{FF2B5EF4-FFF2-40B4-BE49-F238E27FC236}">
                  <a16:creationId xmlns:a16="http://schemas.microsoft.com/office/drawing/2014/main" id="{C556EFC7-E9A2-4F8F-AE99-F614F020691D}"/>
                </a:ext>
              </a:extLst>
            </p:cNvPr>
            <p:cNvSpPr/>
            <p:nvPr/>
          </p:nvSpPr>
          <p:spPr>
            <a:xfrm>
              <a:off x="4956866"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85" name="object 53">
              <a:extLst>
                <a:ext uri="{FF2B5EF4-FFF2-40B4-BE49-F238E27FC236}">
                  <a16:creationId xmlns:a16="http://schemas.microsoft.com/office/drawing/2014/main" id="{44EE30F9-97E0-4927-B67E-F2AB2EB56305}"/>
                </a:ext>
              </a:extLst>
            </p:cNvPr>
            <p:cNvSpPr/>
            <p:nvPr/>
          </p:nvSpPr>
          <p:spPr>
            <a:xfrm>
              <a:off x="5048636"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86" name="object 54">
              <a:extLst>
                <a:ext uri="{FF2B5EF4-FFF2-40B4-BE49-F238E27FC236}">
                  <a16:creationId xmlns:a16="http://schemas.microsoft.com/office/drawing/2014/main" id="{664CC3FF-5D23-4632-811D-6082079C4650}"/>
                </a:ext>
              </a:extLst>
            </p:cNvPr>
            <p:cNvSpPr/>
            <p:nvPr/>
          </p:nvSpPr>
          <p:spPr>
            <a:xfrm>
              <a:off x="5140405"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87" name="object 55">
              <a:extLst>
                <a:ext uri="{FF2B5EF4-FFF2-40B4-BE49-F238E27FC236}">
                  <a16:creationId xmlns:a16="http://schemas.microsoft.com/office/drawing/2014/main" id="{BD1471FF-8A9D-4AB0-9608-00C6719DA51B}"/>
                </a:ext>
              </a:extLst>
            </p:cNvPr>
            <p:cNvSpPr/>
            <p:nvPr/>
          </p:nvSpPr>
          <p:spPr>
            <a:xfrm>
              <a:off x="5232175"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88" name="object 56">
              <a:extLst>
                <a:ext uri="{FF2B5EF4-FFF2-40B4-BE49-F238E27FC236}">
                  <a16:creationId xmlns:a16="http://schemas.microsoft.com/office/drawing/2014/main" id="{45763E36-AB39-4816-AEBA-3971F10EBDAC}"/>
                </a:ext>
              </a:extLst>
            </p:cNvPr>
            <p:cNvSpPr/>
            <p:nvPr/>
          </p:nvSpPr>
          <p:spPr>
            <a:xfrm>
              <a:off x="5321859"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89" name="object 57">
              <a:extLst>
                <a:ext uri="{FF2B5EF4-FFF2-40B4-BE49-F238E27FC236}">
                  <a16:creationId xmlns:a16="http://schemas.microsoft.com/office/drawing/2014/main" id="{551AAED3-BDA0-4301-BDAB-459F3DECCF5F}"/>
                </a:ext>
              </a:extLst>
            </p:cNvPr>
            <p:cNvSpPr/>
            <p:nvPr/>
          </p:nvSpPr>
          <p:spPr>
            <a:xfrm>
              <a:off x="5413629"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90" name="object 58">
              <a:extLst>
                <a:ext uri="{FF2B5EF4-FFF2-40B4-BE49-F238E27FC236}">
                  <a16:creationId xmlns:a16="http://schemas.microsoft.com/office/drawing/2014/main" id="{F855B159-4DA4-4CC8-AFC8-2B88910335A1}"/>
                </a:ext>
              </a:extLst>
            </p:cNvPr>
            <p:cNvSpPr/>
            <p:nvPr/>
          </p:nvSpPr>
          <p:spPr>
            <a:xfrm>
              <a:off x="5505399"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91" name="object 59">
              <a:extLst>
                <a:ext uri="{FF2B5EF4-FFF2-40B4-BE49-F238E27FC236}">
                  <a16:creationId xmlns:a16="http://schemas.microsoft.com/office/drawing/2014/main" id="{C43C1AAA-EAC3-4A9F-81C7-C4AA0CF1144D}"/>
                </a:ext>
              </a:extLst>
            </p:cNvPr>
            <p:cNvSpPr/>
            <p:nvPr/>
          </p:nvSpPr>
          <p:spPr>
            <a:xfrm>
              <a:off x="5597169"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92" name="object 60">
              <a:extLst>
                <a:ext uri="{FF2B5EF4-FFF2-40B4-BE49-F238E27FC236}">
                  <a16:creationId xmlns:a16="http://schemas.microsoft.com/office/drawing/2014/main" id="{376D624A-063F-4629-A141-73F40EAD78DF}"/>
                </a:ext>
              </a:extLst>
            </p:cNvPr>
            <p:cNvSpPr/>
            <p:nvPr/>
          </p:nvSpPr>
          <p:spPr>
            <a:xfrm>
              <a:off x="5686853"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93" name="object 61">
              <a:extLst>
                <a:ext uri="{FF2B5EF4-FFF2-40B4-BE49-F238E27FC236}">
                  <a16:creationId xmlns:a16="http://schemas.microsoft.com/office/drawing/2014/main" id="{49C87E4C-6B06-4FB3-B285-14DEEE4D25F1}"/>
                </a:ext>
              </a:extLst>
            </p:cNvPr>
            <p:cNvSpPr/>
            <p:nvPr/>
          </p:nvSpPr>
          <p:spPr>
            <a:xfrm>
              <a:off x="5778623"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94" name="object 62">
              <a:extLst>
                <a:ext uri="{FF2B5EF4-FFF2-40B4-BE49-F238E27FC236}">
                  <a16:creationId xmlns:a16="http://schemas.microsoft.com/office/drawing/2014/main" id="{D551A39D-22A1-437A-987E-59C2EE7C652F}"/>
                </a:ext>
              </a:extLst>
            </p:cNvPr>
            <p:cNvSpPr/>
            <p:nvPr/>
          </p:nvSpPr>
          <p:spPr>
            <a:xfrm>
              <a:off x="5870393"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95" name="object 63">
              <a:extLst>
                <a:ext uri="{FF2B5EF4-FFF2-40B4-BE49-F238E27FC236}">
                  <a16:creationId xmlns:a16="http://schemas.microsoft.com/office/drawing/2014/main" id="{1B336C1E-C7AE-4605-87C9-BDA1AC06E315}"/>
                </a:ext>
              </a:extLst>
            </p:cNvPr>
            <p:cNvSpPr/>
            <p:nvPr/>
          </p:nvSpPr>
          <p:spPr>
            <a:xfrm>
              <a:off x="5962162"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96" name="object 64">
              <a:extLst>
                <a:ext uri="{FF2B5EF4-FFF2-40B4-BE49-F238E27FC236}">
                  <a16:creationId xmlns:a16="http://schemas.microsoft.com/office/drawing/2014/main" id="{FA1FAC1B-F8F5-473F-9854-715698934508}"/>
                </a:ext>
              </a:extLst>
            </p:cNvPr>
            <p:cNvSpPr/>
            <p:nvPr/>
          </p:nvSpPr>
          <p:spPr>
            <a:xfrm>
              <a:off x="6051846"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97" name="object 65">
              <a:extLst>
                <a:ext uri="{FF2B5EF4-FFF2-40B4-BE49-F238E27FC236}">
                  <a16:creationId xmlns:a16="http://schemas.microsoft.com/office/drawing/2014/main" id="{AD5E4AD1-8B75-4DCD-9A98-6F9471101AC0}"/>
                </a:ext>
              </a:extLst>
            </p:cNvPr>
            <p:cNvSpPr/>
            <p:nvPr/>
          </p:nvSpPr>
          <p:spPr>
            <a:xfrm>
              <a:off x="6143616"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98" name="object 66">
              <a:extLst>
                <a:ext uri="{FF2B5EF4-FFF2-40B4-BE49-F238E27FC236}">
                  <a16:creationId xmlns:a16="http://schemas.microsoft.com/office/drawing/2014/main" id="{C4D0630E-70AA-4FEB-83E8-0B99A6F19120}"/>
                </a:ext>
              </a:extLst>
            </p:cNvPr>
            <p:cNvSpPr/>
            <p:nvPr/>
          </p:nvSpPr>
          <p:spPr>
            <a:xfrm>
              <a:off x="6235386"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199" name="object 67">
              <a:extLst>
                <a:ext uri="{FF2B5EF4-FFF2-40B4-BE49-F238E27FC236}">
                  <a16:creationId xmlns:a16="http://schemas.microsoft.com/office/drawing/2014/main" id="{2C3D49DF-6D59-4822-86B4-7C3093526A8A}"/>
                </a:ext>
              </a:extLst>
            </p:cNvPr>
            <p:cNvSpPr/>
            <p:nvPr/>
          </p:nvSpPr>
          <p:spPr>
            <a:xfrm>
              <a:off x="6327155"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00" name="object 68">
              <a:extLst>
                <a:ext uri="{FF2B5EF4-FFF2-40B4-BE49-F238E27FC236}">
                  <a16:creationId xmlns:a16="http://schemas.microsoft.com/office/drawing/2014/main" id="{F606C3B1-4406-4FD7-A42B-7791C3A6C27C}"/>
                </a:ext>
              </a:extLst>
            </p:cNvPr>
            <p:cNvSpPr/>
            <p:nvPr/>
          </p:nvSpPr>
          <p:spPr>
            <a:xfrm>
              <a:off x="6416840"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01" name="object 69">
              <a:extLst>
                <a:ext uri="{FF2B5EF4-FFF2-40B4-BE49-F238E27FC236}">
                  <a16:creationId xmlns:a16="http://schemas.microsoft.com/office/drawing/2014/main" id="{DA575218-0AB4-4A5B-8DE0-18592F11C800}"/>
                </a:ext>
              </a:extLst>
            </p:cNvPr>
            <p:cNvSpPr/>
            <p:nvPr/>
          </p:nvSpPr>
          <p:spPr>
            <a:xfrm>
              <a:off x="6508608"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02" name="object 70">
              <a:extLst>
                <a:ext uri="{FF2B5EF4-FFF2-40B4-BE49-F238E27FC236}">
                  <a16:creationId xmlns:a16="http://schemas.microsoft.com/office/drawing/2014/main" id="{84E2D9E2-F75F-4916-B5DF-07947A3C8E1F}"/>
                </a:ext>
              </a:extLst>
            </p:cNvPr>
            <p:cNvSpPr/>
            <p:nvPr/>
          </p:nvSpPr>
          <p:spPr>
            <a:xfrm>
              <a:off x="6600380"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03" name="object 71">
              <a:extLst>
                <a:ext uri="{FF2B5EF4-FFF2-40B4-BE49-F238E27FC236}">
                  <a16:creationId xmlns:a16="http://schemas.microsoft.com/office/drawing/2014/main" id="{498E1528-67EA-4F54-A303-96357F9EB5EE}"/>
                </a:ext>
              </a:extLst>
            </p:cNvPr>
            <p:cNvSpPr/>
            <p:nvPr/>
          </p:nvSpPr>
          <p:spPr>
            <a:xfrm>
              <a:off x="6692148"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04" name="object 72">
              <a:extLst>
                <a:ext uri="{FF2B5EF4-FFF2-40B4-BE49-F238E27FC236}">
                  <a16:creationId xmlns:a16="http://schemas.microsoft.com/office/drawing/2014/main" id="{8A80DD1E-CC58-4986-9E7B-A55E57CEA4A0}"/>
                </a:ext>
              </a:extLst>
            </p:cNvPr>
            <p:cNvSpPr/>
            <p:nvPr/>
          </p:nvSpPr>
          <p:spPr>
            <a:xfrm>
              <a:off x="6781834"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05" name="object 73">
              <a:extLst>
                <a:ext uri="{FF2B5EF4-FFF2-40B4-BE49-F238E27FC236}">
                  <a16:creationId xmlns:a16="http://schemas.microsoft.com/office/drawing/2014/main" id="{8F609DCB-5A1B-4A2E-BF13-CFF256CBDF9E}"/>
                </a:ext>
              </a:extLst>
            </p:cNvPr>
            <p:cNvSpPr/>
            <p:nvPr/>
          </p:nvSpPr>
          <p:spPr>
            <a:xfrm>
              <a:off x="6873602"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06" name="object 74">
              <a:extLst>
                <a:ext uri="{FF2B5EF4-FFF2-40B4-BE49-F238E27FC236}">
                  <a16:creationId xmlns:a16="http://schemas.microsoft.com/office/drawing/2014/main" id="{135AAF97-944E-4294-AC26-18C2F69C9717}"/>
                </a:ext>
              </a:extLst>
            </p:cNvPr>
            <p:cNvSpPr/>
            <p:nvPr/>
          </p:nvSpPr>
          <p:spPr>
            <a:xfrm>
              <a:off x="6965373"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07" name="object 75">
              <a:extLst>
                <a:ext uri="{FF2B5EF4-FFF2-40B4-BE49-F238E27FC236}">
                  <a16:creationId xmlns:a16="http://schemas.microsoft.com/office/drawing/2014/main" id="{DE289251-BABC-4C9D-BB48-1717CB2DFAB3}"/>
                </a:ext>
              </a:extLst>
            </p:cNvPr>
            <p:cNvSpPr/>
            <p:nvPr/>
          </p:nvSpPr>
          <p:spPr>
            <a:xfrm>
              <a:off x="7057142"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08" name="object 76">
              <a:extLst>
                <a:ext uri="{FF2B5EF4-FFF2-40B4-BE49-F238E27FC236}">
                  <a16:creationId xmlns:a16="http://schemas.microsoft.com/office/drawing/2014/main" id="{1A2DA61B-E8B5-4A43-9AE1-2FFB53F2B130}"/>
                </a:ext>
              </a:extLst>
            </p:cNvPr>
            <p:cNvSpPr/>
            <p:nvPr/>
          </p:nvSpPr>
          <p:spPr>
            <a:xfrm>
              <a:off x="7146827"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09" name="object 77">
              <a:extLst>
                <a:ext uri="{FF2B5EF4-FFF2-40B4-BE49-F238E27FC236}">
                  <a16:creationId xmlns:a16="http://schemas.microsoft.com/office/drawing/2014/main" id="{8EDB0578-7CF8-4E77-8564-97F2DE642F23}"/>
                </a:ext>
              </a:extLst>
            </p:cNvPr>
            <p:cNvSpPr/>
            <p:nvPr/>
          </p:nvSpPr>
          <p:spPr>
            <a:xfrm>
              <a:off x="7238596"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10" name="object 78">
              <a:extLst>
                <a:ext uri="{FF2B5EF4-FFF2-40B4-BE49-F238E27FC236}">
                  <a16:creationId xmlns:a16="http://schemas.microsoft.com/office/drawing/2014/main" id="{A516D92C-CD64-499B-A907-87F479AACB03}"/>
                </a:ext>
              </a:extLst>
            </p:cNvPr>
            <p:cNvSpPr/>
            <p:nvPr/>
          </p:nvSpPr>
          <p:spPr>
            <a:xfrm>
              <a:off x="7330367"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11" name="object 79">
              <a:extLst>
                <a:ext uri="{FF2B5EF4-FFF2-40B4-BE49-F238E27FC236}">
                  <a16:creationId xmlns:a16="http://schemas.microsoft.com/office/drawing/2014/main" id="{FBF700F3-DEDC-460A-BE06-19BDE9F03428}"/>
                </a:ext>
              </a:extLst>
            </p:cNvPr>
            <p:cNvSpPr/>
            <p:nvPr/>
          </p:nvSpPr>
          <p:spPr>
            <a:xfrm>
              <a:off x="7422137"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12" name="object 80">
              <a:extLst>
                <a:ext uri="{FF2B5EF4-FFF2-40B4-BE49-F238E27FC236}">
                  <a16:creationId xmlns:a16="http://schemas.microsoft.com/office/drawing/2014/main" id="{30CB353E-EDD0-41D5-A486-71977CFA18F0}"/>
                </a:ext>
              </a:extLst>
            </p:cNvPr>
            <p:cNvSpPr/>
            <p:nvPr/>
          </p:nvSpPr>
          <p:spPr>
            <a:xfrm>
              <a:off x="7511821"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13" name="object 81">
              <a:extLst>
                <a:ext uri="{FF2B5EF4-FFF2-40B4-BE49-F238E27FC236}">
                  <a16:creationId xmlns:a16="http://schemas.microsoft.com/office/drawing/2014/main" id="{5E76C9A8-DD47-4800-88CF-0466C618875B}"/>
                </a:ext>
              </a:extLst>
            </p:cNvPr>
            <p:cNvSpPr/>
            <p:nvPr/>
          </p:nvSpPr>
          <p:spPr>
            <a:xfrm>
              <a:off x="7603589"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14" name="object 82">
              <a:extLst>
                <a:ext uri="{FF2B5EF4-FFF2-40B4-BE49-F238E27FC236}">
                  <a16:creationId xmlns:a16="http://schemas.microsoft.com/office/drawing/2014/main" id="{849DAD2D-D5F6-4B9F-BFF9-98A0AFA8F6F9}"/>
                </a:ext>
              </a:extLst>
            </p:cNvPr>
            <p:cNvSpPr/>
            <p:nvPr/>
          </p:nvSpPr>
          <p:spPr>
            <a:xfrm>
              <a:off x="7695360"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15" name="object 83">
              <a:extLst>
                <a:ext uri="{FF2B5EF4-FFF2-40B4-BE49-F238E27FC236}">
                  <a16:creationId xmlns:a16="http://schemas.microsoft.com/office/drawing/2014/main" id="{2398D2E7-23A0-44F7-95B4-1A7FCFF6DE97}"/>
                </a:ext>
              </a:extLst>
            </p:cNvPr>
            <p:cNvSpPr/>
            <p:nvPr/>
          </p:nvSpPr>
          <p:spPr>
            <a:xfrm>
              <a:off x="7787130"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16" name="object 84">
              <a:extLst>
                <a:ext uri="{FF2B5EF4-FFF2-40B4-BE49-F238E27FC236}">
                  <a16:creationId xmlns:a16="http://schemas.microsoft.com/office/drawing/2014/main" id="{779B8F4F-C84C-4203-B5C6-108E028AFC5C}"/>
                </a:ext>
              </a:extLst>
            </p:cNvPr>
            <p:cNvSpPr/>
            <p:nvPr/>
          </p:nvSpPr>
          <p:spPr>
            <a:xfrm>
              <a:off x="7876814"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17" name="object 85">
              <a:extLst>
                <a:ext uri="{FF2B5EF4-FFF2-40B4-BE49-F238E27FC236}">
                  <a16:creationId xmlns:a16="http://schemas.microsoft.com/office/drawing/2014/main" id="{ECCC0B36-956A-423A-8AAF-8999A516C766}"/>
                </a:ext>
              </a:extLst>
            </p:cNvPr>
            <p:cNvSpPr/>
            <p:nvPr/>
          </p:nvSpPr>
          <p:spPr>
            <a:xfrm>
              <a:off x="7968583"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18" name="object 86">
              <a:extLst>
                <a:ext uri="{FF2B5EF4-FFF2-40B4-BE49-F238E27FC236}">
                  <a16:creationId xmlns:a16="http://schemas.microsoft.com/office/drawing/2014/main" id="{981140E7-B755-420E-8028-02E16B1FDE1F}"/>
                </a:ext>
              </a:extLst>
            </p:cNvPr>
            <p:cNvSpPr/>
            <p:nvPr/>
          </p:nvSpPr>
          <p:spPr>
            <a:xfrm>
              <a:off x="8060354"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19" name="object 87">
              <a:extLst>
                <a:ext uri="{FF2B5EF4-FFF2-40B4-BE49-F238E27FC236}">
                  <a16:creationId xmlns:a16="http://schemas.microsoft.com/office/drawing/2014/main" id="{DBA08093-C69F-4EAF-9F6A-36014F3DDE69}"/>
                </a:ext>
              </a:extLst>
            </p:cNvPr>
            <p:cNvSpPr/>
            <p:nvPr/>
          </p:nvSpPr>
          <p:spPr>
            <a:xfrm>
              <a:off x="8152124"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20" name="object 88">
              <a:extLst>
                <a:ext uri="{FF2B5EF4-FFF2-40B4-BE49-F238E27FC236}">
                  <a16:creationId xmlns:a16="http://schemas.microsoft.com/office/drawing/2014/main" id="{C9657BDC-EF62-48A4-9ECA-DE46504CFB0E}"/>
                </a:ext>
              </a:extLst>
            </p:cNvPr>
            <p:cNvSpPr/>
            <p:nvPr/>
          </p:nvSpPr>
          <p:spPr>
            <a:xfrm>
              <a:off x="8241808"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21" name="object 89">
              <a:extLst>
                <a:ext uri="{FF2B5EF4-FFF2-40B4-BE49-F238E27FC236}">
                  <a16:creationId xmlns:a16="http://schemas.microsoft.com/office/drawing/2014/main" id="{72470397-CF07-461C-B0A1-E789A41544C1}"/>
                </a:ext>
              </a:extLst>
            </p:cNvPr>
            <p:cNvSpPr/>
            <p:nvPr/>
          </p:nvSpPr>
          <p:spPr>
            <a:xfrm>
              <a:off x="8333576"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22" name="object 90">
              <a:extLst>
                <a:ext uri="{FF2B5EF4-FFF2-40B4-BE49-F238E27FC236}">
                  <a16:creationId xmlns:a16="http://schemas.microsoft.com/office/drawing/2014/main" id="{B606E8A4-507A-4D16-9C07-1F2EB5AE597A}"/>
                </a:ext>
              </a:extLst>
            </p:cNvPr>
            <p:cNvSpPr/>
            <p:nvPr/>
          </p:nvSpPr>
          <p:spPr>
            <a:xfrm>
              <a:off x="8425347"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23" name="object 91">
              <a:extLst>
                <a:ext uri="{FF2B5EF4-FFF2-40B4-BE49-F238E27FC236}">
                  <a16:creationId xmlns:a16="http://schemas.microsoft.com/office/drawing/2014/main" id="{8D2E0455-4C44-4746-AF70-66267EEC5E0E}"/>
                </a:ext>
              </a:extLst>
            </p:cNvPr>
            <p:cNvSpPr/>
            <p:nvPr/>
          </p:nvSpPr>
          <p:spPr>
            <a:xfrm>
              <a:off x="8517117"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24" name="object 92">
              <a:extLst>
                <a:ext uri="{FF2B5EF4-FFF2-40B4-BE49-F238E27FC236}">
                  <a16:creationId xmlns:a16="http://schemas.microsoft.com/office/drawing/2014/main" id="{A70C7576-27C6-4813-834F-4669973F84B8}"/>
                </a:ext>
              </a:extLst>
            </p:cNvPr>
            <p:cNvSpPr/>
            <p:nvPr/>
          </p:nvSpPr>
          <p:spPr>
            <a:xfrm>
              <a:off x="8606801"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25" name="object 93">
              <a:extLst>
                <a:ext uri="{FF2B5EF4-FFF2-40B4-BE49-F238E27FC236}">
                  <a16:creationId xmlns:a16="http://schemas.microsoft.com/office/drawing/2014/main" id="{8BFAF37A-8E10-4184-97B2-B100C5A00AF2}"/>
                </a:ext>
              </a:extLst>
            </p:cNvPr>
            <p:cNvSpPr/>
            <p:nvPr/>
          </p:nvSpPr>
          <p:spPr>
            <a:xfrm>
              <a:off x="8698571"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26" name="object 94">
              <a:extLst>
                <a:ext uri="{FF2B5EF4-FFF2-40B4-BE49-F238E27FC236}">
                  <a16:creationId xmlns:a16="http://schemas.microsoft.com/office/drawing/2014/main" id="{49B9A937-EAAB-4485-A91B-9942F5E67AAD}"/>
                </a:ext>
              </a:extLst>
            </p:cNvPr>
            <p:cNvSpPr/>
            <p:nvPr/>
          </p:nvSpPr>
          <p:spPr>
            <a:xfrm>
              <a:off x="8790341"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27" name="object 95">
              <a:extLst>
                <a:ext uri="{FF2B5EF4-FFF2-40B4-BE49-F238E27FC236}">
                  <a16:creationId xmlns:a16="http://schemas.microsoft.com/office/drawing/2014/main" id="{28F86336-AA34-47D9-8143-4830929DDFCE}"/>
                </a:ext>
              </a:extLst>
            </p:cNvPr>
            <p:cNvSpPr/>
            <p:nvPr/>
          </p:nvSpPr>
          <p:spPr>
            <a:xfrm>
              <a:off x="8882111"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28" name="object 96">
              <a:extLst>
                <a:ext uri="{FF2B5EF4-FFF2-40B4-BE49-F238E27FC236}">
                  <a16:creationId xmlns:a16="http://schemas.microsoft.com/office/drawing/2014/main" id="{0C44DDE2-412A-4423-96F8-524275E0E1A2}"/>
                </a:ext>
              </a:extLst>
            </p:cNvPr>
            <p:cNvSpPr/>
            <p:nvPr/>
          </p:nvSpPr>
          <p:spPr>
            <a:xfrm>
              <a:off x="8971795"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29" name="object 97">
              <a:extLst>
                <a:ext uri="{FF2B5EF4-FFF2-40B4-BE49-F238E27FC236}">
                  <a16:creationId xmlns:a16="http://schemas.microsoft.com/office/drawing/2014/main" id="{434198D7-B88D-4772-AD49-BBFBDF66CCB2}"/>
                </a:ext>
              </a:extLst>
            </p:cNvPr>
            <p:cNvSpPr/>
            <p:nvPr/>
          </p:nvSpPr>
          <p:spPr>
            <a:xfrm>
              <a:off x="9063565"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30" name="object 98">
              <a:extLst>
                <a:ext uri="{FF2B5EF4-FFF2-40B4-BE49-F238E27FC236}">
                  <a16:creationId xmlns:a16="http://schemas.microsoft.com/office/drawing/2014/main" id="{64AD0C5D-CB1E-4C1F-9E17-AB7AF834992C}"/>
                </a:ext>
              </a:extLst>
            </p:cNvPr>
            <p:cNvSpPr/>
            <p:nvPr/>
          </p:nvSpPr>
          <p:spPr>
            <a:xfrm>
              <a:off x="9155335"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31" name="object 99">
              <a:extLst>
                <a:ext uri="{FF2B5EF4-FFF2-40B4-BE49-F238E27FC236}">
                  <a16:creationId xmlns:a16="http://schemas.microsoft.com/office/drawing/2014/main" id="{5CDA5936-E6C6-4868-9E1C-A96C7B5648E6}"/>
                </a:ext>
              </a:extLst>
            </p:cNvPr>
            <p:cNvSpPr/>
            <p:nvPr/>
          </p:nvSpPr>
          <p:spPr>
            <a:xfrm>
              <a:off x="9247104"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32" name="object 100">
              <a:extLst>
                <a:ext uri="{FF2B5EF4-FFF2-40B4-BE49-F238E27FC236}">
                  <a16:creationId xmlns:a16="http://schemas.microsoft.com/office/drawing/2014/main" id="{3A42AAD5-D27B-4869-8437-E6FCEB885EA5}"/>
                </a:ext>
              </a:extLst>
            </p:cNvPr>
            <p:cNvSpPr/>
            <p:nvPr/>
          </p:nvSpPr>
          <p:spPr>
            <a:xfrm>
              <a:off x="9336789"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33" name="object 101">
              <a:extLst>
                <a:ext uri="{FF2B5EF4-FFF2-40B4-BE49-F238E27FC236}">
                  <a16:creationId xmlns:a16="http://schemas.microsoft.com/office/drawing/2014/main" id="{48ABCA14-8B0E-4340-BB1F-4E9D39495614}"/>
                </a:ext>
              </a:extLst>
            </p:cNvPr>
            <p:cNvSpPr/>
            <p:nvPr/>
          </p:nvSpPr>
          <p:spPr>
            <a:xfrm>
              <a:off x="9428558"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34" name="object 102">
              <a:extLst>
                <a:ext uri="{FF2B5EF4-FFF2-40B4-BE49-F238E27FC236}">
                  <a16:creationId xmlns:a16="http://schemas.microsoft.com/office/drawing/2014/main" id="{92B76485-CA42-43AB-AB4E-025C526BD23A}"/>
                </a:ext>
              </a:extLst>
            </p:cNvPr>
            <p:cNvSpPr/>
            <p:nvPr/>
          </p:nvSpPr>
          <p:spPr>
            <a:xfrm>
              <a:off x="9520328"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35" name="object 103">
              <a:extLst>
                <a:ext uri="{FF2B5EF4-FFF2-40B4-BE49-F238E27FC236}">
                  <a16:creationId xmlns:a16="http://schemas.microsoft.com/office/drawing/2014/main" id="{0DAED40B-96C3-49D7-B000-F0AF36688567}"/>
                </a:ext>
              </a:extLst>
            </p:cNvPr>
            <p:cNvSpPr/>
            <p:nvPr/>
          </p:nvSpPr>
          <p:spPr>
            <a:xfrm>
              <a:off x="9612098"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36" name="object 104">
              <a:extLst>
                <a:ext uri="{FF2B5EF4-FFF2-40B4-BE49-F238E27FC236}">
                  <a16:creationId xmlns:a16="http://schemas.microsoft.com/office/drawing/2014/main" id="{E82A2026-7015-489A-949B-8ED89C9B7A2F}"/>
                </a:ext>
              </a:extLst>
            </p:cNvPr>
            <p:cNvSpPr/>
            <p:nvPr/>
          </p:nvSpPr>
          <p:spPr>
            <a:xfrm>
              <a:off x="9701782"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37" name="object 105">
              <a:extLst>
                <a:ext uri="{FF2B5EF4-FFF2-40B4-BE49-F238E27FC236}">
                  <a16:creationId xmlns:a16="http://schemas.microsoft.com/office/drawing/2014/main" id="{DC2449A6-7AF2-44F3-A492-87DC396905CB}"/>
                </a:ext>
              </a:extLst>
            </p:cNvPr>
            <p:cNvSpPr/>
            <p:nvPr/>
          </p:nvSpPr>
          <p:spPr>
            <a:xfrm>
              <a:off x="9793552"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38" name="object 106">
              <a:extLst>
                <a:ext uri="{FF2B5EF4-FFF2-40B4-BE49-F238E27FC236}">
                  <a16:creationId xmlns:a16="http://schemas.microsoft.com/office/drawing/2014/main" id="{DB569CC4-64D6-4E9D-B969-B6344697669A}"/>
                </a:ext>
              </a:extLst>
            </p:cNvPr>
            <p:cNvSpPr/>
            <p:nvPr/>
          </p:nvSpPr>
          <p:spPr>
            <a:xfrm>
              <a:off x="9885322" y="3313381"/>
              <a:ext cx="52142" cy="9525"/>
            </a:xfrm>
            <a:custGeom>
              <a:avLst/>
              <a:gdLst/>
              <a:ahLst/>
              <a:cxnLst/>
              <a:rect l="l" t="t" r="r" b="b"/>
              <a:pathLst>
                <a:path w="38100" h="9525">
                  <a:moveTo>
                    <a:pt x="38100" y="9144"/>
                  </a:moveTo>
                  <a:lnTo>
                    <a:pt x="38100" y="0"/>
                  </a:lnTo>
                  <a:lnTo>
                    <a:pt x="0" y="0"/>
                  </a:lnTo>
                  <a:lnTo>
                    <a:pt x="0" y="9144"/>
                  </a:lnTo>
                  <a:lnTo>
                    <a:pt x="38100" y="9144"/>
                  </a:lnTo>
                  <a:close/>
                </a:path>
              </a:pathLst>
            </a:custGeom>
            <a:solidFill>
              <a:srgbClr val="7F7F7F"/>
            </a:solidFill>
          </p:spPr>
          <p:txBody>
            <a:bodyPr wrap="square" lIns="0" tIns="0" rIns="0" bIns="0" rtlCol="0"/>
            <a:lstStyle/>
            <a:p>
              <a:endParaRPr/>
            </a:p>
          </p:txBody>
        </p:sp>
        <p:sp>
          <p:nvSpPr>
            <p:cNvPr id="239" name="object 107">
              <a:extLst>
                <a:ext uri="{FF2B5EF4-FFF2-40B4-BE49-F238E27FC236}">
                  <a16:creationId xmlns:a16="http://schemas.microsoft.com/office/drawing/2014/main" id="{D6A7DD8D-8A9C-45AC-AF61-0E87A326C554}"/>
                </a:ext>
              </a:extLst>
            </p:cNvPr>
            <p:cNvSpPr/>
            <p:nvPr/>
          </p:nvSpPr>
          <p:spPr>
            <a:xfrm>
              <a:off x="9977092" y="3313381"/>
              <a:ext cx="20857" cy="9525"/>
            </a:xfrm>
            <a:custGeom>
              <a:avLst/>
              <a:gdLst/>
              <a:ahLst/>
              <a:cxnLst/>
              <a:rect l="l" t="t" r="r" b="b"/>
              <a:pathLst>
                <a:path w="15240" h="9525">
                  <a:moveTo>
                    <a:pt x="15240" y="9144"/>
                  </a:moveTo>
                  <a:lnTo>
                    <a:pt x="15240" y="0"/>
                  </a:lnTo>
                  <a:lnTo>
                    <a:pt x="0" y="0"/>
                  </a:lnTo>
                  <a:lnTo>
                    <a:pt x="0" y="9144"/>
                  </a:lnTo>
                  <a:lnTo>
                    <a:pt x="15240" y="9144"/>
                  </a:lnTo>
                  <a:close/>
                </a:path>
              </a:pathLst>
            </a:custGeom>
            <a:solidFill>
              <a:srgbClr val="7F7F7F"/>
            </a:solidFill>
          </p:spPr>
          <p:txBody>
            <a:bodyPr wrap="square" lIns="0" tIns="0" rIns="0" bIns="0" rtlCol="0"/>
            <a:lstStyle/>
            <a:p>
              <a:endParaRPr/>
            </a:p>
          </p:txBody>
        </p:sp>
        <p:sp>
          <p:nvSpPr>
            <p:cNvPr id="240" name="object 130">
              <a:extLst>
                <a:ext uri="{FF2B5EF4-FFF2-40B4-BE49-F238E27FC236}">
                  <a16:creationId xmlns:a16="http://schemas.microsoft.com/office/drawing/2014/main" id="{8D88A93C-33D6-44AC-B005-7139C3A74C8A}"/>
                </a:ext>
              </a:extLst>
            </p:cNvPr>
            <p:cNvSpPr txBox="1"/>
            <p:nvPr/>
          </p:nvSpPr>
          <p:spPr>
            <a:xfrm>
              <a:off x="1700425" y="3161995"/>
              <a:ext cx="218127" cy="299720"/>
            </a:xfrm>
            <a:prstGeom prst="rect">
              <a:avLst/>
            </a:prstGeom>
          </p:spPr>
          <p:txBody>
            <a:bodyPr vert="horz" wrap="square" lIns="0" tIns="12700" rIns="0" bIns="0" rtlCol="0">
              <a:spAutoFit/>
            </a:bodyPr>
            <a:lstStyle/>
            <a:p>
              <a:pPr marL="12700">
                <a:lnSpc>
                  <a:spcPct val="100000"/>
                </a:lnSpc>
                <a:spcBef>
                  <a:spcPts val="100"/>
                </a:spcBef>
              </a:pPr>
              <a:r>
                <a:rPr sz="1800" b="1">
                  <a:solidFill>
                    <a:srgbClr val="FFFFFF"/>
                  </a:solidFill>
                  <a:latin typeface="Arial"/>
                  <a:cs typeface="Arial"/>
                </a:rPr>
                <a:t>=</a:t>
              </a:r>
              <a:endParaRPr sz="1800">
                <a:latin typeface="Arial"/>
                <a:cs typeface="Arial"/>
              </a:endParaRPr>
            </a:p>
          </p:txBody>
        </p:sp>
      </p:grpSp>
    </p:spTree>
    <p:extLst>
      <p:ext uri="{BB962C8B-B14F-4D97-AF65-F5344CB8AC3E}">
        <p14:creationId xmlns:p14="http://schemas.microsoft.com/office/powerpoint/2010/main" val="3343739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67C9272-3BCA-40F2-8F26-2F8086E04D6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25" name="think-cell Slide" r:id="rId16" imgW="445" imgH="446" progId="TCLayout.ActiveDocument.1">
                  <p:embed/>
                </p:oleObj>
              </mc:Choice>
              <mc:Fallback>
                <p:oleObj name="think-cell Slide" r:id="rId16" imgW="445" imgH="446" progId="TCLayout.ActiveDocument.1">
                  <p:embed/>
                  <p:pic>
                    <p:nvPicPr>
                      <p:cNvPr id="4" name="Object 3" hidden="1">
                        <a:extLst>
                          <a:ext uri="{FF2B5EF4-FFF2-40B4-BE49-F238E27FC236}">
                            <a16:creationId xmlns:a16="http://schemas.microsoft.com/office/drawing/2014/main" id="{F67C9272-3BCA-40F2-8F26-2F8086E04D65}"/>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BE72007-C838-4501-8EC5-B4215BFAE00C}"/>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2400">
              <a:latin typeface="Century Gothic" panose="020B0502020202020204" pitchFamily="34" charset="0"/>
              <a:ea typeface="MS PGothic" panose="020B0600070205080204" pitchFamily="34" charset="-128"/>
              <a:cs typeface="Arial" panose="020B0604020202020204" pitchFamily="34" charset="0"/>
              <a:sym typeface="Century Gothic" panose="020B0502020202020204" pitchFamily="34" charset="0"/>
            </a:endParaRPr>
          </a:p>
        </p:txBody>
      </p:sp>
      <p:sp>
        <p:nvSpPr>
          <p:cNvPr id="2" name="Título 1"/>
          <p:cNvSpPr>
            <a:spLocks noGrp="1"/>
          </p:cNvSpPr>
          <p:nvPr>
            <p:ph type="title"/>
          </p:nvPr>
        </p:nvSpPr>
        <p:spPr>
          <a:xfrm>
            <a:off x="411841" y="150008"/>
            <a:ext cx="10972030" cy="465506"/>
          </a:xfrm>
        </p:spPr>
        <p:txBody>
          <a:bodyPr>
            <a:normAutofit fontScale="90000"/>
          </a:bodyPr>
          <a:lstStyle/>
          <a:p>
            <a:r>
              <a:rPr lang="en-US" b="1"/>
              <a:t>Data Preparation Highlights (see details in Appendix)</a:t>
            </a:r>
          </a:p>
        </p:txBody>
      </p:sp>
      <p:grpSp>
        <p:nvGrpSpPr>
          <p:cNvPr id="6" name="Group 5">
            <a:extLst>
              <a:ext uri="{FF2B5EF4-FFF2-40B4-BE49-F238E27FC236}">
                <a16:creationId xmlns:a16="http://schemas.microsoft.com/office/drawing/2014/main" id="{28635A02-61D0-4EFA-9EB8-D40E2A740898}"/>
              </a:ext>
            </a:extLst>
          </p:cNvPr>
          <p:cNvGrpSpPr/>
          <p:nvPr/>
        </p:nvGrpSpPr>
        <p:grpSpPr>
          <a:xfrm>
            <a:off x="924702" y="1469939"/>
            <a:ext cx="10342595" cy="4691514"/>
            <a:chOff x="206569" y="1549238"/>
            <a:chExt cx="8499475" cy="4387504"/>
          </a:xfrm>
        </p:grpSpPr>
        <p:sp>
          <p:nvSpPr>
            <p:cNvPr id="8" name="Rectangle 42">
              <a:extLst>
                <a:ext uri="{FF2B5EF4-FFF2-40B4-BE49-F238E27FC236}">
                  <a16:creationId xmlns:a16="http://schemas.microsoft.com/office/drawing/2014/main" id="{4FAA5913-A4A5-4AEA-8F80-D943D47C13C3}"/>
                </a:ext>
              </a:extLst>
            </p:cNvPr>
            <p:cNvSpPr>
              <a:spLocks noChangeArrowheads="1"/>
            </p:cNvSpPr>
            <p:nvPr>
              <p:custDataLst>
                <p:tags r:id="rId4"/>
              </p:custDataLst>
            </p:nvPr>
          </p:nvSpPr>
          <p:spPr bwMode="auto">
            <a:xfrm>
              <a:off x="3605407" y="1549238"/>
              <a:ext cx="1698625" cy="2057962"/>
            </a:xfrm>
            <a:prstGeom prst="rect">
              <a:avLst/>
            </a:prstGeom>
            <a:solidFill>
              <a:srgbClr val="E4E7E7"/>
            </a:solidFill>
            <a:ln w="6350">
              <a:solidFill>
                <a:schemeClr val="bg1"/>
              </a:solidFill>
              <a:miter lim="800000"/>
              <a:headEnd/>
              <a:tailEnd/>
            </a:ln>
            <a:effectLst/>
          </p:spPr>
          <p:txBody>
            <a:bodyPr lIns="432000" tIns="72000" rIns="72000" bIns="72000"/>
            <a:lstStyle/>
            <a:p>
              <a:pPr algn="l" eaLnBrk="0" hangingPunct="0">
                <a:spcBef>
                  <a:spcPct val="0"/>
                </a:spcBef>
              </a:pPr>
              <a:endParaRPr lang="en-US" sz="1100">
                <a:solidFill>
                  <a:schemeClr val="tx1"/>
                </a:solidFill>
              </a:endParaRPr>
            </a:p>
          </p:txBody>
        </p:sp>
        <p:sp>
          <p:nvSpPr>
            <p:cNvPr id="10" name="Rectangle 44">
              <a:extLst>
                <a:ext uri="{FF2B5EF4-FFF2-40B4-BE49-F238E27FC236}">
                  <a16:creationId xmlns:a16="http://schemas.microsoft.com/office/drawing/2014/main" id="{D0F75145-0F88-4C6E-9E2E-F97A10CDFAD4}"/>
                </a:ext>
              </a:extLst>
            </p:cNvPr>
            <p:cNvSpPr>
              <a:spLocks noChangeArrowheads="1"/>
            </p:cNvSpPr>
            <p:nvPr>
              <p:custDataLst>
                <p:tags r:id="rId5"/>
              </p:custDataLst>
            </p:nvPr>
          </p:nvSpPr>
          <p:spPr bwMode="auto">
            <a:xfrm>
              <a:off x="5307207" y="1549238"/>
              <a:ext cx="1700212" cy="2057962"/>
            </a:xfrm>
            <a:prstGeom prst="rect">
              <a:avLst/>
            </a:prstGeom>
            <a:solidFill>
              <a:srgbClr val="E4E7E7"/>
            </a:solidFill>
            <a:ln w="6350">
              <a:solidFill>
                <a:schemeClr val="bg1"/>
              </a:solidFill>
              <a:miter lim="800000"/>
              <a:headEnd/>
              <a:tailEnd/>
            </a:ln>
            <a:effectLst/>
          </p:spPr>
          <p:txBody>
            <a:bodyPr lIns="432000" tIns="72000" rIns="72000" bIns="72000"/>
            <a:lstStyle/>
            <a:p>
              <a:pPr algn="l" eaLnBrk="0" hangingPunct="0">
                <a:spcBef>
                  <a:spcPct val="0"/>
                </a:spcBef>
              </a:pPr>
              <a:endParaRPr lang="en-US" sz="1100">
                <a:solidFill>
                  <a:schemeClr val="tx1"/>
                </a:solidFill>
              </a:endParaRPr>
            </a:p>
          </p:txBody>
        </p:sp>
        <p:sp>
          <p:nvSpPr>
            <p:cNvPr id="12" name="Rectangle 46">
              <a:extLst>
                <a:ext uri="{FF2B5EF4-FFF2-40B4-BE49-F238E27FC236}">
                  <a16:creationId xmlns:a16="http://schemas.microsoft.com/office/drawing/2014/main" id="{BDE12C76-E47E-4D84-87C0-214CD6B5782A}"/>
                </a:ext>
              </a:extLst>
            </p:cNvPr>
            <p:cNvSpPr>
              <a:spLocks noChangeArrowheads="1"/>
            </p:cNvSpPr>
            <p:nvPr>
              <p:custDataLst>
                <p:tags r:id="rId6"/>
              </p:custDataLst>
            </p:nvPr>
          </p:nvSpPr>
          <p:spPr bwMode="auto">
            <a:xfrm>
              <a:off x="7007419" y="1549238"/>
              <a:ext cx="1698625" cy="2057962"/>
            </a:xfrm>
            <a:prstGeom prst="rect">
              <a:avLst/>
            </a:prstGeom>
            <a:solidFill>
              <a:srgbClr val="E4E7E7"/>
            </a:solidFill>
            <a:ln w="6350">
              <a:solidFill>
                <a:schemeClr val="bg1"/>
              </a:solidFill>
              <a:miter lim="800000"/>
              <a:headEnd/>
              <a:tailEnd/>
            </a:ln>
            <a:effectLst/>
          </p:spPr>
          <p:txBody>
            <a:bodyPr lIns="432000" tIns="72000" rIns="72000" bIns="72000"/>
            <a:lstStyle/>
            <a:p>
              <a:pPr algn="l" eaLnBrk="0" hangingPunct="0">
                <a:spcBef>
                  <a:spcPct val="0"/>
                </a:spcBef>
              </a:pPr>
              <a:endParaRPr lang="en-US" sz="1100">
                <a:solidFill>
                  <a:schemeClr val="tx1"/>
                </a:solidFill>
              </a:endParaRPr>
            </a:p>
          </p:txBody>
        </p:sp>
        <p:sp>
          <p:nvSpPr>
            <p:cNvPr id="14" name="Rectangle 48">
              <a:extLst>
                <a:ext uri="{FF2B5EF4-FFF2-40B4-BE49-F238E27FC236}">
                  <a16:creationId xmlns:a16="http://schemas.microsoft.com/office/drawing/2014/main" id="{418DAA3F-4D67-4A0D-A26A-385CEAC06683}"/>
                </a:ext>
              </a:extLst>
            </p:cNvPr>
            <p:cNvSpPr>
              <a:spLocks noChangeArrowheads="1"/>
            </p:cNvSpPr>
            <p:nvPr>
              <p:custDataLst>
                <p:tags r:id="rId7"/>
              </p:custDataLst>
            </p:nvPr>
          </p:nvSpPr>
          <p:spPr bwMode="auto">
            <a:xfrm>
              <a:off x="1908369" y="1549238"/>
              <a:ext cx="1700213" cy="2057962"/>
            </a:xfrm>
            <a:prstGeom prst="rect">
              <a:avLst/>
            </a:prstGeom>
            <a:solidFill>
              <a:srgbClr val="E4E7E7"/>
            </a:solidFill>
            <a:ln w="6350">
              <a:solidFill>
                <a:schemeClr val="bg1"/>
              </a:solidFill>
              <a:miter lim="800000"/>
              <a:headEnd/>
              <a:tailEnd/>
            </a:ln>
            <a:effectLst/>
          </p:spPr>
          <p:txBody>
            <a:bodyPr lIns="432000" tIns="72000" rIns="72000" bIns="72000"/>
            <a:lstStyle/>
            <a:p>
              <a:pPr algn="l" eaLnBrk="0" hangingPunct="0">
                <a:spcBef>
                  <a:spcPct val="0"/>
                </a:spcBef>
              </a:pPr>
              <a:endParaRPr lang="en-US" sz="1100">
                <a:solidFill>
                  <a:schemeClr val="tx1"/>
                </a:solidFill>
              </a:endParaRPr>
            </a:p>
          </p:txBody>
        </p:sp>
        <p:sp>
          <p:nvSpPr>
            <p:cNvPr id="15" name="Rectangle 49">
              <a:extLst>
                <a:ext uri="{FF2B5EF4-FFF2-40B4-BE49-F238E27FC236}">
                  <a16:creationId xmlns:a16="http://schemas.microsoft.com/office/drawing/2014/main" id="{A56FC0D2-D6E4-4EEE-9A94-5B536E77E8B0}"/>
                </a:ext>
              </a:extLst>
            </p:cNvPr>
            <p:cNvSpPr>
              <a:spLocks noChangeArrowheads="1"/>
            </p:cNvSpPr>
            <p:nvPr>
              <p:custDataLst>
                <p:tags r:id="rId8"/>
              </p:custDataLst>
            </p:nvPr>
          </p:nvSpPr>
          <p:spPr bwMode="auto">
            <a:xfrm>
              <a:off x="209744" y="1549238"/>
              <a:ext cx="1698625" cy="2057962"/>
            </a:xfrm>
            <a:prstGeom prst="rect">
              <a:avLst/>
            </a:prstGeom>
            <a:solidFill>
              <a:srgbClr val="E4E7E7"/>
            </a:solidFill>
            <a:ln w="6350">
              <a:solidFill>
                <a:schemeClr val="bg1"/>
              </a:solidFill>
              <a:miter lim="800000"/>
              <a:headEnd/>
              <a:tailEnd/>
            </a:ln>
            <a:effectLst/>
          </p:spPr>
          <p:txBody>
            <a:bodyPr lIns="72000" tIns="72000" rIns="72000" bIns="72000" anchor="ctr"/>
            <a:lstStyle/>
            <a:p>
              <a:pPr algn="l" eaLnBrk="0" hangingPunct="0">
                <a:spcBef>
                  <a:spcPct val="0"/>
                </a:spcBef>
              </a:pPr>
              <a:r>
                <a:rPr lang="en-US" sz="1200" b="1">
                  <a:solidFill>
                    <a:schemeClr val="tx1"/>
                  </a:solidFill>
                </a:rPr>
                <a:t>Numeric</a:t>
              </a:r>
            </a:p>
          </p:txBody>
        </p:sp>
        <p:sp>
          <p:nvSpPr>
            <p:cNvPr id="3" name="TextBox 2">
              <a:extLst>
                <a:ext uri="{FF2B5EF4-FFF2-40B4-BE49-F238E27FC236}">
                  <a16:creationId xmlns:a16="http://schemas.microsoft.com/office/drawing/2014/main" id="{8FAB03DA-EC50-4D66-876B-FB7E7AECD736}"/>
                </a:ext>
              </a:extLst>
            </p:cNvPr>
            <p:cNvSpPr txBox="1"/>
            <p:nvPr/>
          </p:nvSpPr>
          <p:spPr>
            <a:xfrm>
              <a:off x="1973208" y="1730065"/>
              <a:ext cx="1576647" cy="1813345"/>
            </a:xfrm>
            <a:prstGeom prst="rect">
              <a:avLst/>
            </a:prstGeom>
            <a:noFill/>
          </p:spPr>
          <p:txBody>
            <a:bodyPr wrap="square" rtlCol="0">
              <a:spAutoFit/>
            </a:bodyPr>
            <a:lstStyle/>
            <a:p>
              <a:pPr marL="171450" indent="-171450">
                <a:buFont typeface="Arial" panose="020B0604020202020204" pitchFamily="34" charset="0"/>
                <a:buChar char="•"/>
              </a:pPr>
              <a:r>
                <a:rPr lang="en-US" sz="1200"/>
                <a:t>amount_tsh</a:t>
              </a:r>
            </a:p>
            <a:p>
              <a:pPr marL="171450" indent="-171450">
                <a:buFont typeface="Arial" panose="020B0604020202020204" pitchFamily="34" charset="0"/>
                <a:buChar char="•"/>
              </a:pPr>
              <a:r>
                <a:rPr lang="en-US" sz="1200"/>
                <a:t>gps_height </a:t>
              </a:r>
            </a:p>
            <a:p>
              <a:pPr marL="171450" indent="-171450">
                <a:buFont typeface="Arial" panose="020B0604020202020204" pitchFamily="34" charset="0"/>
                <a:buChar char="•"/>
              </a:pPr>
              <a:r>
                <a:rPr lang="en-US" sz="1200"/>
                <a:t>Longitude</a:t>
              </a:r>
            </a:p>
            <a:p>
              <a:pPr marL="171450" indent="-171450">
                <a:buFont typeface="Arial" panose="020B0604020202020204" pitchFamily="34" charset="0"/>
                <a:buChar char="•"/>
              </a:pPr>
              <a:r>
                <a:rPr lang="en-US" sz="1200"/>
                <a:t>District_code</a:t>
              </a:r>
            </a:p>
            <a:p>
              <a:pPr marL="171450" indent="-171450">
                <a:buFont typeface="Arial" panose="020B0604020202020204" pitchFamily="34" charset="0"/>
                <a:buChar char="•"/>
              </a:pPr>
              <a:r>
                <a:rPr lang="en-US" sz="1200"/>
                <a:t>Num_private</a:t>
              </a:r>
            </a:p>
            <a:p>
              <a:pPr marL="171450" indent="-171450">
                <a:buFont typeface="Arial" panose="020B0604020202020204" pitchFamily="34" charset="0"/>
                <a:buChar char="•"/>
              </a:pPr>
              <a:r>
                <a:rPr lang="en-US" sz="1200"/>
                <a:t>Region_code</a:t>
              </a:r>
            </a:p>
            <a:p>
              <a:pPr marL="171450" indent="-171450">
                <a:buFont typeface="Arial" panose="020B0604020202020204" pitchFamily="34" charset="0"/>
                <a:buChar char="•"/>
              </a:pPr>
              <a:r>
                <a:rPr lang="en-US" sz="1200"/>
                <a:t>Id</a:t>
              </a:r>
            </a:p>
            <a:p>
              <a:pPr marL="171450" indent="-171450">
                <a:buFont typeface="Arial" panose="020B0604020202020204" pitchFamily="34" charset="0"/>
                <a:buChar char="•"/>
              </a:pPr>
              <a:r>
                <a:rPr lang="en-US" sz="1200"/>
                <a:t>latitude </a:t>
              </a:r>
            </a:p>
            <a:p>
              <a:pPr marL="171450" indent="-171450">
                <a:buFont typeface="Arial" panose="020B0604020202020204" pitchFamily="34" charset="0"/>
                <a:buChar char="•"/>
              </a:pPr>
              <a:r>
                <a:rPr lang="en-US" sz="1200"/>
                <a:t>construction_year</a:t>
              </a:r>
            </a:p>
            <a:p>
              <a:pPr marL="171450" indent="-171450">
                <a:buFont typeface="Arial" panose="020B0604020202020204" pitchFamily="34" charset="0"/>
                <a:buChar char="•"/>
              </a:pPr>
              <a:r>
                <a:rPr lang="en-US" sz="1200"/>
                <a:t>population</a:t>
              </a:r>
            </a:p>
          </p:txBody>
        </p:sp>
        <p:sp>
          <p:nvSpPr>
            <p:cNvPr id="22" name="TextBox 21">
              <a:extLst>
                <a:ext uri="{FF2B5EF4-FFF2-40B4-BE49-F238E27FC236}">
                  <a16:creationId xmlns:a16="http://schemas.microsoft.com/office/drawing/2014/main" id="{40AAF777-E506-445C-9DA1-CA33E8FDBDFA}"/>
                </a:ext>
              </a:extLst>
            </p:cNvPr>
            <p:cNvSpPr txBox="1"/>
            <p:nvPr/>
          </p:nvSpPr>
          <p:spPr>
            <a:xfrm>
              <a:off x="3624909" y="2103294"/>
              <a:ext cx="1704045" cy="1122548"/>
            </a:xfrm>
            <a:prstGeom prst="rect">
              <a:avLst/>
            </a:prstGeom>
            <a:noFill/>
          </p:spPr>
          <p:txBody>
            <a:bodyPr wrap="square" rtlCol="0">
              <a:spAutoFit/>
            </a:bodyPr>
            <a:lstStyle/>
            <a:p>
              <a:pPr marL="171450" indent="-171450">
                <a:buFont typeface="Arial" panose="020B0604020202020204" pitchFamily="34" charset="0"/>
                <a:buChar char="•"/>
              </a:pPr>
              <a:r>
                <a:rPr lang="en-US" sz="1200"/>
                <a:t>Remove informative features</a:t>
              </a:r>
            </a:p>
            <a:p>
              <a:pPr marL="171450" indent="-171450">
                <a:buFont typeface="Arial" panose="020B0604020202020204" pitchFamily="34" charset="0"/>
                <a:buChar char="•"/>
              </a:pPr>
              <a:r>
                <a:rPr lang="en-US" sz="1200"/>
                <a:t>Remove the rows with 0s </a:t>
              </a:r>
            </a:p>
            <a:p>
              <a:pPr marL="171450" indent="-171450">
                <a:buFont typeface="Arial" panose="020B0604020202020204" pitchFamily="34" charset="0"/>
                <a:buChar char="•"/>
              </a:pPr>
              <a:r>
                <a:rPr lang="en-US" sz="1200"/>
                <a:t>Mean of the region</a:t>
              </a:r>
            </a:p>
            <a:p>
              <a:pPr marL="171450" indent="-171450">
                <a:buFont typeface="Arial" panose="020B0604020202020204" pitchFamily="34" charset="0"/>
                <a:buChar char="•"/>
              </a:pPr>
              <a:r>
                <a:rPr lang="en-US" sz="1200"/>
                <a:t>knn imputation methods</a:t>
              </a:r>
            </a:p>
            <a:p>
              <a:pPr marL="171450" indent="-171450">
                <a:buFont typeface="Arial" panose="020B0604020202020204" pitchFamily="34" charset="0"/>
                <a:buChar char="•"/>
              </a:pPr>
              <a:r>
                <a:rPr lang="en-US" sz="1200"/>
                <a:t>Clip outliers </a:t>
              </a:r>
            </a:p>
          </p:txBody>
        </p:sp>
        <p:sp>
          <p:nvSpPr>
            <p:cNvPr id="23" name="TextBox 22">
              <a:extLst>
                <a:ext uri="{FF2B5EF4-FFF2-40B4-BE49-F238E27FC236}">
                  <a16:creationId xmlns:a16="http://schemas.microsoft.com/office/drawing/2014/main" id="{357997A9-2C9B-494A-9AEE-6F32BB6BD474}"/>
                </a:ext>
              </a:extLst>
            </p:cNvPr>
            <p:cNvSpPr txBox="1"/>
            <p:nvPr/>
          </p:nvSpPr>
          <p:spPr>
            <a:xfrm>
              <a:off x="5333072" y="1890983"/>
              <a:ext cx="1614032" cy="1640646"/>
            </a:xfrm>
            <a:prstGeom prst="rect">
              <a:avLst/>
            </a:prstGeom>
            <a:noFill/>
          </p:spPr>
          <p:txBody>
            <a:bodyPr wrap="square" rtlCol="0">
              <a:spAutoFit/>
            </a:bodyPr>
            <a:lstStyle/>
            <a:p>
              <a:pPr marL="171450" indent="-171450">
                <a:buFont typeface="Arial" panose="020B0604020202020204" pitchFamily="34" charset="0"/>
                <a:buChar char="•"/>
              </a:pPr>
              <a:r>
                <a:rPr lang="en-US" sz="1200" dirty="0"/>
                <a:t>KNN imputation for Lat, Long, gps_height, amount_tsh.</a:t>
              </a:r>
            </a:p>
            <a:p>
              <a:pPr marL="171450" indent="-171450">
                <a:buFont typeface="Arial" panose="020B0604020202020204" pitchFamily="34" charset="0"/>
                <a:buChar char="•"/>
              </a:pPr>
              <a:r>
                <a:rPr lang="en-US" sz="1200" dirty="0"/>
                <a:t>For population, clip outliers and impute with mean</a:t>
              </a:r>
            </a:p>
            <a:p>
              <a:pPr marL="171450" indent="-171450">
                <a:buFont typeface="Arial" panose="020B0604020202020204" pitchFamily="34" charset="0"/>
                <a:buChar char="•"/>
              </a:pPr>
              <a:r>
                <a:rPr lang="en-US" sz="1200" dirty="0"/>
                <a:t>Construction_year fill with median and normalize</a:t>
              </a:r>
            </a:p>
          </p:txBody>
        </p:sp>
        <p:grpSp>
          <p:nvGrpSpPr>
            <p:cNvPr id="25" name="Group 145">
              <a:extLst>
                <a:ext uri="{FF2B5EF4-FFF2-40B4-BE49-F238E27FC236}">
                  <a16:creationId xmlns:a16="http://schemas.microsoft.com/office/drawing/2014/main" id="{A865251E-31AB-4712-BED8-0EADA2F45F43}"/>
                </a:ext>
              </a:extLst>
            </p:cNvPr>
            <p:cNvGrpSpPr>
              <a:grpSpLocks/>
            </p:cNvGrpSpPr>
            <p:nvPr/>
          </p:nvGrpSpPr>
          <p:grpSpPr bwMode="auto">
            <a:xfrm>
              <a:off x="7188107" y="2047967"/>
              <a:ext cx="869362" cy="190500"/>
              <a:chOff x="2711" y="3357"/>
              <a:chExt cx="593" cy="120"/>
            </a:xfrm>
          </p:grpSpPr>
          <p:sp>
            <p:nvSpPr>
              <p:cNvPr id="26" name="AutoShape 146">
                <a:extLst>
                  <a:ext uri="{FF2B5EF4-FFF2-40B4-BE49-F238E27FC236}">
                    <a16:creationId xmlns:a16="http://schemas.microsoft.com/office/drawing/2014/main" id="{C95BCE95-1DED-467D-887B-78C5D29947B6}"/>
                  </a:ext>
                </a:extLst>
              </p:cNvPr>
              <p:cNvSpPr>
                <a:spLocks noChangeArrowheads="1"/>
              </p:cNvSpPr>
              <p:nvPr/>
            </p:nvSpPr>
            <p:spPr bwMode="auto">
              <a:xfrm>
                <a:off x="2711" y="3357"/>
                <a:ext cx="135" cy="120"/>
              </a:xfrm>
              <a:prstGeom prst="star5">
                <a:avLst/>
              </a:prstGeom>
              <a:solidFill>
                <a:schemeClr val="accent6"/>
              </a:solidFill>
              <a:ln w="6350">
                <a:solidFill>
                  <a:schemeClr val="accent6"/>
                </a:solidFill>
                <a:miter lim="800000"/>
                <a:headEnd/>
                <a:tailEnd/>
              </a:ln>
              <a:effectLst/>
            </p:spPr>
            <p:txBody>
              <a:bodyPr wrap="none" lIns="0" tIns="0" rIns="0" bIns="0" anchor="ctr"/>
              <a:lstStyle/>
              <a:p>
                <a:endParaRPr lang="de-DE" sz="1100" dirty="0"/>
              </a:p>
            </p:txBody>
          </p:sp>
          <p:sp>
            <p:nvSpPr>
              <p:cNvPr id="27" name="AutoShape 147">
                <a:extLst>
                  <a:ext uri="{FF2B5EF4-FFF2-40B4-BE49-F238E27FC236}">
                    <a16:creationId xmlns:a16="http://schemas.microsoft.com/office/drawing/2014/main" id="{1D7F8B99-E628-4779-ABAF-FD2CD958F89C}"/>
                  </a:ext>
                </a:extLst>
              </p:cNvPr>
              <p:cNvSpPr>
                <a:spLocks noChangeArrowheads="1"/>
              </p:cNvSpPr>
              <p:nvPr/>
            </p:nvSpPr>
            <p:spPr bwMode="auto">
              <a:xfrm>
                <a:off x="2863" y="3357"/>
                <a:ext cx="136" cy="120"/>
              </a:xfrm>
              <a:prstGeom prst="star5">
                <a:avLst/>
              </a:prstGeom>
              <a:solidFill>
                <a:schemeClr val="accent6"/>
              </a:solidFill>
              <a:ln w="6350">
                <a:solidFill>
                  <a:schemeClr val="accent6"/>
                </a:solidFill>
                <a:miter lim="800000"/>
                <a:headEnd/>
                <a:tailEnd/>
              </a:ln>
              <a:effectLst/>
            </p:spPr>
            <p:txBody>
              <a:bodyPr wrap="none" lIns="0" tIns="0" rIns="0" bIns="0" anchor="ctr"/>
              <a:lstStyle/>
              <a:p>
                <a:endParaRPr lang="de-DE" sz="1100" dirty="0"/>
              </a:p>
            </p:txBody>
          </p:sp>
          <p:sp>
            <p:nvSpPr>
              <p:cNvPr id="28" name="AutoShape 148">
                <a:extLst>
                  <a:ext uri="{FF2B5EF4-FFF2-40B4-BE49-F238E27FC236}">
                    <a16:creationId xmlns:a16="http://schemas.microsoft.com/office/drawing/2014/main" id="{49C7CAD2-C8A1-46CC-930F-A0708F9EEDFD}"/>
                  </a:ext>
                </a:extLst>
              </p:cNvPr>
              <p:cNvSpPr>
                <a:spLocks noChangeArrowheads="1"/>
              </p:cNvSpPr>
              <p:nvPr/>
            </p:nvSpPr>
            <p:spPr bwMode="auto">
              <a:xfrm>
                <a:off x="3016" y="3357"/>
                <a:ext cx="135" cy="120"/>
              </a:xfrm>
              <a:prstGeom prst="star5">
                <a:avLst/>
              </a:prstGeom>
              <a:solidFill>
                <a:schemeClr val="accent6"/>
              </a:solidFill>
              <a:ln w="6350">
                <a:solidFill>
                  <a:schemeClr val="accent6"/>
                </a:solidFill>
                <a:miter lim="800000"/>
                <a:headEnd/>
                <a:tailEnd/>
              </a:ln>
              <a:effectLst/>
            </p:spPr>
            <p:txBody>
              <a:bodyPr wrap="none" lIns="0" tIns="0" rIns="0" bIns="0" anchor="ctr"/>
              <a:lstStyle/>
              <a:p>
                <a:endParaRPr lang="de-DE" sz="1100" dirty="0"/>
              </a:p>
            </p:txBody>
          </p:sp>
          <p:sp>
            <p:nvSpPr>
              <p:cNvPr id="29" name="AutoShape 149">
                <a:extLst>
                  <a:ext uri="{FF2B5EF4-FFF2-40B4-BE49-F238E27FC236}">
                    <a16:creationId xmlns:a16="http://schemas.microsoft.com/office/drawing/2014/main" id="{802A4AF7-6F95-4E1A-8196-314D65D6C5F1}"/>
                  </a:ext>
                </a:extLst>
              </p:cNvPr>
              <p:cNvSpPr>
                <a:spLocks noChangeArrowheads="1"/>
              </p:cNvSpPr>
              <p:nvPr/>
            </p:nvSpPr>
            <p:spPr bwMode="auto">
              <a:xfrm>
                <a:off x="3168" y="3357"/>
                <a:ext cx="136" cy="120"/>
              </a:xfrm>
              <a:prstGeom prst="star5">
                <a:avLst/>
              </a:prstGeom>
              <a:solidFill>
                <a:schemeClr val="accent6"/>
              </a:solidFill>
              <a:ln w="6350">
                <a:solidFill>
                  <a:schemeClr val="accent6"/>
                </a:solidFill>
                <a:miter lim="800000"/>
                <a:headEnd/>
                <a:tailEnd/>
              </a:ln>
              <a:effectLst/>
            </p:spPr>
            <p:txBody>
              <a:bodyPr wrap="none" lIns="0" tIns="0" rIns="0" bIns="0" anchor="ctr"/>
              <a:lstStyle/>
              <a:p>
                <a:endParaRPr lang="de-DE" sz="1100" dirty="0"/>
              </a:p>
            </p:txBody>
          </p:sp>
        </p:grpSp>
        <p:sp>
          <p:nvSpPr>
            <p:cNvPr id="31" name="Rectangle 42">
              <a:extLst>
                <a:ext uri="{FF2B5EF4-FFF2-40B4-BE49-F238E27FC236}">
                  <a16:creationId xmlns:a16="http://schemas.microsoft.com/office/drawing/2014/main" id="{DC624287-0AAC-41F9-91ED-1165B24ED1CD}"/>
                </a:ext>
              </a:extLst>
            </p:cNvPr>
            <p:cNvSpPr>
              <a:spLocks noChangeArrowheads="1"/>
            </p:cNvSpPr>
            <p:nvPr>
              <p:custDataLst>
                <p:tags r:id="rId9"/>
              </p:custDataLst>
            </p:nvPr>
          </p:nvSpPr>
          <p:spPr bwMode="auto">
            <a:xfrm>
              <a:off x="3602232" y="3671863"/>
              <a:ext cx="1698625" cy="2057962"/>
            </a:xfrm>
            <a:prstGeom prst="rect">
              <a:avLst/>
            </a:prstGeom>
            <a:solidFill>
              <a:srgbClr val="E4E7E7"/>
            </a:solidFill>
            <a:ln w="6350">
              <a:solidFill>
                <a:schemeClr val="bg1"/>
              </a:solidFill>
              <a:miter lim="800000"/>
              <a:headEnd/>
              <a:tailEnd/>
            </a:ln>
            <a:effectLst/>
          </p:spPr>
          <p:txBody>
            <a:bodyPr lIns="432000" tIns="72000" rIns="72000" bIns="72000"/>
            <a:lstStyle/>
            <a:p>
              <a:pPr algn="l" eaLnBrk="0" hangingPunct="0">
                <a:spcBef>
                  <a:spcPct val="0"/>
                </a:spcBef>
              </a:pPr>
              <a:endParaRPr lang="en-US" sz="1100" dirty="0">
                <a:solidFill>
                  <a:schemeClr val="tx1"/>
                </a:solidFill>
              </a:endParaRPr>
            </a:p>
          </p:txBody>
        </p:sp>
        <p:sp>
          <p:nvSpPr>
            <p:cNvPr id="32" name="Rectangle 44">
              <a:extLst>
                <a:ext uri="{FF2B5EF4-FFF2-40B4-BE49-F238E27FC236}">
                  <a16:creationId xmlns:a16="http://schemas.microsoft.com/office/drawing/2014/main" id="{F245DD5F-B6B3-41EC-B7CB-34F375CEB241}"/>
                </a:ext>
              </a:extLst>
            </p:cNvPr>
            <p:cNvSpPr>
              <a:spLocks noChangeArrowheads="1"/>
            </p:cNvSpPr>
            <p:nvPr>
              <p:custDataLst>
                <p:tags r:id="rId10"/>
              </p:custDataLst>
            </p:nvPr>
          </p:nvSpPr>
          <p:spPr bwMode="auto">
            <a:xfrm>
              <a:off x="5304032" y="3671863"/>
              <a:ext cx="1700212" cy="2057962"/>
            </a:xfrm>
            <a:prstGeom prst="rect">
              <a:avLst/>
            </a:prstGeom>
            <a:solidFill>
              <a:srgbClr val="E4E7E7"/>
            </a:solidFill>
            <a:ln w="6350">
              <a:solidFill>
                <a:schemeClr val="bg1"/>
              </a:solidFill>
              <a:miter lim="800000"/>
              <a:headEnd/>
              <a:tailEnd/>
            </a:ln>
            <a:effectLst/>
          </p:spPr>
          <p:txBody>
            <a:bodyPr lIns="432000" tIns="72000" rIns="72000" bIns="72000"/>
            <a:lstStyle/>
            <a:p>
              <a:pPr algn="l" eaLnBrk="0" hangingPunct="0">
                <a:spcBef>
                  <a:spcPct val="0"/>
                </a:spcBef>
              </a:pPr>
              <a:endParaRPr lang="en-US" sz="1100" dirty="0">
                <a:solidFill>
                  <a:schemeClr val="tx1"/>
                </a:solidFill>
              </a:endParaRPr>
            </a:p>
          </p:txBody>
        </p:sp>
        <p:sp>
          <p:nvSpPr>
            <p:cNvPr id="33" name="Rectangle 46">
              <a:extLst>
                <a:ext uri="{FF2B5EF4-FFF2-40B4-BE49-F238E27FC236}">
                  <a16:creationId xmlns:a16="http://schemas.microsoft.com/office/drawing/2014/main" id="{192F9220-92FC-42E8-9D63-A354EF0D7F90}"/>
                </a:ext>
              </a:extLst>
            </p:cNvPr>
            <p:cNvSpPr>
              <a:spLocks noChangeArrowheads="1"/>
            </p:cNvSpPr>
            <p:nvPr>
              <p:custDataLst>
                <p:tags r:id="rId11"/>
              </p:custDataLst>
            </p:nvPr>
          </p:nvSpPr>
          <p:spPr bwMode="auto">
            <a:xfrm>
              <a:off x="7004244" y="3671863"/>
              <a:ext cx="1698625" cy="2057962"/>
            </a:xfrm>
            <a:prstGeom prst="rect">
              <a:avLst/>
            </a:prstGeom>
            <a:solidFill>
              <a:srgbClr val="E4E7E7"/>
            </a:solidFill>
            <a:ln w="6350">
              <a:solidFill>
                <a:schemeClr val="bg1"/>
              </a:solidFill>
              <a:miter lim="800000"/>
              <a:headEnd/>
              <a:tailEnd/>
            </a:ln>
            <a:effectLst/>
          </p:spPr>
          <p:txBody>
            <a:bodyPr lIns="432000" tIns="72000" rIns="72000" bIns="72000"/>
            <a:lstStyle/>
            <a:p>
              <a:pPr algn="l" eaLnBrk="0" hangingPunct="0">
                <a:spcBef>
                  <a:spcPct val="0"/>
                </a:spcBef>
              </a:pPr>
              <a:endParaRPr lang="en-US" sz="1100" dirty="0">
                <a:solidFill>
                  <a:schemeClr val="tx1"/>
                </a:solidFill>
              </a:endParaRPr>
            </a:p>
          </p:txBody>
        </p:sp>
        <p:sp>
          <p:nvSpPr>
            <p:cNvPr id="34" name="Rectangle 48">
              <a:extLst>
                <a:ext uri="{FF2B5EF4-FFF2-40B4-BE49-F238E27FC236}">
                  <a16:creationId xmlns:a16="http://schemas.microsoft.com/office/drawing/2014/main" id="{51EADA28-8D2B-4DC5-9F9F-71134D1898D2}"/>
                </a:ext>
              </a:extLst>
            </p:cNvPr>
            <p:cNvSpPr>
              <a:spLocks noChangeArrowheads="1"/>
            </p:cNvSpPr>
            <p:nvPr>
              <p:custDataLst>
                <p:tags r:id="rId12"/>
              </p:custDataLst>
            </p:nvPr>
          </p:nvSpPr>
          <p:spPr bwMode="auto">
            <a:xfrm>
              <a:off x="1905194" y="3671863"/>
              <a:ext cx="1700213" cy="2057962"/>
            </a:xfrm>
            <a:prstGeom prst="rect">
              <a:avLst/>
            </a:prstGeom>
            <a:solidFill>
              <a:srgbClr val="E4E7E7"/>
            </a:solidFill>
            <a:ln w="6350">
              <a:solidFill>
                <a:schemeClr val="bg1"/>
              </a:solidFill>
              <a:miter lim="800000"/>
              <a:headEnd/>
              <a:tailEnd/>
            </a:ln>
            <a:effectLst/>
          </p:spPr>
          <p:txBody>
            <a:bodyPr lIns="432000" tIns="72000" rIns="72000" bIns="72000"/>
            <a:lstStyle/>
            <a:p>
              <a:pPr algn="l" eaLnBrk="0" hangingPunct="0">
                <a:spcBef>
                  <a:spcPct val="0"/>
                </a:spcBef>
              </a:pPr>
              <a:endParaRPr lang="en-US" sz="1100" dirty="0">
                <a:solidFill>
                  <a:schemeClr val="tx1"/>
                </a:solidFill>
              </a:endParaRPr>
            </a:p>
          </p:txBody>
        </p:sp>
        <p:sp>
          <p:nvSpPr>
            <p:cNvPr id="35" name="Rectangle 49">
              <a:extLst>
                <a:ext uri="{FF2B5EF4-FFF2-40B4-BE49-F238E27FC236}">
                  <a16:creationId xmlns:a16="http://schemas.microsoft.com/office/drawing/2014/main" id="{E6B385C4-591D-4AB5-9BEE-E76F9CA7FA37}"/>
                </a:ext>
              </a:extLst>
            </p:cNvPr>
            <p:cNvSpPr>
              <a:spLocks noChangeArrowheads="1"/>
            </p:cNvSpPr>
            <p:nvPr>
              <p:custDataLst>
                <p:tags r:id="rId13"/>
              </p:custDataLst>
            </p:nvPr>
          </p:nvSpPr>
          <p:spPr bwMode="auto">
            <a:xfrm>
              <a:off x="206569" y="3671863"/>
              <a:ext cx="1698625" cy="2057962"/>
            </a:xfrm>
            <a:prstGeom prst="rect">
              <a:avLst/>
            </a:prstGeom>
            <a:solidFill>
              <a:srgbClr val="E4E7E7"/>
            </a:solidFill>
            <a:ln w="6350">
              <a:solidFill>
                <a:schemeClr val="bg1"/>
              </a:solidFill>
              <a:miter lim="800000"/>
              <a:headEnd/>
              <a:tailEnd/>
            </a:ln>
            <a:effectLst/>
          </p:spPr>
          <p:txBody>
            <a:bodyPr lIns="72000" tIns="72000" rIns="72000" bIns="72000" anchor="ctr"/>
            <a:lstStyle/>
            <a:p>
              <a:pPr algn="l" eaLnBrk="0" hangingPunct="0">
                <a:spcBef>
                  <a:spcPct val="0"/>
                </a:spcBef>
              </a:pPr>
              <a:r>
                <a:rPr lang="en-US" sz="1200" b="1" dirty="0">
                  <a:solidFill>
                    <a:schemeClr val="tx1"/>
                  </a:solidFill>
                </a:rPr>
                <a:t>Categorical</a:t>
              </a:r>
            </a:p>
          </p:txBody>
        </p:sp>
        <p:sp>
          <p:nvSpPr>
            <p:cNvPr id="36" name="TextBox 35">
              <a:extLst>
                <a:ext uri="{FF2B5EF4-FFF2-40B4-BE49-F238E27FC236}">
                  <a16:creationId xmlns:a16="http://schemas.microsoft.com/office/drawing/2014/main" id="{678D8B06-A57B-4EE8-8AAD-88AE2E2817BF}"/>
                </a:ext>
              </a:extLst>
            </p:cNvPr>
            <p:cNvSpPr txBox="1"/>
            <p:nvPr/>
          </p:nvSpPr>
          <p:spPr>
            <a:xfrm>
              <a:off x="1930116" y="3872359"/>
              <a:ext cx="1576647" cy="1640646"/>
            </a:xfrm>
            <a:prstGeom prst="rect">
              <a:avLst/>
            </a:prstGeom>
            <a:noFill/>
          </p:spPr>
          <p:txBody>
            <a:bodyPr wrap="square" rtlCol="0">
              <a:spAutoFit/>
            </a:bodyPr>
            <a:lstStyle/>
            <a:p>
              <a:r>
                <a:rPr lang="en-US" sz="1200" dirty="0"/>
                <a:t>Sample categorical :</a:t>
              </a:r>
            </a:p>
            <a:p>
              <a:pPr marL="171450" indent="-171450">
                <a:buFont typeface="Arial" panose="020B0604020202020204" pitchFamily="34" charset="0"/>
                <a:buChar char="•"/>
              </a:pPr>
              <a:r>
                <a:rPr lang="en-US" sz="1200" dirty="0"/>
                <a:t>installer</a:t>
              </a:r>
            </a:p>
            <a:p>
              <a:pPr marL="171450" indent="-171450">
                <a:buFont typeface="Arial" panose="020B0604020202020204" pitchFamily="34" charset="0"/>
                <a:buChar char="•"/>
              </a:pPr>
              <a:r>
                <a:rPr lang="en-US" sz="1200" dirty="0"/>
                <a:t>public_meeting</a:t>
              </a:r>
            </a:p>
            <a:p>
              <a:pPr marL="171450" indent="-171450">
                <a:buFont typeface="Arial" panose="020B0604020202020204" pitchFamily="34" charset="0"/>
                <a:buChar char="•"/>
              </a:pPr>
              <a:r>
                <a:rPr lang="en-US" sz="1200" dirty="0"/>
                <a:t>scheme</a:t>
              </a:r>
            </a:p>
            <a:p>
              <a:pPr marL="171450" indent="-171450">
                <a:buFont typeface="Arial" panose="020B0604020202020204" pitchFamily="34" charset="0"/>
                <a:buChar char="•"/>
              </a:pPr>
              <a:r>
                <a:rPr lang="en-US" sz="1200" dirty="0"/>
                <a:t>scheme_management</a:t>
              </a:r>
            </a:p>
            <a:p>
              <a:pPr marL="171450" indent="-171450">
                <a:buFont typeface="Arial" panose="020B0604020202020204" pitchFamily="34" charset="0"/>
                <a:buChar char="•"/>
              </a:pPr>
              <a:r>
                <a:rPr lang="en-US" sz="1200" dirty="0"/>
                <a:t>management</a:t>
              </a:r>
            </a:p>
            <a:p>
              <a:pPr marL="171450" indent="-171450">
                <a:buFont typeface="Arial" panose="020B0604020202020204" pitchFamily="34" charset="0"/>
                <a:buChar char="•"/>
              </a:pPr>
              <a:r>
                <a:rPr lang="en-US" sz="1200" dirty="0"/>
                <a:t>management_group </a:t>
              </a:r>
            </a:p>
            <a:p>
              <a:pPr marL="171450" indent="-171450">
                <a:buFont typeface="Arial" panose="020B0604020202020204" pitchFamily="34" charset="0"/>
                <a:buChar char="•"/>
              </a:pPr>
              <a:r>
                <a:rPr lang="en-US" sz="1200" dirty="0"/>
                <a:t>permit </a:t>
              </a:r>
            </a:p>
            <a:p>
              <a:pPr marL="171450" indent="-171450">
                <a:buFont typeface="Arial" panose="020B0604020202020204" pitchFamily="34" charset="0"/>
                <a:buChar char="•"/>
              </a:pPr>
              <a:r>
                <a:rPr lang="en-US" sz="1200" dirty="0"/>
                <a:t>Payment </a:t>
              </a:r>
            </a:p>
          </p:txBody>
        </p:sp>
        <p:sp>
          <p:nvSpPr>
            <p:cNvPr id="37" name="TextBox 36">
              <a:extLst>
                <a:ext uri="{FF2B5EF4-FFF2-40B4-BE49-F238E27FC236}">
                  <a16:creationId xmlns:a16="http://schemas.microsoft.com/office/drawing/2014/main" id="{DF6F406D-7721-4C6D-B22B-2217C2B8A45D}"/>
                </a:ext>
              </a:extLst>
            </p:cNvPr>
            <p:cNvSpPr txBox="1"/>
            <p:nvPr/>
          </p:nvSpPr>
          <p:spPr>
            <a:xfrm>
              <a:off x="3599057" y="3777997"/>
              <a:ext cx="1576647" cy="2158745"/>
            </a:xfrm>
            <a:prstGeom prst="rect">
              <a:avLst/>
            </a:prstGeom>
            <a:noFill/>
          </p:spPr>
          <p:txBody>
            <a:bodyPr wrap="square" rtlCol="0">
              <a:spAutoFit/>
            </a:bodyPr>
            <a:lstStyle/>
            <a:p>
              <a:pPr marL="171450" indent="-171450">
                <a:buFont typeface="Arial" panose="020B0604020202020204" pitchFamily="34" charset="0"/>
                <a:buChar char="•"/>
              </a:pPr>
              <a:r>
                <a:rPr lang="en-US" sz="1200" dirty="0"/>
                <a:t>Treat features with high number of levels:</a:t>
              </a:r>
            </a:p>
            <a:p>
              <a:r>
                <a:rPr lang="en-US" sz="1200" dirty="0"/>
                <a:t>Group values with freq &lt; 1% as Others </a:t>
              </a:r>
            </a:p>
            <a:p>
              <a:r>
                <a:rPr lang="en-US" sz="1200" dirty="0"/>
                <a:t>Create new dummy variable </a:t>
              </a:r>
            </a:p>
            <a:p>
              <a:r>
                <a:rPr lang="en-US" sz="1200" dirty="0"/>
                <a:t>Drop variables and keep the groups created.</a:t>
              </a:r>
            </a:p>
            <a:p>
              <a:r>
                <a:rPr lang="en-US" sz="1200" dirty="0"/>
                <a:t>Find similarity and correlation on the features. </a:t>
              </a:r>
            </a:p>
            <a:p>
              <a:pPr marL="171450" indent="-171450">
                <a:buFont typeface="Arial" panose="020B0604020202020204" pitchFamily="34" charset="0"/>
                <a:buChar char="•"/>
              </a:pPr>
              <a:endParaRPr lang="en-US" sz="1200" dirty="0"/>
            </a:p>
          </p:txBody>
        </p:sp>
        <p:sp>
          <p:nvSpPr>
            <p:cNvPr id="38" name="TextBox 37">
              <a:extLst>
                <a:ext uri="{FF2B5EF4-FFF2-40B4-BE49-F238E27FC236}">
                  <a16:creationId xmlns:a16="http://schemas.microsoft.com/office/drawing/2014/main" id="{B86CABC7-E09C-48CD-8DBA-52944AF5FFC0}"/>
                </a:ext>
              </a:extLst>
            </p:cNvPr>
            <p:cNvSpPr txBox="1"/>
            <p:nvPr/>
          </p:nvSpPr>
          <p:spPr>
            <a:xfrm>
              <a:off x="5300857" y="3840107"/>
              <a:ext cx="1678464" cy="1467946"/>
            </a:xfrm>
            <a:prstGeom prst="rect">
              <a:avLst/>
            </a:prstGeom>
            <a:noFill/>
          </p:spPr>
          <p:txBody>
            <a:bodyPr wrap="square" rtlCol="0">
              <a:spAutoFit/>
            </a:bodyPr>
            <a:lstStyle/>
            <a:p>
              <a:pPr marL="171450" indent="-171450">
                <a:buFont typeface="Arial" panose="020B0604020202020204" pitchFamily="34" charset="0"/>
                <a:buChar char="•"/>
              </a:pPr>
              <a:r>
                <a:rPr lang="en-US" sz="1200" dirty="0"/>
                <a:t>Drop: source class, source type, etc</a:t>
              </a:r>
            </a:p>
            <a:p>
              <a:pPr marL="171450" indent="-171450">
                <a:buFont typeface="Arial" panose="020B0604020202020204" pitchFamily="34" charset="0"/>
                <a:buChar char="•"/>
              </a:pPr>
              <a:r>
                <a:rPr lang="en-US" sz="1200" dirty="0"/>
                <a:t>Do Nothing: waterpoint_type</a:t>
              </a:r>
            </a:p>
            <a:p>
              <a:pPr marL="171450" indent="-171450">
                <a:buFont typeface="Arial" panose="020B0604020202020204" pitchFamily="34" charset="0"/>
                <a:buChar char="•"/>
              </a:pPr>
              <a:r>
                <a:rPr lang="en-US" sz="1200" dirty="0"/>
                <a:t>Feature created: installer</a:t>
              </a:r>
            </a:p>
            <a:p>
              <a:pPr marL="171450" indent="-171450">
                <a:buFont typeface="Arial" panose="020B0604020202020204" pitchFamily="34" charset="0"/>
                <a:buChar char="•"/>
              </a:pPr>
              <a:r>
                <a:rPr lang="en-US" sz="1200" dirty="0"/>
                <a:t>Dummies variables created</a:t>
              </a:r>
            </a:p>
            <a:p>
              <a:pPr marL="171450" indent="-171450">
                <a:buFont typeface="Arial" panose="020B0604020202020204" pitchFamily="34" charset="0"/>
                <a:buChar char="•"/>
              </a:pPr>
              <a:endParaRPr lang="en-US" sz="1200" dirty="0"/>
            </a:p>
          </p:txBody>
        </p:sp>
        <p:grpSp>
          <p:nvGrpSpPr>
            <p:cNvPr id="39" name="Group 145">
              <a:extLst>
                <a:ext uri="{FF2B5EF4-FFF2-40B4-BE49-F238E27FC236}">
                  <a16:creationId xmlns:a16="http://schemas.microsoft.com/office/drawing/2014/main" id="{5049F273-BDF0-4517-AD41-D7D23343DA05}"/>
                </a:ext>
              </a:extLst>
            </p:cNvPr>
            <p:cNvGrpSpPr>
              <a:grpSpLocks/>
            </p:cNvGrpSpPr>
            <p:nvPr/>
          </p:nvGrpSpPr>
          <p:grpSpPr bwMode="auto">
            <a:xfrm>
              <a:off x="7155954" y="4574411"/>
              <a:ext cx="1092200" cy="190500"/>
              <a:chOff x="2711" y="3357"/>
              <a:chExt cx="745" cy="120"/>
            </a:xfrm>
          </p:grpSpPr>
          <p:sp>
            <p:nvSpPr>
              <p:cNvPr id="40" name="AutoShape 146">
                <a:extLst>
                  <a:ext uri="{FF2B5EF4-FFF2-40B4-BE49-F238E27FC236}">
                    <a16:creationId xmlns:a16="http://schemas.microsoft.com/office/drawing/2014/main" id="{B8DAD3DF-C4C2-4311-ACEA-369CEFCB68DE}"/>
                  </a:ext>
                </a:extLst>
              </p:cNvPr>
              <p:cNvSpPr>
                <a:spLocks noChangeArrowheads="1"/>
              </p:cNvSpPr>
              <p:nvPr/>
            </p:nvSpPr>
            <p:spPr bwMode="auto">
              <a:xfrm>
                <a:off x="2711" y="3357"/>
                <a:ext cx="135" cy="120"/>
              </a:xfrm>
              <a:prstGeom prst="star5">
                <a:avLst/>
              </a:prstGeom>
              <a:solidFill>
                <a:schemeClr val="accent6"/>
              </a:solidFill>
              <a:ln w="6350">
                <a:solidFill>
                  <a:schemeClr val="accent6"/>
                </a:solidFill>
                <a:miter lim="800000"/>
                <a:headEnd/>
                <a:tailEnd/>
              </a:ln>
              <a:effectLst/>
            </p:spPr>
            <p:txBody>
              <a:bodyPr wrap="none" lIns="0" tIns="0" rIns="0" bIns="0" anchor="ctr"/>
              <a:lstStyle/>
              <a:p>
                <a:endParaRPr lang="de-DE" sz="1100" dirty="0"/>
              </a:p>
            </p:txBody>
          </p:sp>
          <p:sp>
            <p:nvSpPr>
              <p:cNvPr id="41" name="AutoShape 147">
                <a:extLst>
                  <a:ext uri="{FF2B5EF4-FFF2-40B4-BE49-F238E27FC236}">
                    <a16:creationId xmlns:a16="http://schemas.microsoft.com/office/drawing/2014/main" id="{D918466D-2626-4ECB-9059-DF1AE10CCE67}"/>
                  </a:ext>
                </a:extLst>
              </p:cNvPr>
              <p:cNvSpPr>
                <a:spLocks noChangeArrowheads="1"/>
              </p:cNvSpPr>
              <p:nvPr/>
            </p:nvSpPr>
            <p:spPr bwMode="auto">
              <a:xfrm>
                <a:off x="2863" y="3357"/>
                <a:ext cx="136" cy="120"/>
              </a:xfrm>
              <a:prstGeom prst="star5">
                <a:avLst/>
              </a:prstGeom>
              <a:solidFill>
                <a:schemeClr val="accent6"/>
              </a:solidFill>
              <a:ln w="6350">
                <a:solidFill>
                  <a:schemeClr val="accent6"/>
                </a:solidFill>
                <a:miter lim="800000"/>
                <a:headEnd/>
                <a:tailEnd/>
              </a:ln>
              <a:effectLst/>
            </p:spPr>
            <p:txBody>
              <a:bodyPr wrap="none" lIns="0" tIns="0" rIns="0" bIns="0" anchor="ctr"/>
              <a:lstStyle/>
              <a:p>
                <a:endParaRPr lang="de-DE" sz="1100" dirty="0"/>
              </a:p>
            </p:txBody>
          </p:sp>
          <p:sp>
            <p:nvSpPr>
              <p:cNvPr id="42" name="AutoShape 148">
                <a:extLst>
                  <a:ext uri="{FF2B5EF4-FFF2-40B4-BE49-F238E27FC236}">
                    <a16:creationId xmlns:a16="http://schemas.microsoft.com/office/drawing/2014/main" id="{356B1F47-4395-4872-B805-11B6D307EF38}"/>
                  </a:ext>
                </a:extLst>
              </p:cNvPr>
              <p:cNvSpPr>
                <a:spLocks noChangeArrowheads="1"/>
              </p:cNvSpPr>
              <p:nvPr/>
            </p:nvSpPr>
            <p:spPr bwMode="auto">
              <a:xfrm>
                <a:off x="3016" y="3357"/>
                <a:ext cx="135" cy="120"/>
              </a:xfrm>
              <a:prstGeom prst="star5">
                <a:avLst/>
              </a:prstGeom>
              <a:solidFill>
                <a:schemeClr val="accent6"/>
              </a:solidFill>
              <a:ln w="6350">
                <a:solidFill>
                  <a:schemeClr val="accent6"/>
                </a:solidFill>
                <a:miter lim="800000"/>
                <a:headEnd/>
                <a:tailEnd/>
              </a:ln>
              <a:effectLst/>
            </p:spPr>
            <p:txBody>
              <a:bodyPr wrap="none" lIns="0" tIns="0" rIns="0" bIns="0" anchor="ctr"/>
              <a:lstStyle/>
              <a:p>
                <a:endParaRPr lang="de-DE" sz="1100" dirty="0"/>
              </a:p>
            </p:txBody>
          </p:sp>
          <p:sp>
            <p:nvSpPr>
              <p:cNvPr id="43" name="AutoShape 149">
                <a:extLst>
                  <a:ext uri="{FF2B5EF4-FFF2-40B4-BE49-F238E27FC236}">
                    <a16:creationId xmlns:a16="http://schemas.microsoft.com/office/drawing/2014/main" id="{BEAA48AD-6605-4F69-B6A9-C60567D1D165}"/>
                  </a:ext>
                </a:extLst>
              </p:cNvPr>
              <p:cNvSpPr>
                <a:spLocks noChangeArrowheads="1"/>
              </p:cNvSpPr>
              <p:nvPr/>
            </p:nvSpPr>
            <p:spPr bwMode="auto">
              <a:xfrm>
                <a:off x="3168" y="3357"/>
                <a:ext cx="136" cy="120"/>
              </a:xfrm>
              <a:prstGeom prst="star5">
                <a:avLst/>
              </a:prstGeom>
              <a:solidFill>
                <a:schemeClr val="accent6"/>
              </a:solidFill>
              <a:ln w="6350">
                <a:solidFill>
                  <a:schemeClr val="accent6"/>
                </a:solidFill>
                <a:miter lim="800000"/>
                <a:headEnd/>
                <a:tailEnd/>
              </a:ln>
              <a:effectLst/>
            </p:spPr>
            <p:txBody>
              <a:bodyPr wrap="none" lIns="0" tIns="0" rIns="0" bIns="0" anchor="ctr"/>
              <a:lstStyle/>
              <a:p>
                <a:endParaRPr lang="de-DE" sz="1100" dirty="0"/>
              </a:p>
            </p:txBody>
          </p:sp>
          <p:sp>
            <p:nvSpPr>
              <p:cNvPr id="44" name="AutoShape 150">
                <a:extLst>
                  <a:ext uri="{FF2B5EF4-FFF2-40B4-BE49-F238E27FC236}">
                    <a16:creationId xmlns:a16="http://schemas.microsoft.com/office/drawing/2014/main" id="{310CAB23-77E0-4FF3-83FE-3C8256452881}"/>
                  </a:ext>
                </a:extLst>
              </p:cNvPr>
              <p:cNvSpPr>
                <a:spLocks noChangeArrowheads="1"/>
              </p:cNvSpPr>
              <p:nvPr/>
            </p:nvSpPr>
            <p:spPr bwMode="auto">
              <a:xfrm>
                <a:off x="3321" y="3357"/>
                <a:ext cx="135" cy="120"/>
              </a:xfrm>
              <a:prstGeom prst="star5">
                <a:avLst/>
              </a:prstGeom>
              <a:solidFill>
                <a:schemeClr val="bg1"/>
              </a:solidFill>
              <a:ln w="6350">
                <a:solidFill>
                  <a:schemeClr val="accent6"/>
                </a:solidFill>
                <a:miter lim="800000"/>
                <a:headEnd/>
                <a:tailEnd/>
              </a:ln>
              <a:effectLst/>
            </p:spPr>
            <p:txBody>
              <a:bodyPr wrap="none" lIns="0" tIns="0" rIns="0" bIns="0" anchor="ctr"/>
              <a:lstStyle/>
              <a:p>
                <a:endParaRPr lang="de-DE" sz="1100" dirty="0"/>
              </a:p>
            </p:txBody>
          </p:sp>
        </p:grpSp>
      </p:grpSp>
      <p:sp>
        <p:nvSpPr>
          <p:cNvPr id="45" name="object 117">
            <a:extLst>
              <a:ext uri="{FF2B5EF4-FFF2-40B4-BE49-F238E27FC236}">
                <a16:creationId xmlns:a16="http://schemas.microsoft.com/office/drawing/2014/main" id="{A21209FB-1C59-FD44-9CE2-5505A3BD95C9}"/>
              </a:ext>
            </a:extLst>
          </p:cNvPr>
          <p:cNvSpPr/>
          <p:nvPr/>
        </p:nvSpPr>
        <p:spPr>
          <a:xfrm>
            <a:off x="925667" y="969566"/>
            <a:ext cx="2063111" cy="465506"/>
          </a:xfrm>
          <a:custGeom>
            <a:avLst/>
            <a:gdLst/>
            <a:ahLst/>
            <a:cxnLst/>
            <a:rect l="l" t="t" r="r" b="b"/>
            <a:pathLst>
              <a:path w="1419225" h="2769234">
                <a:moveTo>
                  <a:pt x="0" y="0"/>
                </a:moveTo>
                <a:lnTo>
                  <a:pt x="0" y="2769108"/>
                </a:lnTo>
                <a:lnTo>
                  <a:pt x="1418844" y="2769108"/>
                </a:lnTo>
                <a:lnTo>
                  <a:pt x="1418844" y="0"/>
                </a:lnTo>
                <a:lnTo>
                  <a:pt x="0" y="0"/>
                </a:lnTo>
                <a:close/>
              </a:path>
            </a:pathLst>
          </a:custGeom>
          <a:solidFill>
            <a:srgbClr val="C7E0FB"/>
          </a:solidFill>
        </p:spPr>
        <p:txBody>
          <a:bodyPr wrap="square" lIns="0" tIns="0" rIns="0" bIns="0" rtlCol="0" anchor="ctr"/>
          <a:lstStyle/>
          <a:p>
            <a:r>
              <a:rPr lang="es-ES" sz="1100" b="1" dirty="0">
                <a:solidFill>
                  <a:srgbClr val="00396C"/>
                </a:solidFill>
              </a:rPr>
              <a:t> Type of variable</a:t>
            </a:r>
            <a:endParaRPr sz="1100" b="1" dirty="0">
              <a:solidFill>
                <a:srgbClr val="00396C"/>
              </a:solidFill>
            </a:endParaRPr>
          </a:p>
        </p:txBody>
      </p:sp>
      <p:sp>
        <p:nvSpPr>
          <p:cNvPr id="46" name="object 117">
            <a:extLst>
              <a:ext uri="{FF2B5EF4-FFF2-40B4-BE49-F238E27FC236}">
                <a16:creationId xmlns:a16="http://schemas.microsoft.com/office/drawing/2014/main" id="{66D276EA-FACC-5B41-85BD-2CCB2EA8F383}"/>
              </a:ext>
            </a:extLst>
          </p:cNvPr>
          <p:cNvSpPr/>
          <p:nvPr/>
        </p:nvSpPr>
        <p:spPr>
          <a:xfrm>
            <a:off x="3022002" y="973372"/>
            <a:ext cx="2034716" cy="465506"/>
          </a:xfrm>
          <a:custGeom>
            <a:avLst/>
            <a:gdLst/>
            <a:ahLst/>
            <a:cxnLst/>
            <a:rect l="l" t="t" r="r" b="b"/>
            <a:pathLst>
              <a:path w="1419225" h="2769234">
                <a:moveTo>
                  <a:pt x="0" y="0"/>
                </a:moveTo>
                <a:lnTo>
                  <a:pt x="0" y="2769108"/>
                </a:lnTo>
                <a:lnTo>
                  <a:pt x="1418844" y="2769108"/>
                </a:lnTo>
                <a:lnTo>
                  <a:pt x="1418844" y="0"/>
                </a:lnTo>
                <a:lnTo>
                  <a:pt x="0" y="0"/>
                </a:lnTo>
                <a:close/>
              </a:path>
            </a:pathLst>
          </a:custGeom>
          <a:solidFill>
            <a:srgbClr val="C7E0FB"/>
          </a:solidFill>
        </p:spPr>
        <p:txBody>
          <a:bodyPr wrap="square" lIns="0" tIns="0" rIns="0" bIns="0" rtlCol="0" anchor="ctr"/>
          <a:lstStyle/>
          <a:p>
            <a:r>
              <a:rPr lang="es-ES" sz="1100" b="1" dirty="0">
                <a:solidFill>
                  <a:srgbClr val="00396C"/>
                </a:solidFill>
              </a:rPr>
              <a:t>  Variable</a:t>
            </a:r>
            <a:endParaRPr sz="1100" b="1" dirty="0">
              <a:solidFill>
                <a:srgbClr val="00396C"/>
              </a:solidFill>
            </a:endParaRPr>
          </a:p>
        </p:txBody>
      </p:sp>
      <p:sp>
        <p:nvSpPr>
          <p:cNvPr id="47" name="object 117">
            <a:extLst>
              <a:ext uri="{FF2B5EF4-FFF2-40B4-BE49-F238E27FC236}">
                <a16:creationId xmlns:a16="http://schemas.microsoft.com/office/drawing/2014/main" id="{BBEACEC7-4300-2942-9C4A-A30F7710AECE}"/>
              </a:ext>
            </a:extLst>
          </p:cNvPr>
          <p:cNvSpPr/>
          <p:nvPr/>
        </p:nvSpPr>
        <p:spPr>
          <a:xfrm>
            <a:off x="5088976" y="969566"/>
            <a:ext cx="2034716" cy="465506"/>
          </a:xfrm>
          <a:custGeom>
            <a:avLst/>
            <a:gdLst/>
            <a:ahLst/>
            <a:cxnLst/>
            <a:rect l="l" t="t" r="r" b="b"/>
            <a:pathLst>
              <a:path w="1419225" h="2769234">
                <a:moveTo>
                  <a:pt x="0" y="0"/>
                </a:moveTo>
                <a:lnTo>
                  <a:pt x="0" y="2769108"/>
                </a:lnTo>
                <a:lnTo>
                  <a:pt x="1418844" y="2769108"/>
                </a:lnTo>
                <a:lnTo>
                  <a:pt x="1418844" y="0"/>
                </a:lnTo>
                <a:lnTo>
                  <a:pt x="0" y="0"/>
                </a:lnTo>
                <a:close/>
              </a:path>
            </a:pathLst>
          </a:custGeom>
          <a:solidFill>
            <a:srgbClr val="C7E0FB"/>
          </a:solidFill>
        </p:spPr>
        <p:txBody>
          <a:bodyPr wrap="square" lIns="0" tIns="0" rIns="0" bIns="0" rtlCol="0" anchor="ctr"/>
          <a:lstStyle/>
          <a:p>
            <a:r>
              <a:rPr lang="es-ES" sz="1100" b="1" dirty="0">
                <a:solidFill>
                  <a:srgbClr val="00396C"/>
                </a:solidFill>
              </a:rPr>
              <a:t>  Options reviewed</a:t>
            </a:r>
            <a:endParaRPr sz="1100" b="1" dirty="0">
              <a:solidFill>
                <a:srgbClr val="00396C"/>
              </a:solidFill>
            </a:endParaRPr>
          </a:p>
        </p:txBody>
      </p:sp>
      <p:sp>
        <p:nvSpPr>
          <p:cNvPr id="48" name="object 117">
            <a:extLst>
              <a:ext uri="{FF2B5EF4-FFF2-40B4-BE49-F238E27FC236}">
                <a16:creationId xmlns:a16="http://schemas.microsoft.com/office/drawing/2014/main" id="{C737503D-298F-E44F-ABB6-A8D0E89D2BE2}"/>
              </a:ext>
            </a:extLst>
          </p:cNvPr>
          <p:cNvSpPr/>
          <p:nvPr/>
        </p:nvSpPr>
        <p:spPr>
          <a:xfrm>
            <a:off x="7144649" y="973372"/>
            <a:ext cx="2034716" cy="465506"/>
          </a:xfrm>
          <a:custGeom>
            <a:avLst/>
            <a:gdLst/>
            <a:ahLst/>
            <a:cxnLst/>
            <a:rect l="l" t="t" r="r" b="b"/>
            <a:pathLst>
              <a:path w="1419225" h="2769234">
                <a:moveTo>
                  <a:pt x="0" y="0"/>
                </a:moveTo>
                <a:lnTo>
                  <a:pt x="0" y="2769108"/>
                </a:lnTo>
                <a:lnTo>
                  <a:pt x="1418844" y="2769108"/>
                </a:lnTo>
                <a:lnTo>
                  <a:pt x="1418844" y="0"/>
                </a:lnTo>
                <a:lnTo>
                  <a:pt x="0" y="0"/>
                </a:lnTo>
                <a:close/>
              </a:path>
            </a:pathLst>
          </a:custGeom>
          <a:solidFill>
            <a:srgbClr val="C7E0FB"/>
          </a:solidFill>
        </p:spPr>
        <p:txBody>
          <a:bodyPr wrap="square" lIns="0" tIns="0" rIns="0" bIns="0" rtlCol="0" anchor="ctr"/>
          <a:lstStyle/>
          <a:p>
            <a:r>
              <a:rPr lang="es-ES" sz="1100" b="1" dirty="0">
                <a:solidFill>
                  <a:srgbClr val="00396C"/>
                </a:solidFill>
              </a:rPr>
              <a:t>  Actions for most</a:t>
            </a:r>
            <a:endParaRPr sz="1100" b="1" dirty="0">
              <a:solidFill>
                <a:srgbClr val="00396C"/>
              </a:solidFill>
            </a:endParaRPr>
          </a:p>
        </p:txBody>
      </p:sp>
      <p:sp>
        <p:nvSpPr>
          <p:cNvPr id="49" name="object 117">
            <a:extLst>
              <a:ext uri="{FF2B5EF4-FFF2-40B4-BE49-F238E27FC236}">
                <a16:creationId xmlns:a16="http://schemas.microsoft.com/office/drawing/2014/main" id="{A5CEBF46-71A3-B44A-A087-F62813CF9C01}"/>
              </a:ext>
            </a:extLst>
          </p:cNvPr>
          <p:cNvSpPr/>
          <p:nvPr/>
        </p:nvSpPr>
        <p:spPr>
          <a:xfrm>
            <a:off x="9212589" y="969566"/>
            <a:ext cx="2034716" cy="465506"/>
          </a:xfrm>
          <a:custGeom>
            <a:avLst/>
            <a:gdLst/>
            <a:ahLst/>
            <a:cxnLst/>
            <a:rect l="l" t="t" r="r" b="b"/>
            <a:pathLst>
              <a:path w="1419225" h="2769234">
                <a:moveTo>
                  <a:pt x="0" y="0"/>
                </a:moveTo>
                <a:lnTo>
                  <a:pt x="0" y="2769108"/>
                </a:lnTo>
                <a:lnTo>
                  <a:pt x="1418844" y="2769108"/>
                </a:lnTo>
                <a:lnTo>
                  <a:pt x="1418844" y="0"/>
                </a:lnTo>
                <a:lnTo>
                  <a:pt x="0" y="0"/>
                </a:lnTo>
                <a:close/>
              </a:path>
            </a:pathLst>
          </a:custGeom>
          <a:solidFill>
            <a:srgbClr val="C7E0FB"/>
          </a:solidFill>
        </p:spPr>
        <p:txBody>
          <a:bodyPr wrap="square" lIns="0" tIns="0" rIns="0" bIns="0" rtlCol="0" anchor="ctr"/>
          <a:lstStyle/>
          <a:p>
            <a:r>
              <a:rPr lang="es-ES" sz="1100" b="1" dirty="0">
                <a:solidFill>
                  <a:srgbClr val="00396C"/>
                </a:solidFill>
              </a:rPr>
              <a:t>  Impact on model</a:t>
            </a:r>
            <a:endParaRPr sz="1100" b="1" dirty="0">
              <a:solidFill>
                <a:srgbClr val="00396C"/>
              </a:solidFill>
            </a:endParaRPr>
          </a:p>
        </p:txBody>
      </p:sp>
      <p:sp>
        <p:nvSpPr>
          <p:cNvPr id="50" name="object 4">
            <a:extLst>
              <a:ext uri="{FF2B5EF4-FFF2-40B4-BE49-F238E27FC236}">
                <a16:creationId xmlns:a16="http://schemas.microsoft.com/office/drawing/2014/main" id="{6A961BD4-1840-3044-A77A-E2B1782D1813}"/>
              </a:ext>
            </a:extLst>
          </p:cNvPr>
          <p:cNvSpPr/>
          <p:nvPr/>
        </p:nvSpPr>
        <p:spPr>
          <a:xfrm>
            <a:off x="264593" y="758282"/>
            <a:ext cx="11700666" cy="5285679"/>
          </a:xfrm>
          <a:custGeom>
            <a:avLst/>
            <a:gdLst/>
            <a:ahLst/>
            <a:cxnLst/>
            <a:rect l="l" t="t" r="r" b="b"/>
            <a:pathLst>
              <a:path w="7005955" h="5442584">
                <a:moveTo>
                  <a:pt x="7005828" y="5437638"/>
                </a:moveTo>
                <a:lnTo>
                  <a:pt x="7005828" y="6096"/>
                </a:lnTo>
                <a:lnTo>
                  <a:pt x="6999732" y="0"/>
                </a:lnTo>
                <a:lnTo>
                  <a:pt x="6096" y="0"/>
                </a:lnTo>
                <a:lnTo>
                  <a:pt x="0" y="6096"/>
                </a:lnTo>
                <a:lnTo>
                  <a:pt x="0" y="5437638"/>
                </a:lnTo>
                <a:lnTo>
                  <a:pt x="6096" y="5442210"/>
                </a:lnTo>
                <a:lnTo>
                  <a:pt x="13716" y="5442210"/>
                </a:lnTo>
                <a:lnTo>
                  <a:pt x="13716" y="25908"/>
                </a:lnTo>
                <a:lnTo>
                  <a:pt x="25908" y="13716"/>
                </a:lnTo>
                <a:lnTo>
                  <a:pt x="25908" y="25908"/>
                </a:lnTo>
                <a:lnTo>
                  <a:pt x="6979920" y="25908"/>
                </a:lnTo>
                <a:lnTo>
                  <a:pt x="6979920" y="13716"/>
                </a:lnTo>
                <a:lnTo>
                  <a:pt x="6992112" y="25908"/>
                </a:lnTo>
                <a:lnTo>
                  <a:pt x="6992112" y="5442210"/>
                </a:lnTo>
                <a:lnTo>
                  <a:pt x="6999732" y="5442210"/>
                </a:lnTo>
                <a:lnTo>
                  <a:pt x="7005828" y="5437638"/>
                </a:lnTo>
                <a:close/>
              </a:path>
              <a:path w="7005955" h="5442584">
                <a:moveTo>
                  <a:pt x="25908" y="25908"/>
                </a:moveTo>
                <a:lnTo>
                  <a:pt x="25908" y="13716"/>
                </a:lnTo>
                <a:lnTo>
                  <a:pt x="13716" y="25908"/>
                </a:lnTo>
                <a:lnTo>
                  <a:pt x="25908" y="25908"/>
                </a:lnTo>
                <a:close/>
              </a:path>
              <a:path w="7005955" h="5442584">
                <a:moveTo>
                  <a:pt x="25908" y="5417826"/>
                </a:moveTo>
                <a:lnTo>
                  <a:pt x="25908" y="25908"/>
                </a:lnTo>
                <a:lnTo>
                  <a:pt x="13716" y="25908"/>
                </a:lnTo>
                <a:lnTo>
                  <a:pt x="13716" y="5417826"/>
                </a:lnTo>
                <a:lnTo>
                  <a:pt x="25908" y="5417826"/>
                </a:lnTo>
                <a:close/>
              </a:path>
              <a:path w="7005955" h="5442584">
                <a:moveTo>
                  <a:pt x="6992112" y="5417826"/>
                </a:moveTo>
                <a:lnTo>
                  <a:pt x="13716" y="5417826"/>
                </a:lnTo>
                <a:lnTo>
                  <a:pt x="25908" y="5430018"/>
                </a:lnTo>
                <a:lnTo>
                  <a:pt x="25908" y="5442210"/>
                </a:lnTo>
                <a:lnTo>
                  <a:pt x="6979920" y="5442210"/>
                </a:lnTo>
                <a:lnTo>
                  <a:pt x="6979920" y="5430018"/>
                </a:lnTo>
                <a:lnTo>
                  <a:pt x="6992112" y="5417826"/>
                </a:lnTo>
                <a:close/>
              </a:path>
              <a:path w="7005955" h="5442584">
                <a:moveTo>
                  <a:pt x="25908" y="5442210"/>
                </a:moveTo>
                <a:lnTo>
                  <a:pt x="25908" y="5430018"/>
                </a:lnTo>
                <a:lnTo>
                  <a:pt x="13716" y="5417826"/>
                </a:lnTo>
                <a:lnTo>
                  <a:pt x="13716" y="5442210"/>
                </a:lnTo>
                <a:lnTo>
                  <a:pt x="25908" y="5442210"/>
                </a:lnTo>
                <a:close/>
              </a:path>
              <a:path w="7005955" h="5442584">
                <a:moveTo>
                  <a:pt x="6992112" y="25908"/>
                </a:moveTo>
                <a:lnTo>
                  <a:pt x="6979920" y="13716"/>
                </a:lnTo>
                <a:lnTo>
                  <a:pt x="6979920" y="25908"/>
                </a:lnTo>
                <a:lnTo>
                  <a:pt x="6992112" y="25908"/>
                </a:lnTo>
                <a:close/>
              </a:path>
              <a:path w="7005955" h="5442584">
                <a:moveTo>
                  <a:pt x="6992112" y="5417826"/>
                </a:moveTo>
                <a:lnTo>
                  <a:pt x="6992112" y="25908"/>
                </a:lnTo>
                <a:lnTo>
                  <a:pt x="6979920" y="25908"/>
                </a:lnTo>
                <a:lnTo>
                  <a:pt x="6979920" y="5417826"/>
                </a:lnTo>
                <a:lnTo>
                  <a:pt x="6992112" y="5417826"/>
                </a:lnTo>
                <a:close/>
              </a:path>
              <a:path w="7005955" h="5442584">
                <a:moveTo>
                  <a:pt x="6992112" y="5442210"/>
                </a:moveTo>
                <a:lnTo>
                  <a:pt x="6992112" y="5417826"/>
                </a:lnTo>
                <a:lnTo>
                  <a:pt x="6979920" y="5430018"/>
                </a:lnTo>
                <a:lnTo>
                  <a:pt x="6979920" y="5442210"/>
                </a:lnTo>
                <a:lnTo>
                  <a:pt x="6992112" y="5442210"/>
                </a:lnTo>
                <a:close/>
              </a:path>
            </a:pathLst>
          </a:custGeom>
          <a:solidFill>
            <a:srgbClr val="BEBEBE"/>
          </a:solidFill>
        </p:spPr>
        <p:txBody>
          <a:bodyPr wrap="square" lIns="0" tIns="0" rIns="0" bIns="0" rtlCol="0"/>
          <a:lstStyle/>
          <a:p>
            <a:endParaRPr sz="2800" dirty="0"/>
          </a:p>
        </p:txBody>
      </p:sp>
      <p:sp>
        <p:nvSpPr>
          <p:cNvPr id="51" name="AutoShape 149">
            <a:extLst>
              <a:ext uri="{FF2B5EF4-FFF2-40B4-BE49-F238E27FC236}">
                <a16:creationId xmlns:a16="http://schemas.microsoft.com/office/drawing/2014/main" id="{4D85826D-1888-6E4B-9348-86BB1A863D37}"/>
              </a:ext>
            </a:extLst>
          </p:cNvPr>
          <p:cNvSpPr>
            <a:spLocks noChangeArrowheads="1"/>
          </p:cNvSpPr>
          <p:nvPr/>
        </p:nvSpPr>
        <p:spPr bwMode="auto">
          <a:xfrm>
            <a:off x="10482728" y="2003225"/>
            <a:ext cx="242618" cy="203700"/>
          </a:xfrm>
          <a:prstGeom prst="star5">
            <a:avLst/>
          </a:prstGeom>
          <a:solidFill>
            <a:schemeClr val="accent6"/>
          </a:solidFill>
          <a:ln w="6350">
            <a:solidFill>
              <a:schemeClr val="accent6"/>
            </a:solidFill>
            <a:miter lim="800000"/>
            <a:headEnd/>
            <a:tailEnd/>
          </a:ln>
          <a:effectLst/>
        </p:spPr>
        <p:txBody>
          <a:bodyPr wrap="none" lIns="0" tIns="0" rIns="0" bIns="0" anchor="ctr"/>
          <a:lstStyle/>
          <a:p>
            <a:endParaRPr lang="de-DE" sz="1100" dirty="0"/>
          </a:p>
        </p:txBody>
      </p:sp>
    </p:spTree>
    <p:extLst>
      <p:ext uri="{BB962C8B-B14F-4D97-AF65-F5344CB8AC3E}">
        <p14:creationId xmlns:p14="http://schemas.microsoft.com/office/powerpoint/2010/main" val="28780647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67C9272-3BCA-40F2-8F26-2F8086E04D6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47" name="think-cell Slide" r:id="rId6" imgW="445" imgH="446" progId="TCLayout.ActiveDocument.1">
                  <p:embed/>
                </p:oleObj>
              </mc:Choice>
              <mc:Fallback>
                <p:oleObj name="think-cell Slide" r:id="rId6" imgW="445" imgH="446" progId="TCLayout.ActiveDocument.1">
                  <p:embed/>
                  <p:pic>
                    <p:nvPicPr>
                      <p:cNvPr id="4" name="Object 3" hidden="1">
                        <a:extLst>
                          <a:ext uri="{FF2B5EF4-FFF2-40B4-BE49-F238E27FC236}">
                            <a16:creationId xmlns:a16="http://schemas.microsoft.com/office/drawing/2014/main" id="{F67C9272-3BCA-40F2-8F26-2F8086E04D6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BE72007-C838-4501-8EC5-B4215BFAE00C}"/>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2400" dirty="0">
              <a:latin typeface="Century Gothic" panose="020B0502020202020204" pitchFamily="34" charset="0"/>
              <a:ea typeface="MS PGothic" panose="020B0600070205080204" pitchFamily="34" charset="-128"/>
              <a:cs typeface="Arial" panose="020B0604020202020204" pitchFamily="34" charset="0"/>
              <a:sym typeface="Century Gothic" panose="020B0502020202020204" pitchFamily="34" charset="0"/>
            </a:endParaRPr>
          </a:p>
        </p:txBody>
      </p:sp>
      <p:sp>
        <p:nvSpPr>
          <p:cNvPr id="2" name="Título 1"/>
          <p:cNvSpPr>
            <a:spLocks noGrp="1"/>
          </p:cNvSpPr>
          <p:nvPr>
            <p:ph type="title"/>
          </p:nvPr>
        </p:nvSpPr>
        <p:spPr>
          <a:xfrm>
            <a:off x="278132" y="130193"/>
            <a:ext cx="10972030" cy="465506"/>
          </a:xfrm>
        </p:spPr>
        <p:txBody>
          <a:bodyPr>
            <a:normAutofit fontScale="90000"/>
          </a:bodyPr>
          <a:lstStyle/>
          <a:p>
            <a:r>
              <a:rPr lang="en-US" b="1" dirty="0"/>
              <a:t>Feature Selection &amp; Pre-Modeling </a:t>
            </a:r>
          </a:p>
        </p:txBody>
      </p:sp>
      <p:grpSp>
        <p:nvGrpSpPr>
          <p:cNvPr id="45" name="Group 32">
            <a:extLst>
              <a:ext uri="{FF2B5EF4-FFF2-40B4-BE49-F238E27FC236}">
                <a16:creationId xmlns:a16="http://schemas.microsoft.com/office/drawing/2014/main" id="{D47553B3-AC11-4D3E-9DC2-A5B544BC797E}"/>
              </a:ext>
            </a:extLst>
          </p:cNvPr>
          <p:cNvGrpSpPr>
            <a:grpSpLocks/>
          </p:cNvGrpSpPr>
          <p:nvPr/>
        </p:nvGrpSpPr>
        <p:grpSpPr bwMode="auto">
          <a:xfrm>
            <a:off x="1159727" y="763539"/>
            <a:ext cx="9857677" cy="2665461"/>
            <a:chOff x="1063" y="1440"/>
            <a:chExt cx="3085" cy="1893"/>
          </a:xfrm>
        </p:grpSpPr>
        <p:sp>
          <p:nvSpPr>
            <p:cNvPr id="46" name="Freeform 4">
              <a:extLst>
                <a:ext uri="{FF2B5EF4-FFF2-40B4-BE49-F238E27FC236}">
                  <a16:creationId xmlns:a16="http://schemas.microsoft.com/office/drawing/2014/main" id="{F785769B-4AAC-4F8C-86F3-002B3EF7DC61}"/>
                </a:ext>
              </a:extLst>
            </p:cNvPr>
            <p:cNvSpPr>
              <a:spLocks/>
            </p:cNvSpPr>
            <p:nvPr/>
          </p:nvSpPr>
          <p:spPr bwMode="auto">
            <a:xfrm>
              <a:off x="2894" y="1447"/>
              <a:ext cx="628" cy="936"/>
            </a:xfrm>
            <a:custGeom>
              <a:avLst/>
              <a:gdLst/>
              <a:ahLst/>
              <a:cxnLst>
                <a:cxn ang="0">
                  <a:pos x="0" y="0"/>
                </a:cxn>
                <a:cxn ang="0">
                  <a:pos x="697" y="0"/>
                </a:cxn>
                <a:cxn ang="0">
                  <a:pos x="816" y="555"/>
                </a:cxn>
                <a:cxn ang="0">
                  <a:pos x="745" y="817"/>
                </a:cxn>
                <a:cxn ang="0">
                  <a:pos x="626" y="817"/>
                </a:cxn>
                <a:cxn ang="0">
                  <a:pos x="562" y="920"/>
                </a:cxn>
                <a:cxn ang="0">
                  <a:pos x="491" y="817"/>
                </a:cxn>
                <a:cxn ang="0">
                  <a:pos x="71" y="817"/>
                </a:cxn>
                <a:cxn ang="0">
                  <a:pos x="111" y="555"/>
                </a:cxn>
                <a:cxn ang="0">
                  <a:pos x="0" y="0"/>
                </a:cxn>
              </a:cxnLst>
              <a:rect l="0" t="0" r="r" b="b"/>
              <a:pathLst>
                <a:path w="817" h="921">
                  <a:moveTo>
                    <a:pt x="0" y="0"/>
                  </a:moveTo>
                  <a:lnTo>
                    <a:pt x="697" y="0"/>
                  </a:lnTo>
                  <a:lnTo>
                    <a:pt x="816" y="555"/>
                  </a:lnTo>
                  <a:lnTo>
                    <a:pt x="745" y="817"/>
                  </a:lnTo>
                  <a:lnTo>
                    <a:pt x="626" y="817"/>
                  </a:lnTo>
                  <a:lnTo>
                    <a:pt x="562" y="920"/>
                  </a:lnTo>
                  <a:lnTo>
                    <a:pt x="491" y="817"/>
                  </a:lnTo>
                  <a:lnTo>
                    <a:pt x="71" y="817"/>
                  </a:lnTo>
                  <a:lnTo>
                    <a:pt x="111" y="555"/>
                  </a:lnTo>
                  <a:lnTo>
                    <a:pt x="0" y="0"/>
                  </a:lnTo>
                </a:path>
              </a:pathLst>
            </a:custGeom>
            <a:solidFill>
              <a:schemeClr val="accent5">
                <a:lumMod val="75000"/>
              </a:schemeClr>
            </a:solidFill>
            <a:ln w="6350" cap="rnd" cmpd="sng">
              <a:noFill/>
              <a:prstDash val="solid"/>
              <a:round/>
              <a:headEnd type="none" w="med" len="med"/>
              <a:tailEnd type="none" w="med" len="med"/>
            </a:ln>
            <a:effectLst/>
          </p:spPr>
          <p:txBody>
            <a:bodyPr/>
            <a:lstStyle/>
            <a:p>
              <a:endParaRPr lang="en-US" dirty="0"/>
            </a:p>
          </p:txBody>
        </p:sp>
        <p:sp>
          <p:nvSpPr>
            <p:cNvPr id="47" name="Freeform 5">
              <a:extLst>
                <a:ext uri="{FF2B5EF4-FFF2-40B4-BE49-F238E27FC236}">
                  <a16:creationId xmlns:a16="http://schemas.microsoft.com/office/drawing/2014/main" id="{E01C4D0B-D6CB-4B1D-8C73-249184741E07}"/>
                </a:ext>
              </a:extLst>
            </p:cNvPr>
            <p:cNvSpPr>
              <a:spLocks/>
            </p:cNvSpPr>
            <p:nvPr/>
          </p:nvSpPr>
          <p:spPr bwMode="auto">
            <a:xfrm>
              <a:off x="1063" y="1440"/>
              <a:ext cx="634" cy="1131"/>
            </a:xfrm>
            <a:custGeom>
              <a:avLst/>
              <a:gdLst/>
              <a:ahLst/>
              <a:cxnLst>
                <a:cxn ang="0">
                  <a:pos x="0" y="0"/>
                </a:cxn>
                <a:cxn ang="0">
                  <a:pos x="697" y="0"/>
                </a:cxn>
                <a:cxn ang="0">
                  <a:pos x="824" y="556"/>
                </a:cxn>
                <a:cxn ang="0">
                  <a:pos x="697" y="1112"/>
                </a:cxn>
                <a:cxn ang="0">
                  <a:pos x="0" y="1112"/>
                </a:cxn>
                <a:cxn ang="0">
                  <a:pos x="111" y="556"/>
                </a:cxn>
                <a:cxn ang="0">
                  <a:pos x="0" y="0"/>
                </a:cxn>
              </a:cxnLst>
              <a:rect l="0" t="0" r="r" b="b"/>
              <a:pathLst>
                <a:path w="825" h="1113">
                  <a:moveTo>
                    <a:pt x="0" y="0"/>
                  </a:moveTo>
                  <a:lnTo>
                    <a:pt x="697" y="0"/>
                  </a:lnTo>
                  <a:lnTo>
                    <a:pt x="824" y="556"/>
                  </a:lnTo>
                  <a:lnTo>
                    <a:pt x="697" y="1112"/>
                  </a:lnTo>
                  <a:lnTo>
                    <a:pt x="0" y="1112"/>
                  </a:lnTo>
                  <a:lnTo>
                    <a:pt x="111" y="556"/>
                  </a:lnTo>
                  <a:lnTo>
                    <a:pt x="0" y="0"/>
                  </a:lnTo>
                </a:path>
              </a:pathLst>
            </a:custGeom>
            <a:solidFill>
              <a:srgbClr val="557799"/>
            </a:solidFill>
            <a:ln w="6350" cap="rnd" cmpd="sng">
              <a:noFill/>
              <a:prstDash val="solid"/>
              <a:round/>
              <a:headEnd type="none" w="med" len="med"/>
              <a:tailEnd type="none" w="med" len="med"/>
            </a:ln>
            <a:effectLst/>
          </p:spPr>
          <p:txBody>
            <a:bodyPr/>
            <a:lstStyle/>
            <a:p>
              <a:endParaRPr lang="en-US" dirty="0"/>
            </a:p>
          </p:txBody>
        </p:sp>
        <p:sp>
          <p:nvSpPr>
            <p:cNvPr id="48" name="Freeform 6">
              <a:extLst>
                <a:ext uri="{FF2B5EF4-FFF2-40B4-BE49-F238E27FC236}">
                  <a16:creationId xmlns:a16="http://schemas.microsoft.com/office/drawing/2014/main" id="{F151894C-9E14-4BD5-8892-143E817AEFFC}"/>
                </a:ext>
              </a:extLst>
            </p:cNvPr>
            <p:cNvSpPr>
              <a:spLocks/>
            </p:cNvSpPr>
            <p:nvPr/>
          </p:nvSpPr>
          <p:spPr bwMode="auto">
            <a:xfrm>
              <a:off x="1665" y="1440"/>
              <a:ext cx="628" cy="1131"/>
            </a:xfrm>
            <a:custGeom>
              <a:avLst/>
              <a:gdLst/>
              <a:ahLst/>
              <a:cxnLst>
                <a:cxn ang="0">
                  <a:pos x="0" y="0"/>
                </a:cxn>
                <a:cxn ang="0">
                  <a:pos x="697" y="0"/>
                </a:cxn>
                <a:cxn ang="0">
                  <a:pos x="816" y="556"/>
                </a:cxn>
                <a:cxn ang="0">
                  <a:pos x="697" y="1112"/>
                </a:cxn>
                <a:cxn ang="0">
                  <a:pos x="0" y="1112"/>
                </a:cxn>
                <a:cxn ang="0">
                  <a:pos x="111" y="556"/>
                </a:cxn>
                <a:cxn ang="0">
                  <a:pos x="0" y="0"/>
                </a:cxn>
              </a:cxnLst>
              <a:rect l="0" t="0" r="r" b="b"/>
              <a:pathLst>
                <a:path w="817" h="1113">
                  <a:moveTo>
                    <a:pt x="0" y="0"/>
                  </a:moveTo>
                  <a:lnTo>
                    <a:pt x="697" y="0"/>
                  </a:lnTo>
                  <a:lnTo>
                    <a:pt x="816" y="556"/>
                  </a:lnTo>
                  <a:lnTo>
                    <a:pt x="697" y="1112"/>
                  </a:lnTo>
                  <a:lnTo>
                    <a:pt x="0" y="1112"/>
                  </a:lnTo>
                  <a:lnTo>
                    <a:pt x="111" y="556"/>
                  </a:lnTo>
                  <a:lnTo>
                    <a:pt x="0" y="0"/>
                  </a:lnTo>
                </a:path>
              </a:pathLst>
            </a:custGeom>
            <a:solidFill>
              <a:srgbClr val="557799"/>
            </a:solidFill>
            <a:ln w="6350" cap="rnd" cmpd="sng">
              <a:noFill/>
              <a:prstDash val="solid"/>
              <a:round/>
              <a:headEnd type="none" w="med" len="med"/>
              <a:tailEnd type="none" w="med" len="med"/>
            </a:ln>
            <a:effectLst/>
          </p:spPr>
          <p:txBody>
            <a:bodyPr/>
            <a:lstStyle/>
            <a:p>
              <a:endParaRPr lang="en-US" dirty="0"/>
            </a:p>
          </p:txBody>
        </p:sp>
        <p:sp>
          <p:nvSpPr>
            <p:cNvPr id="50" name="Freeform 8">
              <a:extLst>
                <a:ext uri="{FF2B5EF4-FFF2-40B4-BE49-F238E27FC236}">
                  <a16:creationId xmlns:a16="http://schemas.microsoft.com/office/drawing/2014/main" id="{D0387803-936B-4919-8E51-6879ACE17685}"/>
                </a:ext>
              </a:extLst>
            </p:cNvPr>
            <p:cNvSpPr>
              <a:spLocks/>
            </p:cNvSpPr>
            <p:nvPr/>
          </p:nvSpPr>
          <p:spPr bwMode="auto">
            <a:xfrm>
              <a:off x="2274" y="1447"/>
              <a:ext cx="635" cy="829"/>
            </a:xfrm>
            <a:custGeom>
              <a:avLst/>
              <a:gdLst/>
              <a:ahLst/>
              <a:cxnLst>
                <a:cxn ang="0">
                  <a:pos x="0" y="0"/>
                </a:cxn>
                <a:cxn ang="0">
                  <a:pos x="705" y="0"/>
                </a:cxn>
                <a:cxn ang="0">
                  <a:pos x="824" y="555"/>
                </a:cxn>
                <a:cxn ang="0">
                  <a:pos x="761" y="816"/>
                </a:cxn>
                <a:cxn ang="0">
                  <a:pos x="341" y="816"/>
                </a:cxn>
                <a:cxn ang="0">
                  <a:pos x="269" y="713"/>
                </a:cxn>
                <a:cxn ang="0">
                  <a:pos x="198" y="816"/>
                </a:cxn>
                <a:cxn ang="0">
                  <a:pos x="63" y="816"/>
                </a:cxn>
                <a:cxn ang="0">
                  <a:pos x="119" y="555"/>
                </a:cxn>
                <a:cxn ang="0">
                  <a:pos x="0" y="0"/>
                </a:cxn>
              </a:cxnLst>
              <a:rect l="0" t="0" r="r" b="b"/>
              <a:pathLst>
                <a:path w="825" h="817">
                  <a:moveTo>
                    <a:pt x="0" y="0"/>
                  </a:moveTo>
                  <a:lnTo>
                    <a:pt x="705" y="0"/>
                  </a:lnTo>
                  <a:lnTo>
                    <a:pt x="824" y="555"/>
                  </a:lnTo>
                  <a:lnTo>
                    <a:pt x="761" y="816"/>
                  </a:lnTo>
                  <a:lnTo>
                    <a:pt x="341" y="816"/>
                  </a:lnTo>
                  <a:lnTo>
                    <a:pt x="269" y="713"/>
                  </a:lnTo>
                  <a:lnTo>
                    <a:pt x="198" y="816"/>
                  </a:lnTo>
                  <a:lnTo>
                    <a:pt x="63" y="816"/>
                  </a:lnTo>
                  <a:lnTo>
                    <a:pt x="119" y="555"/>
                  </a:lnTo>
                  <a:lnTo>
                    <a:pt x="0" y="0"/>
                  </a:lnTo>
                </a:path>
              </a:pathLst>
            </a:custGeom>
            <a:solidFill>
              <a:schemeClr val="accent5">
                <a:lumMod val="75000"/>
              </a:schemeClr>
            </a:solidFill>
            <a:ln w="6350" cap="rnd" cmpd="sng">
              <a:noFill/>
              <a:prstDash val="solid"/>
              <a:round/>
              <a:headEnd type="none" w="med" len="med"/>
              <a:tailEnd type="none" w="med" len="med"/>
            </a:ln>
            <a:effectLst/>
          </p:spPr>
          <p:txBody>
            <a:bodyPr/>
            <a:lstStyle/>
            <a:p>
              <a:endParaRPr lang="en-US" dirty="0"/>
            </a:p>
          </p:txBody>
        </p:sp>
        <p:sp>
          <p:nvSpPr>
            <p:cNvPr id="51" name="Freeform 9">
              <a:extLst>
                <a:ext uri="{FF2B5EF4-FFF2-40B4-BE49-F238E27FC236}">
                  <a16:creationId xmlns:a16="http://schemas.microsoft.com/office/drawing/2014/main" id="{7E7AC502-98CD-460D-9CFE-8CFFA419FA74}"/>
                </a:ext>
              </a:extLst>
            </p:cNvPr>
            <p:cNvSpPr>
              <a:spLocks/>
            </p:cNvSpPr>
            <p:nvPr/>
          </p:nvSpPr>
          <p:spPr bwMode="auto">
            <a:xfrm>
              <a:off x="3514" y="1446"/>
              <a:ext cx="634" cy="1131"/>
            </a:xfrm>
            <a:custGeom>
              <a:avLst/>
              <a:gdLst/>
              <a:ahLst/>
              <a:cxnLst>
                <a:cxn ang="0">
                  <a:pos x="0" y="0"/>
                </a:cxn>
                <a:cxn ang="0">
                  <a:pos x="705" y="0"/>
                </a:cxn>
                <a:cxn ang="0">
                  <a:pos x="824" y="556"/>
                </a:cxn>
                <a:cxn ang="0">
                  <a:pos x="705" y="1112"/>
                </a:cxn>
                <a:cxn ang="0">
                  <a:pos x="0" y="1112"/>
                </a:cxn>
                <a:cxn ang="0">
                  <a:pos x="127" y="556"/>
                </a:cxn>
                <a:cxn ang="0">
                  <a:pos x="0" y="0"/>
                </a:cxn>
              </a:cxnLst>
              <a:rect l="0" t="0" r="r" b="b"/>
              <a:pathLst>
                <a:path w="825" h="1113">
                  <a:moveTo>
                    <a:pt x="0" y="0"/>
                  </a:moveTo>
                  <a:lnTo>
                    <a:pt x="705" y="0"/>
                  </a:lnTo>
                  <a:lnTo>
                    <a:pt x="824" y="556"/>
                  </a:lnTo>
                  <a:lnTo>
                    <a:pt x="705" y="1112"/>
                  </a:lnTo>
                  <a:lnTo>
                    <a:pt x="0" y="1112"/>
                  </a:lnTo>
                  <a:lnTo>
                    <a:pt x="127" y="556"/>
                  </a:lnTo>
                  <a:lnTo>
                    <a:pt x="0" y="0"/>
                  </a:lnTo>
                </a:path>
              </a:pathLst>
            </a:custGeom>
            <a:solidFill>
              <a:srgbClr val="557799"/>
            </a:solidFill>
            <a:ln w="6350" cap="rnd" cmpd="sng">
              <a:noFill/>
              <a:prstDash val="solid"/>
              <a:round/>
              <a:headEnd type="none" w="med" len="med"/>
              <a:tailEnd type="none" w="med" len="med"/>
            </a:ln>
            <a:effectLst/>
          </p:spPr>
          <p:txBody>
            <a:bodyPr/>
            <a:lstStyle/>
            <a:p>
              <a:endParaRPr lang="en-US" dirty="0"/>
            </a:p>
          </p:txBody>
        </p:sp>
        <p:sp>
          <p:nvSpPr>
            <p:cNvPr id="52" name="Freeform 10">
              <a:extLst>
                <a:ext uri="{FF2B5EF4-FFF2-40B4-BE49-F238E27FC236}">
                  <a16:creationId xmlns:a16="http://schemas.microsoft.com/office/drawing/2014/main" id="{07242557-699D-4726-9370-66B1E786A753}"/>
                </a:ext>
              </a:extLst>
            </p:cNvPr>
            <p:cNvSpPr>
              <a:spLocks/>
            </p:cNvSpPr>
            <p:nvPr/>
          </p:nvSpPr>
          <p:spPr bwMode="auto">
            <a:xfrm>
              <a:off x="2274" y="2241"/>
              <a:ext cx="1195" cy="335"/>
            </a:xfrm>
            <a:custGeom>
              <a:avLst/>
              <a:gdLst/>
              <a:ahLst/>
              <a:cxnLst>
                <a:cxn ang="0">
                  <a:pos x="0" y="335"/>
                </a:cxn>
                <a:cxn ang="0">
                  <a:pos x="1219" y="335"/>
                </a:cxn>
                <a:cxn ang="0">
                  <a:pos x="1272" y="96"/>
                </a:cxn>
                <a:cxn ang="0">
                  <a:pos x="1180" y="96"/>
                </a:cxn>
                <a:cxn ang="0">
                  <a:pos x="1120" y="199"/>
                </a:cxn>
                <a:cxn ang="0">
                  <a:pos x="1053" y="96"/>
                </a:cxn>
                <a:cxn ang="0">
                  <a:pos x="278" y="96"/>
                </a:cxn>
                <a:cxn ang="0">
                  <a:pos x="226" y="0"/>
                </a:cxn>
                <a:cxn ang="0">
                  <a:pos x="166" y="96"/>
                </a:cxn>
                <a:cxn ang="0">
                  <a:pos x="45" y="96"/>
                </a:cxn>
              </a:cxnLst>
              <a:rect l="0" t="0" r="r" b="b"/>
              <a:pathLst>
                <a:path w="1272" h="335">
                  <a:moveTo>
                    <a:pt x="0" y="335"/>
                  </a:moveTo>
                  <a:lnTo>
                    <a:pt x="1219" y="335"/>
                  </a:lnTo>
                  <a:lnTo>
                    <a:pt x="1272" y="96"/>
                  </a:lnTo>
                  <a:lnTo>
                    <a:pt x="1180" y="96"/>
                  </a:lnTo>
                  <a:lnTo>
                    <a:pt x="1120" y="199"/>
                  </a:lnTo>
                  <a:lnTo>
                    <a:pt x="1053" y="96"/>
                  </a:lnTo>
                  <a:lnTo>
                    <a:pt x="278" y="96"/>
                  </a:lnTo>
                  <a:lnTo>
                    <a:pt x="226" y="0"/>
                  </a:lnTo>
                  <a:lnTo>
                    <a:pt x="166" y="96"/>
                  </a:lnTo>
                  <a:lnTo>
                    <a:pt x="45" y="96"/>
                  </a:lnTo>
                </a:path>
              </a:pathLst>
            </a:custGeom>
            <a:solidFill>
              <a:schemeClr val="accent6"/>
            </a:solidFill>
            <a:ln w="6350" cap="rnd" cmpd="sng">
              <a:noFill/>
              <a:prstDash val="solid"/>
              <a:round/>
              <a:headEnd type="none" w="med" len="med"/>
              <a:tailEnd type="none" w="med" len="med"/>
            </a:ln>
            <a:effectLst/>
          </p:spPr>
          <p:txBody>
            <a:bodyPr/>
            <a:lstStyle/>
            <a:p>
              <a:endParaRPr lang="en-US" dirty="0"/>
            </a:p>
          </p:txBody>
        </p:sp>
        <p:sp>
          <p:nvSpPr>
            <p:cNvPr id="53" name="Rectangle 11">
              <a:extLst>
                <a:ext uri="{FF2B5EF4-FFF2-40B4-BE49-F238E27FC236}">
                  <a16:creationId xmlns:a16="http://schemas.microsoft.com/office/drawing/2014/main" id="{FAC54BDF-7F02-4D61-A9E6-E7532833E729}"/>
                </a:ext>
              </a:extLst>
            </p:cNvPr>
            <p:cNvSpPr>
              <a:spLocks noChangeArrowheads="1"/>
            </p:cNvSpPr>
            <p:nvPr/>
          </p:nvSpPr>
          <p:spPr bwMode="auto">
            <a:xfrm>
              <a:off x="1063" y="2910"/>
              <a:ext cx="3085" cy="423"/>
            </a:xfrm>
            <a:prstGeom prst="rect">
              <a:avLst/>
            </a:prstGeom>
            <a:solidFill>
              <a:srgbClr val="778888"/>
            </a:solidFill>
            <a:ln w="6350">
              <a:noFill/>
              <a:miter lim="800000"/>
              <a:headEnd/>
              <a:tailEnd/>
            </a:ln>
            <a:effectLst/>
          </p:spPr>
          <p:txBody>
            <a:bodyPr wrap="square" anchor="ctr"/>
            <a:lstStyle/>
            <a:p>
              <a:pPr eaLnBrk="0" hangingPunct="0"/>
              <a:r>
                <a:rPr lang="en-GB" sz="1400" b="1" dirty="0">
                  <a:solidFill>
                    <a:schemeClr val="bg1"/>
                  </a:solidFill>
                </a:rPr>
                <a:t>Feature selection for first analysis was made combining the following techniques: 1. business understanding, 2. visualization and 3. feature selection models.</a:t>
              </a:r>
            </a:p>
          </p:txBody>
        </p:sp>
        <p:sp>
          <p:nvSpPr>
            <p:cNvPr id="57" name="Freeform 15">
              <a:extLst>
                <a:ext uri="{FF2B5EF4-FFF2-40B4-BE49-F238E27FC236}">
                  <a16:creationId xmlns:a16="http://schemas.microsoft.com/office/drawing/2014/main" id="{80167173-E70D-454E-8187-690D5BAB7A3F}"/>
                </a:ext>
              </a:extLst>
            </p:cNvPr>
            <p:cNvSpPr>
              <a:spLocks/>
            </p:cNvSpPr>
            <p:nvPr/>
          </p:nvSpPr>
          <p:spPr bwMode="auto">
            <a:xfrm>
              <a:off x="1181" y="2698"/>
              <a:ext cx="901" cy="101"/>
            </a:xfrm>
            <a:custGeom>
              <a:avLst/>
              <a:gdLst/>
              <a:ahLst/>
              <a:cxnLst>
                <a:cxn ang="0">
                  <a:pos x="288" y="0"/>
                </a:cxn>
                <a:cxn ang="0">
                  <a:pos x="148" y="112"/>
                </a:cxn>
                <a:cxn ang="0">
                  <a:pos x="0" y="0"/>
                </a:cxn>
                <a:cxn ang="0">
                  <a:pos x="288" y="0"/>
                </a:cxn>
              </a:cxnLst>
              <a:rect l="0" t="0" r="r" b="b"/>
              <a:pathLst>
                <a:path w="289" h="113">
                  <a:moveTo>
                    <a:pt x="288" y="0"/>
                  </a:moveTo>
                  <a:lnTo>
                    <a:pt x="148" y="112"/>
                  </a:lnTo>
                  <a:lnTo>
                    <a:pt x="0" y="0"/>
                  </a:lnTo>
                  <a:lnTo>
                    <a:pt x="288" y="0"/>
                  </a:lnTo>
                </a:path>
              </a:pathLst>
            </a:custGeom>
            <a:solidFill>
              <a:schemeClr val="accent6"/>
            </a:solidFill>
            <a:ln w="6350" cap="rnd" cmpd="sng">
              <a:solidFill>
                <a:schemeClr val="folHlink"/>
              </a:solidFill>
              <a:prstDash val="solid"/>
              <a:round/>
              <a:headEnd type="none" w="med" len="med"/>
              <a:tailEnd type="none" w="med" len="med"/>
            </a:ln>
            <a:effectLst/>
          </p:spPr>
          <p:txBody>
            <a:bodyPr/>
            <a:lstStyle/>
            <a:p>
              <a:endParaRPr lang="en-US" dirty="0"/>
            </a:p>
          </p:txBody>
        </p:sp>
        <p:sp>
          <p:nvSpPr>
            <p:cNvPr id="63" name="Rectangle 21">
              <a:extLst>
                <a:ext uri="{FF2B5EF4-FFF2-40B4-BE49-F238E27FC236}">
                  <a16:creationId xmlns:a16="http://schemas.microsoft.com/office/drawing/2014/main" id="{42BF288A-A996-4C89-9E4A-A9DB56BD7EDD}"/>
                </a:ext>
              </a:extLst>
            </p:cNvPr>
            <p:cNvSpPr>
              <a:spLocks noChangeArrowheads="1"/>
            </p:cNvSpPr>
            <p:nvPr/>
          </p:nvSpPr>
          <p:spPr bwMode="auto">
            <a:xfrm>
              <a:off x="1181" y="1905"/>
              <a:ext cx="452" cy="98"/>
            </a:xfrm>
            <a:prstGeom prst="rect">
              <a:avLst/>
            </a:prstGeom>
            <a:noFill/>
            <a:ln w="6350">
              <a:noFill/>
              <a:miter lim="800000"/>
              <a:headEnd/>
              <a:tailEnd/>
            </a:ln>
            <a:effectLst/>
          </p:spPr>
          <p:txBody>
            <a:bodyPr wrap="none" lIns="0" tIns="0" rIns="0" bIns="0">
              <a:spAutoFit/>
            </a:bodyPr>
            <a:lstStyle/>
            <a:p>
              <a:pPr eaLnBrk="0" hangingPunct="0"/>
              <a:r>
                <a:rPr lang="en-GB" sz="1400" dirty="0">
                  <a:solidFill>
                    <a:schemeClr val="bg1"/>
                  </a:solidFill>
                </a:rPr>
                <a:t>Chi Squared</a:t>
              </a:r>
            </a:p>
          </p:txBody>
        </p:sp>
        <p:sp>
          <p:nvSpPr>
            <p:cNvPr id="64" name="Rectangle 22">
              <a:extLst>
                <a:ext uri="{FF2B5EF4-FFF2-40B4-BE49-F238E27FC236}">
                  <a16:creationId xmlns:a16="http://schemas.microsoft.com/office/drawing/2014/main" id="{3D1CED84-C6EE-4E55-BF6A-87CD6721A477}"/>
                </a:ext>
              </a:extLst>
            </p:cNvPr>
            <p:cNvSpPr>
              <a:spLocks noChangeArrowheads="1"/>
            </p:cNvSpPr>
            <p:nvPr/>
          </p:nvSpPr>
          <p:spPr bwMode="auto">
            <a:xfrm>
              <a:off x="1807" y="1865"/>
              <a:ext cx="428" cy="196"/>
            </a:xfrm>
            <a:prstGeom prst="rect">
              <a:avLst/>
            </a:prstGeom>
            <a:noFill/>
            <a:ln w="6350">
              <a:noFill/>
              <a:miter lim="800000"/>
              <a:headEnd/>
              <a:tailEnd/>
            </a:ln>
            <a:effectLst/>
          </p:spPr>
          <p:txBody>
            <a:bodyPr wrap="none" lIns="0" tIns="0" rIns="0" bIns="0">
              <a:spAutoFit/>
            </a:bodyPr>
            <a:lstStyle/>
            <a:p>
              <a:pPr eaLnBrk="0" hangingPunct="0"/>
              <a:r>
                <a:rPr lang="en-GB" sz="1400" dirty="0">
                  <a:solidFill>
                    <a:schemeClr val="bg1"/>
                  </a:solidFill>
                </a:rPr>
                <a:t>Information </a:t>
              </a:r>
            </a:p>
            <a:p>
              <a:pPr eaLnBrk="0" hangingPunct="0"/>
              <a:r>
                <a:rPr lang="en-GB" sz="1400" dirty="0">
                  <a:solidFill>
                    <a:schemeClr val="bg1"/>
                  </a:solidFill>
                </a:rPr>
                <a:t>Gain</a:t>
              </a:r>
            </a:p>
          </p:txBody>
        </p:sp>
        <p:sp>
          <p:nvSpPr>
            <p:cNvPr id="66" name="Rectangle 24">
              <a:extLst>
                <a:ext uri="{FF2B5EF4-FFF2-40B4-BE49-F238E27FC236}">
                  <a16:creationId xmlns:a16="http://schemas.microsoft.com/office/drawing/2014/main" id="{15C09C7D-C522-44CC-A008-C77572DF02FC}"/>
                </a:ext>
              </a:extLst>
            </p:cNvPr>
            <p:cNvSpPr>
              <a:spLocks noChangeArrowheads="1"/>
            </p:cNvSpPr>
            <p:nvPr/>
          </p:nvSpPr>
          <p:spPr bwMode="auto">
            <a:xfrm>
              <a:off x="2424" y="1710"/>
              <a:ext cx="450" cy="293"/>
            </a:xfrm>
            <a:prstGeom prst="rect">
              <a:avLst/>
            </a:prstGeom>
            <a:noFill/>
            <a:ln w="6350">
              <a:noFill/>
              <a:miter lim="800000"/>
              <a:headEnd/>
              <a:tailEnd/>
            </a:ln>
            <a:effectLst/>
          </p:spPr>
          <p:txBody>
            <a:bodyPr wrap="none" lIns="0" tIns="0" rIns="0" bIns="0">
              <a:spAutoFit/>
            </a:bodyPr>
            <a:lstStyle/>
            <a:p>
              <a:pPr eaLnBrk="0" hangingPunct="0"/>
              <a:r>
                <a:rPr lang="en-GB" sz="1400" dirty="0">
                  <a:solidFill>
                    <a:schemeClr val="bg1"/>
                  </a:solidFill>
                </a:rPr>
                <a:t>Dummy </a:t>
              </a:r>
            </a:p>
            <a:p>
              <a:pPr eaLnBrk="0" hangingPunct="0"/>
              <a:r>
                <a:rPr lang="en-GB" sz="1400" dirty="0">
                  <a:solidFill>
                    <a:schemeClr val="bg1"/>
                  </a:solidFill>
                </a:rPr>
                <a:t>Variables for</a:t>
              </a:r>
            </a:p>
            <a:p>
              <a:pPr eaLnBrk="0" hangingPunct="0"/>
              <a:r>
                <a:rPr lang="en-GB" sz="1400" dirty="0">
                  <a:solidFill>
                    <a:schemeClr val="bg1"/>
                  </a:solidFill>
                </a:rPr>
                <a:t>Categorical </a:t>
              </a:r>
            </a:p>
          </p:txBody>
        </p:sp>
        <p:sp>
          <p:nvSpPr>
            <p:cNvPr id="67" name="Rectangle 25">
              <a:extLst>
                <a:ext uri="{FF2B5EF4-FFF2-40B4-BE49-F238E27FC236}">
                  <a16:creationId xmlns:a16="http://schemas.microsoft.com/office/drawing/2014/main" id="{6BDA64C3-30DA-4536-8D07-DFF86CF3A593}"/>
                </a:ext>
              </a:extLst>
            </p:cNvPr>
            <p:cNvSpPr>
              <a:spLocks noChangeArrowheads="1"/>
            </p:cNvSpPr>
            <p:nvPr/>
          </p:nvSpPr>
          <p:spPr bwMode="auto">
            <a:xfrm>
              <a:off x="3010" y="1717"/>
              <a:ext cx="519" cy="293"/>
            </a:xfrm>
            <a:prstGeom prst="rect">
              <a:avLst/>
            </a:prstGeom>
            <a:noFill/>
            <a:ln w="6350">
              <a:noFill/>
              <a:miter lim="800000"/>
              <a:headEnd/>
              <a:tailEnd/>
            </a:ln>
            <a:effectLst/>
          </p:spPr>
          <p:txBody>
            <a:bodyPr wrap="none" lIns="0" tIns="0" rIns="0" bIns="0">
              <a:spAutoFit/>
            </a:bodyPr>
            <a:lstStyle/>
            <a:p>
              <a:pPr eaLnBrk="0" hangingPunct="0"/>
              <a:r>
                <a:rPr lang="en-GB" sz="1400" dirty="0">
                  <a:solidFill>
                    <a:schemeClr val="bg1"/>
                  </a:solidFill>
                </a:rPr>
                <a:t>Continuous </a:t>
              </a:r>
            </a:p>
            <a:p>
              <a:pPr eaLnBrk="0" hangingPunct="0"/>
              <a:r>
                <a:rPr lang="en-GB" sz="1400" dirty="0">
                  <a:solidFill>
                    <a:schemeClr val="bg1"/>
                  </a:solidFill>
                </a:rPr>
                <a:t>Variables </a:t>
              </a:r>
            </a:p>
            <a:p>
              <a:pPr eaLnBrk="0" hangingPunct="0"/>
              <a:r>
                <a:rPr lang="en-GB" sz="1400" dirty="0">
                  <a:solidFill>
                    <a:schemeClr val="bg1"/>
                  </a:solidFill>
                </a:rPr>
                <a:t>transformation</a:t>
              </a:r>
            </a:p>
          </p:txBody>
        </p:sp>
        <p:sp>
          <p:nvSpPr>
            <p:cNvPr id="68" name="Rectangle 26">
              <a:extLst>
                <a:ext uri="{FF2B5EF4-FFF2-40B4-BE49-F238E27FC236}">
                  <a16:creationId xmlns:a16="http://schemas.microsoft.com/office/drawing/2014/main" id="{EADB5041-402B-4EC5-B4FA-BC3C557BADB6}"/>
                </a:ext>
              </a:extLst>
            </p:cNvPr>
            <p:cNvSpPr>
              <a:spLocks noChangeArrowheads="1"/>
            </p:cNvSpPr>
            <p:nvPr/>
          </p:nvSpPr>
          <p:spPr bwMode="auto">
            <a:xfrm>
              <a:off x="3698" y="1865"/>
              <a:ext cx="397" cy="196"/>
            </a:xfrm>
            <a:prstGeom prst="rect">
              <a:avLst/>
            </a:prstGeom>
            <a:noFill/>
            <a:ln w="6350">
              <a:noFill/>
              <a:miter lim="800000"/>
              <a:headEnd/>
              <a:tailEnd/>
            </a:ln>
            <a:effectLst/>
          </p:spPr>
          <p:txBody>
            <a:bodyPr wrap="none" lIns="0" tIns="0" rIns="0" bIns="0">
              <a:spAutoFit/>
            </a:bodyPr>
            <a:lstStyle/>
            <a:p>
              <a:pPr eaLnBrk="0" hangingPunct="0"/>
              <a:r>
                <a:rPr lang="en-GB" sz="1400" dirty="0">
                  <a:solidFill>
                    <a:schemeClr val="bg1"/>
                  </a:solidFill>
                </a:rPr>
                <a:t>Train, Test </a:t>
              </a:r>
            </a:p>
            <a:p>
              <a:pPr eaLnBrk="0" hangingPunct="0"/>
              <a:r>
                <a:rPr lang="en-GB" sz="1400" dirty="0">
                  <a:solidFill>
                    <a:schemeClr val="bg1"/>
                  </a:solidFill>
                </a:rPr>
                <a:t>Split</a:t>
              </a:r>
            </a:p>
          </p:txBody>
        </p:sp>
        <p:sp>
          <p:nvSpPr>
            <p:cNvPr id="69" name="Rectangle 27">
              <a:extLst>
                <a:ext uri="{FF2B5EF4-FFF2-40B4-BE49-F238E27FC236}">
                  <a16:creationId xmlns:a16="http://schemas.microsoft.com/office/drawing/2014/main" id="{4E065FD3-B99E-429C-A9F1-F9B0703E51E5}"/>
                </a:ext>
              </a:extLst>
            </p:cNvPr>
            <p:cNvSpPr>
              <a:spLocks noChangeArrowheads="1"/>
            </p:cNvSpPr>
            <p:nvPr/>
          </p:nvSpPr>
          <p:spPr bwMode="auto">
            <a:xfrm>
              <a:off x="2718" y="2374"/>
              <a:ext cx="333" cy="153"/>
            </a:xfrm>
            <a:prstGeom prst="rect">
              <a:avLst/>
            </a:prstGeom>
            <a:noFill/>
            <a:ln w="6350">
              <a:noFill/>
              <a:miter lim="800000"/>
              <a:headEnd/>
              <a:tailEnd/>
            </a:ln>
            <a:effectLst/>
          </p:spPr>
          <p:txBody>
            <a:bodyPr wrap="none" lIns="0" tIns="0" rIns="0" bIns="0">
              <a:spAutoFit/>
            </a:bodyPr>
            <a:lstStyle/>
            <a:p>
              <a:pPr eaLnBrk="0" hangingPunct="0"/>
              <a:r>
                <a:rPr lang="en-GB" sz="1400" dirty="0">
                  <a:solidFill>
                    <a:schemeClr val="bg1"/>
                  </a:solidFill>
                </a:rPr>
                <a:t>Pre-Modeling</a:t>
              </a:r>
            </a:p>
          </p:txBody>
        </p:sp>
      </p:grpSp>
      <p:sp>
        <p:nvSpPr>
          <p:cNvPr id="24" name="object 4">
            <a:extLst>
              <a:ext uri="{FF2B5EF4-FFF2-40B4-BE49-F238E27FC236}">
                <a16:creationId xmlns:a16="http://schemas.microsoft.com/office/drawing/2014/main" id="{62B41A5C-F7F4-DC49-A8F7-562F5565B6D0}"/>
              </a:ext>
            </a:extLst>
          </p:cNvPr>
          <p:cNvSpPr/>
          <p:nvPr/>
        </p:nvSpPr>
        <p:spPr>
          <a:xfrm>
            <a:off x="264593" y="595699"/>
            <a:ext cx="11700666" cy="5266150"/>
          </a:xfrm>
          <a:custGeom>
            <a:avLst/>
            <a:gdLst/>
            <a:ahLst/>
            <a:cxnLst/>
            <a:rect l="l" t="t" r="r" b="b"/>
            <a:pathLst>
              <a:path w="7005955" h="5442584">
                <a:moveTo>
                  <a:pt x="7005828" y="5437638"/>
                </a:moveTo>
                <a:lnTo>
                  <a:pt x="7005828" y="6096"/>
                </a:lnTo>
                <a:lnTo>
                  <a:pt x="6999732" y="0"/>
                </a:lnTo>
                <a:lnTo>
                  <a:pt x="6096" y="0"/>
                </a:lnTo>
                <a:lnTo>
                  <a:pt x="0" y="6096"/>
                </a:lnTo>
                <a:lnTo>
                  <a:pt x="0" y="5437638"/>
                </a:lnTo>
                <a:lnTo>
                  <a:pt x="6096" y="5442210"/>
                </a:lnTo>
                <a:lnTo>
                  <a:pt x="13716" y="5442210"/>
                </a:lnTo>
                <a:lnTo>
                  <a:pt x="13716" y="25908"/>
                </a:lnTo>
                <a:lnTo>
                  <a:pt x="25908" y="13716"/>
                </a:lnTo>
                <a:lnTo>
                  <a:pt x="25908" y="25908"/>
                </a:lnTo>
                <a:lnTo>
                  <a:pt x="6979920" y="25908"/>
                </a:lnTo>
                <a:lnTo>
                  <a:pt x="6979920" y="13716"/>
                </a:lnTo>
                <a:lnTo>
                  <a:pt x="6992112" y="25908"/>
                </a:lnTo>
                <a:lnTo>
                  <a:pt x="6992112" y="5442210"/>
                </a:lnTo>
                <a:lnTo>
                  <a:pt x="6999732" y="5442210"/>
                </a:lnTo>
                <a:lnTo>
                  <a:pt x="7005828" y="5437638"/>
                </a:lnTo>
                <a:close/>
              </a:path>
              <a:path w="7005955" h="5442584">
                <a:moveTo>
                  <a:pt x="25908" y="25908"/>
                </a:moveTo>
                <a:lnTo>
                  <a:pt x="25908" y="13716"/>
                </a:lnTo>
                <a:lnTo>
                  <a:pt x="13716" y="25908"/>
                </a:lnTo>
                <a:lnTo>
                  <a:pt x="25908" y="25908"/>
                </a:lnTo>
                <a:close/>
              </a:path>
              <a:path w="7005955" h="5442584">
                <a:moveTo>
                  <a:pt x="25908" y="5417826"/>
                </a:moveTo>
                <a:lnTo>
                  <a:pt x="25908" y="25908"/>
                </a:lnTo>
                <a:lnTo>
                  <a:pt x="13716" y="25908"/>
                </a:lnTo>
                <a:lnTo>
                  <a:pt x="13716" y="5417826"/>
                </a:lnTo>
                <a:lnTo>
                  <a:pt x="25908" y="5417826"/>
                </a:lnTo>
                <a:close/>
              </a:path>
              <a:path w="7005955" h="5442584">
                <a:moveTo>
                  <a:pt x="6992112" y="5417826"/>
                </a:moveTo>
                <a:lnTo>
                  <a:pt x="13716" y="5417826"/>
                </a:lnTo>
                <a:lnTo>
                  <a:pt x="25908" y="5430018"/>
                </a:lnTo>
                <a:lnTo>
                  <a:pt x="25908" y="5442210"/>
                </a:lnTo>
                <a:lnTo>
                  <a:pt x="6979920" y="5442210"/>
                </a:lnTo>
                <a:lnTo>
                  <a:pt x="6979920" y="5430018"/>
                </a:lnTo>
                <a:lnTo>
                  <a:pt x="6992112" y="5417826"/>
                </a:lnTo>
                <a:close/>
              </a:path>
              <a:path w="7005955" h="5442584">
                <a:moveTo>
                  <a:pt x="25908" y="5442210"/>
                </a:moveTo>
                <a:lnTo>
                  <a:pt x="25908" y="5430018"/>
                </a:lnTo>
                <a:lnTo>
                  <a:pt x="13716" y="5417826"/>
                </a:lnTo>
                <a:lnTo>
                  <a:pt x="13716" y="5442210"/>
                </a:lnTo>
                <a:lnTo>
                  <a:pt x="25908" y="5442210"/>
                </a:lnTo>
                <a:close/>
              </a:path>
              <a:path w="7005955" h="5442584">
                <a:moveTo>
                  <a:pt x="6992112" y="25908"/>
                </a:moveTo>
                <a:lnTo>
                  <a:pt x="6979920" y="13716"/>
                </a:lnTo>
                <a:lnTo>
                  <a:pt x="6979920" y="25908"/>
                </a:lnTo>
                <a:lnTo>
                  <a:pt x="6992112" y="25908"/>
                </a:lnTo>
                <a:close/>
              </a:path>
              <a:path w="7005955" h="5442584">
                <a:moveTo>
                  <a:pt x="6992112" y="5417826"/>
                </a:moveTo>
                <a:lnTo>
                  <a:pt x="6992112" y="25908"/>
                </a:lnTo>
                <a:lnTo>
                  <a:pt x="6979920" y="25908"/>
                </a:lnTo>
                <a:lnTo>
                  <a:pt x="6979920" y="5417826"/>
                </a:lnTo>
                <a:lnTo>
                  <a:pt x="6992112" y="5417826"/>
                </a:lnTo>
                <a:close/>
              </a:path>
              <a:path w="7005955" h="5442584">
                <a:moveTo>
                  <a:pt x="6992112" y="5442210"/>
                </a:moveTo>
                <a:lnTo>
                  <a:pt x="6992112" y="5417826"/>
                </a:lnTo>
                <a:lnTo>
                  <a:pt x="6979920" y="5430018"/>
                </a:lnTo>
                <a:lnTo>
                  <a:pt x="6979920" y="5442210"/>
                </a:lnTo>
                <a:lnTo>
                  <a:pt x="6992112" y="5442210"/>
                </a:lnTo>
                <a:close/>
              </a:path>
            </a:pathLst>
          </a:custGeom>
          <a:solidFill>
            <a:srgbClr val="BEBEBE"/>
          </a:solidFill>
        </p:spPr>
        <p:txBody>
          <a:bodyPr wrap="square" lIns="0" tIns="0" rIns="0" bIns="0" rtlCol="0"/>
          <a:lstStyle/>
          <a:p>
            <a:endParaRPr sz="2800" dirty="0"/>
          </a:p>
        </p:txBody>
      </p:sp>
      <p:pic>
        <p:nvPicPr>
          <p:cNvPr id="6" name="Picture 5">
            <a:extLst>
              <a:ext uri="{FF2B5EF4-FFF2-40B4-BE49-F238E27FC236}">
                <a16:creationId xmlns:a16="http://schemas.microsoft.com/office/drawing/2014/main" id="{E9F2108B-22E2-2F49-A7D7-6357BD9293CD}"/>
              </a:ext>
            </a:extLst>
          </p:cNvPr>
          <p:cNvPicPr>
            <a:picLocks noChangeAspect="1"/>
          </p:cNvPicPr>
          <p:nvPr/>
        </p:nvPicPr>
        <p:blipFill>
          <a:blip r:embed="rId8"/>
          <a:stretch>
            <a:fillRect/>
          </a:stretch>
        </p:blipFill>
        <p:spPr>
          <a:xfrm>
            <a:off x="1159727" y="3721341"/>
            <a:ext cx="4447529" cy="1992943"/>
          </a:xfrm>
          <a:prstGeom prst="rect">
            <a:avLst/>
          </a:prstGeom>
        </p:spPr>
      </p:pic>
      <p:sp>
        <p:nvSpPr>
          <p:cNvPr id="27" name="Freeform 15">
            <a:extLst>
              <a:ext uri="{FF2B5EF4-FFF2-40B4-BE49-F238E27FC236}">
                <a16:creationId xmlns:a16="http://schemas.microsoft.com/office/drawing/2014/main" id="{61BA73DD-2CA3-E247-8127-C4D705DB51E3}"/>
              </a:ext>
            </a:extLst>
          </p:cNvPr>
          <p:cNvSpPr>
            <a:spLocks/>
          </p:cNvSpPr>
          <p:nvPr/>
        </p:nvSpPr>
        <p:spPr bwMode="auto">
          <a:xfrm>
            <a:off x="1536779" y="3503025"/>
            <a:ext cx="2879017" cy="121695"/>
          </a:xfrm>
          <a:custGeom>
            <a:avLst/>
            <a:gdLst/>
            <a:ahLst/>
            <a:cxnLst>
              <a:cxn ang="0">
                <a:pos x="288" y="0"/>
              </a:cxn>
              <a:cxn ang="0">
                <a:pos x="148" y="112"/>
              </a:cxn>
              <a:cxn ang="0">
                <a:pos x="0" y="0"/>
              </a:cxn>
              <a:cxn ang="0">
                <a:pos x="288" y="0"/>
              </a:cxn>
            </a:cxnLst>
            <a:rect l="0" t="0" r="r" b="b"/>
            <a:pathLst>
              <a:path w="289" h="113">
                <a:moveTo>
                  <a:pt x="288" y="0"/>
                </a:moveTo>
                <a:lnTo>
                  <a:pt x="148" y="112"/>
                </a:lnTo>
                <a:lnTo>
                  <a:pt x="0" y="0"/>
                </a:lnTo>
                <a:lnTo>
                  <a:pt x="288" y="0"/>
                </a:lnTo>
              </a:path>
            </a:pathLst>
          </a:custGeom>
          <a:solidFill>
            <a:schemeClr val="accent6"/>
          </a:solidFill>
          <a:ln w="6350" cap="rnd" cmpd="sng">
            <a:solidFill>
              <a:schemeClr val="folHlink"/>
            </a:solidFill>
            <a:prstDash val="solid"/>
            <a:round/>
            <a:headEnd type="none" w="med" len="med"/>
            <a:tailEnd type="none" w="med" len="med"/>
          </a:ln>
          <a:effectLst/>
        </p:spPr>
        <p:txBody>
          <a:bodyPr/>
          <a:lstStyle/>
          <a:p>
            <a:endParaRPr lang="en-US" dirty="0"/>
          </a:p>
        </p:txBody>
      </p:sp>
      <p:sp>
        <p:nvSpPr>
          <p:cNvPr id="3" name="TextBox 2">
            <a:extLst>
              <a:ext uri="{FF2B5EF4-FFF2-40B4-BE49-F238E27FC236}">
                <a16:creationId xmlns:a16="http://schemas.microsoft.com/office/drawing/2014/main" id="{E49A2687-05B2-9C45-B007-96C8A9AE9481}"/>
              </a:ext>
            </a:extLst>
          </p:cNvPr>
          <p:cNvSpPr txBox="1"/>
          <p:nvPr/>
        </p:nvSpPr>
        <p:spPr>
          <a:xfrm>
            <a:off x="853233" y="3721341"/>
            <a:ext cx="306494" cy="230832"/>
          </a:xfrm>
          <a:prstGeom prst="rect">
            <a:avLst/>
          </a:prstGeom>
          <a:noFill/>
        </p:spPr>
        <p:txBody>
          <a:bodyPr wrap="none" rtlCol="0">
            <a:spAutoFit/>
          </a:bodyPr>
          <a:lstStyle/>
          <a:p>
            <a:r>
              <a:rPr lang="en-GB" sz="900" dirty="0"/>
              <a:t>(*)</a:t>
            </a:r>
          </a:p>
        </p:txBody>
      </p:sp>
      <p:sp>
        <p:nvSpPr>
          <p:cNvPr id="25" name="TextBox 24">
            <a:extLst>
              <a:ext uri="{FF2B5EF4-FFF2-40B4-BE49-F238E27FC236}">
                <a16:creationId xmlns:a16="http://schemas.microsoft.com/office/drawing/2014/main" id="{E522930E-2590-2F43-A6E6-1D79211FABB1}"/>
              </a:ext>
            </a:extLst>
          </p:cNvPr>
          <p:cNvSpPr txBox="1"/>
          <p:nvPr/>
        </p:nvSpPr>
        <p:spPr>
          <a:xfrm>
            <a:off x="853233" y="5923358"/>
            <a:ext cx="4493538" cy="230832"/>
          </a:xfrm>
          <a:prstGeom prst="rect">
            <a:avLst/>
          </a:prstGeom>
          <a:noFill/>
        </p:spPr>
        <p:txBody>
          <a:bodyPr wrap="none" rtlCol="0">
            <a:spAutoFit/>
          </a:bodyPr>
          <a:lstStyle/>
          <a:p>
            <a:r>
              <a:rPr lang="en-GB" sz="900" dirty="0"/>
              <a:t>(*) Variables showed in chart are those with an attribute importance higher than 30%</a:t>
            </a:r>
          </a:p>
        </p:txBody>
      </p:sp>
      <p:pic>
        <p:nvPicPr>
          <p:cNvPr id="8" name="Picture 7">
            <a:extLst>
              <a:ext uri="{FF2B5EF4-FFF2-40B4-BE49-F238E27FC236}">
                <a16:creationId xmlns:a16="http://schemas.microsoft.com/office/drawing/2014/main" id="{A93BE97E-C305-AC43-859F-44CA1064198C}"/>
              </a:ext>
            </a:extLst>
          </p:cNvPr>
          <p:cNvPicPr>
            <a:picLocks noChangeAspect="1"/>
          </p:cNvPicPr>
          <p:nvPr/>
        </p:nvPicPr>
        <p:blipFill>
          <a:blip r:embed="rId9"/>
          <a:stretch>
            <a:fillRect/>
          </a:stretch>
        </p:blipFill>
        <p:spPr>
          <a:xfrm>
            <a:off x="6400921" y="3721341"/>
            <a:ext cx="2385336" cy="1992943"/>
          </a:xfrm>
          <a:prstGeom prst="rect">
            <a:avLst/>
          </a:prstGeom>
        </p:spPr>
      </p:pic>
      <p:sp>
        <p:nvSpPr>
          <p:cNvPr id="28" name="Freeform 15">
            <a:extLst>
              <a:ext uri="{FF2B5EF4-FFF2-40B4-BE49-F238E27FC236}">
                <a16:creationId xmlns:a16="http://schemas.microsoft.com/office/drawing/2014/main" id="{26D21F25-FA59-1644-8F47-C14265E15EA9}"/>
              </a:ext>
            </a:extLst>
          </p:cNvPr>
          <p:cNvSpPr>
            <a:spLocks/>
          </p:cNvSpPr>
          <p:nvPr/>
        </p:nvSpPr>
        <p:spPr bwMode="auto">
          <a:xfrm rot="16200000">
            <a:off x="5746188" y="4587569"/>
            <a:ext cx="595610" cy="260485"/>
          </a:xfrm>
          <a:custGeom>
            <a:avLst/>
            <a:gdLst/>
            <a:ahLst/>
            <a:cxnLst>
              <a:cxn ang="0">
                <a:pos x="288" y="0"/>
              </a:cxn>
              <a:cxn ang="0">
                <a:pos x="148" y="112"/>
              </a:cxn>
              <a:cxn ang="0">
                <a:pos x="0" y="0"/>
              </a:cxn>
              <a:cxn ang="0">
                <a:pos x="288" y="0"/>
              </a:cxn>
            </a:cxnLst>
            <a:rect l="0" t="0" r="r" b="b"/>
            <a:pathLst>
              <a:path w="289" h="113">
                <a:moveTo>
                  <a:pt x="288" y="0"/>
                </a:moveTo>
                <a:lnTo>
                  <a:pt x="148" y="112"/>
                </a:lnTo>
                <a:lnTo>
                  <a:pt x="0" y="0"/>
                </a:lnTo>
                <a:lnTo>
                  <a:pt x="288" y="0"/>
                </a:lnTo>
              </a:path>
            </a:pathLst>
          </a:custGeom>
          <a:solidFill>
            <a:schemeClr val="accent6"/>
          </a:solidFill>
          <a:ln w="6350" cap="rnd" cmpd="sng">
            <a:solidFill>
              <a:schemeClr val="folHlink"/>
            </a:solidFill>
            <a:prstDash val="solid"/>
            <a:round/>
            <a:headEnd type="none" w="med" len="med"/>
            <a:tailEnd type="none" w="med" len="med"/>
          </a:ln>
          <a:effectLst/>
        </p:spPr>
        <p:txBody>
          <a:bodyPr/>
          <a:lstStyle/>
          <a:p>
            <a:endParaRPr lang="en-US" dirty="0"/>
          </a:p>
        </p:txBody>
      </p:sp>
      <p:sp>
        <p:nvSpPr>
          <p:cNvPr id="7" name="TextBox 6">
            <a:extLst>
              <a:ext uri="{FF2B5EF4-FFF2-40B4-BE49-F238E27FC236}">
                <a16:creationId xmlns:a16="http://schemas.microsoft.com/office/drawing/2014/main" id="{9ED86A16-3685-434A-B57D-8468A2F190FA}"/>
              </a:ext>
            </a:extLst>
          </p:cNvPr>
          <p:cNvSpPr txBox="1"/>
          <p:nvPr/>
        </p:nvSpPr>
        <p:spPr>
          <a:xfrm>
            <a:off x="9209413" y="4298466"/>
            <a:ext cx="2332690" cy="954107"/>
          </a:xfrm>
          <a:prstGeom prst="rect">
            <a:avLst/>
          </a:prstGeom>
          <a:noFill/>
        </p:spPr>
        <p:txBody>
          <a:bodyPr wrap="none" rtlCol="0">
            <a:spAutoFit/>
          </a:bodyPr>
          <a:lstStyle/>
          <a:p>
            <a:r>
              <a:rPr lang="en-US" sz="1400" dirty="0"/>
              <a:t>This are just some of the </a:t>
            </a:r>
          </a:p>
          <a:p>
            <a:r>
              <a:rPr lang="en-US" sz="1400" dirty="0"/>
              <a:t>feature combinations used </a:t>
            </a:r>
          </a:p>
          <a:p>
            <a:r>
              <a:rPr lang="en-US" sz="1400" dirty="0"/>
              <a:t>to maximize </a:t>
            </a:r>
          </a:p>
          <a:p>
            <a:r>
              <a:rPr lang="en-US" sz="1400" dirty="0"/>
              <a:t>the accuracy of the model</a:t>
            </a:r>
          </a:p>
        </p:txBody>
      </p:sp>
      <p:sp>
        <p:nvSpPr>
          <p:cNvPr id="9" name="Right Brace 8">
            <a:extLst>
              <a:ext uri="{FF2B5EF4-FFF2-40B4-BE49-F238E27FC236}">
                <a16:creationId xmlns:a16="http://schemas.microsoft.com/office/drawing/2014/main" id="{92DAA53A-7521-4148-B468-ABE4350D5364}"/>
              </a:ext>
            </a:extLst>
          </p:cNvPr>
          <p:cNvSpPr/>
          <p:nvPr/>
        </p:nvSpPr>
        <p:spPr>
          <a:xfrm>
            <a:off x="8991548" y="3836757"/>
            <a:ext cx="217865" cy="1877527"/>
          </a:xfrm>
          <a:prstGeom prst="rightBrace">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6882189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C0DFD758-EDC0-4094-A131-3B7A45F744EB}"/>
              </a:ext>
            </a:extLst>
          </p:cNvPr>
          <p:cNvSpPr/>
          <p:nvPr/>
        </p:nvSpPr>
        <p:spPr>
          <a:xfrm>
            <a:off x="9738292" y="2255727"/>
            <a:ext cx="20857" cy="10795"/>
          </a:xfrm>
          <a:custGeom>
            <a:avLst/>
            <a:gdLst/>
            <a:ahLst/>
            <a:cxnLst/>
            <a:rect l="l" t="t" r="r" b="b"/>
            <a:pathLst>
              <a:path w="15240" h="10794">
                <a:moveTo>
                  <a:pt x="15240" y="10668"/>
                </a:moveTo>
                <a:lnTo>
                  <a:pt x="15240" y="0"/>
                </a:lnTo>
                <a:lnTo>
                  <a:pt x="0" y="0"/>
                </a:lnTo>
                <a:lnTo>
                  <a:pt x="0" y="10668"/>
                </a:lnTo>
                <a:lnTo>
                  <a:pt x="15240" y="10668"/>
                </a:lnTo>
                <a:close/>
              </a:path>
            </a:pathLst>
          </a:custGeom>
          <a:solidFill>
            <a:srgbClr val="7F7F7F"/>
          </a:solidFill>
        </p:spPr>
        <p:txBody>
          <a:bodyPr wrap="square" lIns="0" tIns="0" rIns="0" bIns="0" rtlCol="0"/>
          <a:lstStyle/>
          <a:p>
            <a:endParaRPr dirty="0"/>
          </a:p>
        </p:txBody>
      </p:sp>
      <p:sp>
        <p:nvSpPr>
          <p:cNvPr id="6" name="object 117">
            <a:extLst>
              <a:ext uri="{FF2B5EF4-FFF2-40B4-BE49-F238E27FC236}">
                <a16:creationId xmlns:a16="http://schemas.microsoft.com/office/drawing/2014/main" id="{73F25B10-40E4-4DB2-B7F5-C7D0260FBFFC}"/>
              </a:ext>
            </a:extLst>
          </p:cNvPr>
          <p:cNvSpPr/>
          <p:nvPr/>
        </p:nvSpPr>
        <p:spPr>
          <a:xfrm>
            <a:off x="421143" y="790612"/>
            <a:ext cx="1517385" cy="2471902"/>
          </a:xfrm>
          <a:custGeom>
            <a:avLst/>
            <a:gdLst/>
            <a:ahLst/>
            <a:cxnLst/>
            <a:rect l="l" t="t" r="r" b="b"/>
            <a:pathLst>
              <a:path w="1419225" h="2769234">
                <a:moveTo>
                  <a:pt x="0" y="0"/>
                </a:moveTo>
                <a:lnTo>
                  <a:pt x="0" y="2769108"/>
                </a:lnTo>
                <a:lnTo>
                  <a:pt x="1418844" y="2769108"/>
                </a:lnTo>
                <a:lnTo>
                  <a:pt x="1418844" y="0"/>
                </a:lnTo>
                <a:lnTo>
                  <a:pt x="0" y="0"/>
                </a:lnTo>
                <a:close/>
              </a:path>
            </a:pathLst>
          </a:custGeom>
          <a:solidFill>
            <a:srgbClr val="C7E0FB"/>
          </a:solidFill>
        </p:spPr>
        <p:txBody>
          <a:bodyPr wrap="square" lIns="0" tIns="0" rIns="0" bIns="0" rtlCol="0"/>
          <a:lstStyle/>
          <a:p>
            <a:endParaRPr dirty="0"/>
          </a:p>
        </p:txBody>
      </p:sp>
      <p:sp>
        <p:nvSpPr>
          <p:cNvPr id="7" name="object 119">
            <a:extLst>
              <a:ext uri="{FF2B5EF4-FFF2-40B4-BE49-F238E27FC236}">
                <a16:creationId xmlns:a16="http://schemas.microsoft.com/office/drawing/2014/main" id="{96EF2358-4783-49CA-BEE5-2610C330251A}"/>
              </a:ext>
            </a:extLst>
          </p:cNvPr>
          <p:cNvSpPr txBox="1"/>
          <p:nvPr/>
        </p:nvSpPr>
        <p:spPr>
          <a:xfrm>
            <a:off x="541569" y="1445953"/>
            <a:ext cx="1177503" cy="751488"/>
          </a:xfrm>
          <a:prstGeom prst="rect">
            <a:avLst/>
          </a:prstGeom>
        </p:spPr>
        <p:txBody>
          <a:bodyPr vert="horz" wrap="square" lIns="0" tIns="12700" rIns="0" bIns="0" rtlCol="0">
            <a:spAutoFit/>
          </a:bodyPr>
          <a:lstStyle/>
          <a:p>
            <a:pPr marL="12700" marR="5080">
              <a:lnSpc>
                <a:spcPct val="100000"/>
              </a:lnSpc>
              <a:spcBef>
                <a:spcPts val="100"/>
              </a:spcBef>
            </a:pPr>
            <a:r>
              <a:rPr lang="en-US" sz="1600" b="1" spc="-5" dirty="0">
                <a:solidFill>
                  <a:srgbClr val="00396C"/>
                </a:solidFill>
                <a:latin typeface="Arial"/>
                <a:cs typeface="Arial"/>
              </a:rPr>
              <a:t>High Level Model Evaluation</a:t>
            </a:r>
            <a:endParaRPr sz="1600" dirty="0">
              <a:solidFill>
                <a:srgbClr val="00396C"/>
              </a:solidFill>
              <a:latin typeface="Arial"/>
              <a:cs typeface="Arial"/>
            </a:endParaRPr>
          </a:p>
        </p:txBody>
      </p:sp>
      <p:sp>
        <p:nvSpPr>
          <p:cNvPr id="8" name="object 125">
            <a:extLst>
              <a:ext uri="{FF2B5EF4-FFF2-40B4-BE49-F238E27FC236}">
                <a16:creationId xmlns:a16="http://schemas.microsoft.com/office/drawing/2014/main" id="{9A856202-7826-4397-A04F-F78742A70085}"/>
              </a:ext>
            </a:extLst>
          </p:cNvPr>
          <p:cNvSpPr txBox="1"/>
          <p:nvPr/>
        </p:nvSpPr>
        <p:spPr>
          <a:xfrm>
            <a:off x="2139694" y="917519"/>
            <a:ext cx="6503263" cy="2333972"/>
          </a:xfrm>
          <a:prstGeom prst="rect">
            <a:avLst/>
          </a:prstGeom>
        </p:spPr>
        <p:txBody>
          <a:bodyPr vert="horz" wrap="square" lIns="0" tIns="12700" rIns="0" bIns="0" rtlCol="0">
            <a:spAutoFit/>
          </a:bodyPr>
          <a:lstStyle/>
          <a:p>
            <a:pPr marL="12700">
              <a:lnSpc>
                <a:spcPct val="150000"/>
              </a:lnSpc>
              <a:spcBef>
                <a:spcPts val="100"/>
              </a:spcBef>
              <a:buClr>
                <a:srgbClr val="00285F"/>
              </a:buClr>
              <a:buSzPct val="125000"/>
              <a:tabLst>
                <a:tab pos="205104" algn="l"/>
              </a:tabLst>
            </a:pPr>
            <a:r>
              <a:rPr lang="en-US" sz="1000" spc="-5" dirty="0"/>
              <a:t>Measure used to compare models: </a:t>
            </a:r>
            <a:r>
              <a:rPr lang="en-US" sz="1000" b="1" spc="-5" dirty="0"/>
              <a:t>Accuracy (Positive/Total)</a:t>
            </a:r>
          </a:p>
          <a:p>
            <a:pPr marL="12700">
              <a:lnSpc>
                <a:spcPct val="150000"/>
              </a:lnSpc>
              <a:spcBef>
                <a:spcPts val="100"/>
              </a:spcBef>
              <a:buClr>
                <a:srgbClr val="00285F"/>
              </a:buClr>
              <a:buSzPct val="125000"/>
              <a:tabLst>
                <a:tab pos="205104" algn="l"/>
              </a:tabLst>
            </a:pPr>
            <a:r>
              <a:rPr lang="en-US" sz="1000" dirty="0"/>
              <a:t>Algorithm Selected: </a:t>
            </a:r>
            <a:r>
              <a:rPr lang="en-US" sz="1000" b="1" u="sng" dirty="0"/>
              <a:t>Random Forest</a:t>
            </a:r>
            <a:r>
              <a:rPr lang="en-US" sz="1000" dirty="0"/>
              <a:t>. Best model for classification where data has high number of factors. </a:t>
            </a:r>
            <a:endParaRPr lang="en-US" sz="1000" b="1" dirty="0"/>
          </a:p>
          <a:p>
            <a:pPr algn="just"/>
            <a:r>
              <a:rPr lang="en-US" sz="1000" b="1" dirty="0"/>
              <a:t>Fine tuning of the model: </a:t>
            </a:r>
          </a:p>
          <a:p>
            <a:pPr algn="just"/>
            <a:r>
              <a:rPr lang="en-US" sz="1000" dirty="0"/>
              <a:t>Initially we run a couple of models doing Cross-Validation with different combination of features (reduce bias) to get the best parameters and avoid </a:t>
            </a:r>
            <a:r>
              <a:rPr lang="en-US" sz="1000" dirty="0" err="1"/>
              <a:t>overfiting</a:t>
            </a:r>
            <a:r>
              <a:rPr lang="en-US" sz="1000" dirty="0"/>
              <a:t>: </a:t>
            </a:r>
            <a:r>
              <a:rPr lang="en-US" sz="1000" dirty="0" err="1"/>
              <a:t>mtry</a:t>
            </a:r>
            <a:r>
              <a:rPr lang="en-US" sz="1000" dirty="0"/>
              <a:t> = 43 and a reasonable number of trees (100). The result for 100 trees was very close to the one got with 1000 performing much faster.</a:t>
            </a:r>
          </a:p>
          <a:p>
            <a:pPr algn="just"/>
            <a:r>
              <a:rPr lang="en-US" sz="1000" dirty="0"/>
              <a:t> Continue to run the model for different combinations of features with those parameters fixed to find the best combination.</a:t>
            </a:r>
          </a:p>
          <a:p>
            <a:pPr algn="just"/>
            <a:endParaRPr lang="en-US" sz="1000" dirty="0"/>
          </a:p>
          <a:p>
            <a:pPr algn="just"/>
            <a:r>
              <a:rPr lang="en-US" sz="1000" b="1" dirty="0"/>
              <a:t>Other algorithms used: </a:t>
            </a:r>
          </a:p>
          <a:p>
            <a:pPr algn="just"/>
            <a:r>
              <a:rPr lang="en-US" sz="1000" dirty="0"/>
              <a:t>Linear model: the accuracy is significantly lower</a:t>
            </a:r>
          </a:p>
          <a:p>
            <a:pPr algn="just"/>
            <a:r>
              <a:rPr lang="en-US" sz="1000" dirty="0" err="1"/>
              <a:t>XGBoost</a:t>
            </a:r>
            <a:r>
              <a:rPr lang="en-US" sz="1000" dirty="0"/>
              <a:t>: required too much computational power (more than 24hours vs 3’) to run the model with a limited grid and the result was not significantly better (0.809)</a:t>
            </a:r>
          </a:p>
          <a:p>
            <a:pPr algn="just"/>
            <a:endParaRPr lang="en-US" sz="1000" dirty="0"/>
          </a:p>
        </p:txBody>
      </p:sp>
      <p:sp>
        <p:nvSpPr>
          <p:cNvPr id="9" name="object 117">
            <a:extLst>
              <a:ext uri="{FF2B5EF4-FFF2-40B4-BE49-F238E27FC236}">
                <a16:creationId xmlns:a16="http://schemas.microsoft.com/office/drawing/2014/main" id="{DD66C973-B580-4314-A411-390CB29262F7}"/>
              </a:ext>
            </a:extLst>
          </p:cNvPr>
          <p:cNvSpPr/>
          <p:nvPr/>
        </p:nvSpPr>
        <p:spPr>
          <a:xfrm>
            <a:off x="421143" y="3437066"/>
            <a:ext cx="1517385" cy="3035520"/>
          </a:xfrm>
          <a:custGeom>
            <a:avLst/>
            <a:gdLst/>
            <a:ahLst/>
            <a:cxnLst/>
            <a:rect l="l" t="t" r="r" b="b"/>
            <a:pathLst>
              <a:path w="1419225" h="2769234">
                <a:moveTo>
                  <a:pt x="0" y="0"/>
                </a:moveTo>
                <a:lnTo>
                  <a:pt x="0" y="2769108"/>
                </a:lnTo>
                <a:lnTo>
                  <a:pt x="1418844" y="2769108"/>
                </a:lnTo>
                <a:lnTo>
                  <a:pt x="1418844" y="0"/>
                </a:lnTo>
                <a:lnTo>
                  <a:pt x="0" y="0"/>
                </a:lnTo>
                <a:close/>
              </a:path>
            </a:pathLst>
          </a:custGeom>
          <a:solidFill>
            <a:srgbClr val="C7E0FB"/>
          </a:solidFill>
        </p:spPr>
        <p:txBody>
          <a:bodyPr wrap="square" lIns="0" tIns="0" rIns="0" bIns="0" rtlCol="0"/>
          <a:lstStyle/>
          <a:p>
            <a:endParaRPr dirty="0"/>
          </a:p>
        </p:txBody>
      </p:sp>
      <p:sp>
        <p:nvSpPr>
          <p:cNvPr id="10" name="object 119">
            <a:extLst>
              <a:ext uri="{FF2B5EF4-FFF2-40B4-BE49-F238E27FC236}">
                <a16:creationId xmlns:a16="http://schemas.microsoft.com/office/drawing/2014/main" id="{06E709FA-133F-446C-B3D5-6E9D4F75955B}"/>
              </a:ext>
            </a:extLst>
          </p:cNvPr>
          <p:cNvSpPr txBox="1"/>
          <p:nvPr/>
        </p:nvSpPr>
        <p:spPr>
          <a:xfrm>
            <a:off x="541569" y="4681169"/>
            <a:ext cx="1177503" cy="259045"/>
          </a:xfrm>
          <a:prstGeom prst="rect">
            <a:avLst/>
          </a:prstGeom>
        </p:spPr>
        <p:txBody>
          <a:bodyPr vert="horz" wrap="square" lIns="0" tIns="12700" rIns="0" bIns="0" rtlCol="0">
            <a:spAutoFit/>
          </a:bodyPr>
          <a:lstStyle/>
          <a:p>
            <a:pPr marL="12700" marR="5080">
              <a:lnSpc>
                <a:spcPct val="100000"/>
              </a:lnSpc>
              <a:spcBef>
                <a:spcPts val="100"/>
              </a:spcBef>
            </a:pPr>
            <a:r>
              <a:rPr lang="en-US" sz="1600" b="1" spc="-5" dirty="0">
                <a:solidFill>
                  <a:srgbClr val="00396C"/>
                </a:solidFill>
                <a:latin typeface="Arial"/>
                <a:cs typeface="Arial"/>
              </a:rPr>
              <a:t>Best Output</a:t>
            </a:r>
            <a:endParaRPr sz="1600" dirty="0">
              <a:solidFill>
                <a:srgbClr val="00396C"/>
              </a:solidFill>
              <a:latin typeface="Arial"/>
              <a:cs typeface="Arial"/>
            </a:endParaRPr>
          </a:p>
        </p:txBody>
      </p:sp>
      <p:sp>
        <p:nvSpPr>
          <p:cNvPr id="115" name="object 125">
            <a:extLst>
              <a:ext uri="{FF2B5EF4-FFF2-40B4-BE49-F238E27FC236}">
                <a16:creationId xmlns:a16="http://schemas.microsoft.com/office/drawing/2014/main" id="{9A856202-7826-4397-A04F-F78742A70085}"/>
              </a:ext>
            </a:extLst>
          </p:cNvPr>
          <p:cNvSpPr txBox="1"/>
          <p:nvPr/>
        </p:nvSpPr>
        <p:spPr>
          <a:xfrm>
            <a:off x="2139695" y="4080998"/>
            <a:ext cx="3566161" cy="1459385"/>
          </a:xfrm>
          <a:prstGeom prst="rect">
            <a:avLst/>
          </a:prstGeom>
        </p:spPr>
        <p:txBody>
          <a:bodyPr vert="horz" wrap="square" lIns="0" tIns="12700" rIns="0" bIns="0" numCol="3" rtlCol="0">
            <a:spAutoFit/>
          </a:bodyPr>
          <a:lstStyle/>
          <a:p>
            <a:pPr marL="184150" indent="-171450">
              <a:lnSpc>
                <a:spcPct val="150000"/>
              </a:lnSpc>
              <a:spcBef>
                <a:spcPts val="100"/>
              </a:spcBef>
              <a:buClr>
                <a:srgbClr val="00285F"/>
              </a:buClr>
              <a:buSzPct val="125000"/>
              <a:buFont typeface="Arial" panose="020B0604020202020204" pitchFamily="34" charset="0"/>
              <a:buChar char="•"/>
              <a:tabLst>
                <a:tab pos="205104" algn="l"/>
              </a:tabLst>
            </a:pPr>
            <a:r>
              <a:rPr lang="en-US" sz="1000" spc="-5" dirty="0"/>
              <a:t>position (long and lat)</a:t>
            </a:r>
          </a:p>
          <a:p>
            <a:pPr marL="184150" indent="-171450">
              <a:lnSpc>
                <a:spcPct val="150000"/>
              </a:lnSpc>
              <a:spcBef>
                <a:spcPts val="100"/>
              </a:spcBef>
              <a:buClr>
                <a:srgbClr val="00285F"/>
              </a:buClr>
              <a:buSzPct val="125000"/>
              <a:buFont typeface="Arial" panose="020B0604020202020204" pitchFamily="34" charset="0"/>
              <a:buChar char="•"/>
              <a:tabLst>
                <a:tab pos="205104" algn="l"/>
              </a:tabLst>
            </a:pPr>
            <a:r>
              <a:rPr lang="en-US" sz="1000" spc="-5" dirty="0"/>
              <a:t>If the waterpoint is dry</a:t>
            </a:r>
          </a:p>
          <a:p>
            <a:pPr marL="184150" indent="-171450">
              <a:lnSpc>
                <a:spcPct val="150000"/>
              </a:lnSpc>
              <a:spcBef>
                <a:spcPts val="100"/>
              </a:spcBef>
              <a:buClr>
                <a:srgbClr val="00285F"/>
              </a:buClr>
              <a:buSzPct val="125000"/>
              <a:buFont typeface="Arial" panose="020B0604020202020204" pitchFamily="34" charset="0"/>
              <a:buChar char="•"/>
              <a:tabLst>
                <a:tab pos="205104" algn="l"/>
              </a:tabLst>
            </a:pPr>
            <a:r>
              <a:rPr lang="en-US" sz="1000" spc="-5" dirty="0"/>
              <a:t>gps_height </a:t>
            </a:r>
          </a:p>
          <a:p>
            <a:pPr marL="184150" indent="-171450">
              <a:lnSpc>
                <a:spcPct val="150000"/>
              </a:lnSpc>
              <a:spcBef>
                <a:spcPts val="100"/>
              </a:spcBef>
              <a:buClr>
                <a:srgbClr val="00285F"/>
              </a:buClr>
              <a:buSzPct val="125000"/>
              <a:buFont typeface="Arial" panose="020B0604020202020204" pitchFamily="34" charset="0"/>
              <a:buChar char="•"/>
              <a:tabLst>
                <a:tab pos="205104" algn="l"/>
              </a:tabLst>
            </a:pPr>
            <a:r>
              <a:rPr lang="en-US" sz="1000" spc="-5" dirty="0"/>
              <a:t>Waterpoint_type</a:t>
            </a:r>
          </a:p>
          <a:p>
            <a:pPr marL="184150" indent="-171450">
              <a:lnSpc>
                <a:spcPct val="150000"/>
              </a:lnSpc>
              <a:spcBef>
                <a:spcPts val="100"/>
              </a:spcBef>
              <a:buClr>
                <a:srgbClr val="00285F"/>
              </a:buClr>
              <a:buSzPct val="125000"/>
              <a:buFont typeface="Arial" panose="020B0604020202020204" pitchFamily="34" charset="0"/>
              <a:buChar char="•"/>
              <a:tabLst>
                <a:tab pos="205104" algn="l"/>
              </a:tabLst>
            </a:pPr>
            <a:r>
              <a:rPr lang="en-US" sz="1000" spc="-5" dirty="0"/>
              <a:t>Amount_tsh</a:t>
            </a:r>
          </a:p>
          <a:p>
            <a:pPr marL="184150" indent="-171450">
              <a:lnSpc>
                <a:spcPct val="150000"/>
              </a:lnSpc>
              <a:spcBef>
                <a:spcPts val="100"/>
              </a:spcBef>
              <a:buClr>
                <a:srgbClr val="00285F"/>
              </a:buClr>
              <a:buSzPct val="125000"/>
              <a:buFont typeface="Arial" panose="020B0604020202020204" pitchFamily="34" charset="0"/>
              <a:buChar char="•"/>
              <a:tabLst>
                <a:tab pos="205104" algn="l"/>
              </a:tabLst>
            </a:pPr>
            <a:r>
              <a:rPr lang="en-US" sz="1000" spc="-5" dirty="0"/>
              <a:t>Population</a:t>
            </a:r>
          </a:p>
          <a:p>
            <a:pPr marL="184150" indent="-171450">
              <a:lnSpc>
                <a:spcPct val="150000"/>
              </a:lnSpc>
              <a:spcBef>
                <a:spcPts val="100"/>
              </a:spcBef>
              <a:buClr>
                <a:srgbClr val="00285F"/>
              </a:buClr>
              <a:buSzPct val="125000"/>
              <a:buFont typeface="Arial" panose="020B0604020202020204" pitchFamily="34" charset="0"/>
              <a:buChar char="•"/>
              <a:tabLst>
                <a:tab pos="205104" algn="l"/>
              </a:tabLst>
            </a:pPr>
            <a:r>
              <a:rPr lang="en-US" sz="1000" spc="-5" dirty="0"/>
              <a:t>Age</a:t>
            </a:r>
          </a:p>
          <a:p>
            <a:pPr marL="184150" indent="-171450">
              <a:lnSpc>
                <a:spcPct val="150000"/>
              </a:lnSpc>
              <a:spcBef>
                <a:spcPts val="100"/>
              </a:spcBef>
              <a:buClr>
                <a:srgbClr val="00285F"/>
              </a:buClr>
              <a:buSzPct val="125000"/>
              <a:buFont typeface="Arial" panose="020B0604020202020204" pitchFamily="34" charset="0"/>
              <a:buChar char="•"/>
              <a:tabLst>
                <a:tab pos="205104" algn="l"/>
              </a:tabLst>
            </a:pPr>
            <a:r>
              <a:rPr lang="en-US" sz="1000" spc="-5" dirty="0"/>
              <a:t>Extraction.type</a:t>
            </a:r>
          </a:p>
          <a:p>
            <a:pPr marL="184150" indent="-171450">
              <a:lnSpc>
                <a:spcPct val="150000"/>
              </a:lnSpc>
              <a:spcBef>
                <a:spcPts val="100"/>
              </a:spcBef>
              <a:buClr>
                <a:srgbClr val="00285F"/>
              </a:buClr>
              <a:buSzPct val="125000"/>
              <a:buFont typeface="Arial" panose="020B0604020202020204" pitchFamily="34" charset="0"/>
              <a:buChar char="•"/>
              <a:tabLst>
                <a:tab pos="205104" algn="l"/>
              </a:tabLst>
            </a:pPr>
            <a:r>
              <a:rPr lang="en-US" sz="1000" spc="-5" dirty="0"/>
              <a:t>Quantity</a:t>
            </a:r>
          </a:p>
          <a:p>
            <a:pPr marL="184150" indent="-171450">
              <a:lnSpc>
                <a:spcPct val="150000"/>
              </a:lnSpc>
              <a:spcBef>
                <a:spcPts val="100"/>
              </a:spcBef>
              <a:buClr>
                <a:srgbClr val="00285F"/>
              </a:buClr>
              <a:buSzPct val="125000"/>
              <a:buFont typeface="Arial" panose="020B0604020202020204" pitchFamily="34" charset="0"/>
              <a:buChar char="•"/>
              <a:tabLst>
                <a:tab pos="205104" algn="l"/>
              </a:tabLst>
            </a:pPr>
            <a:r>
              <a:rPr lang="en-US" sz="1000" spc="-5" dirty="0"/>
              <a:t>Payment.never</a:t>
            </a:r>
            <a:endParaRPr lang="en-US" sz="1000" dirty="0"/>
          </a:p>
        </p:txBody>
      </p:sp>
      <p:pic>
        <p:nvPicPr>
          <p:cNvPr id="116" name="Picture 115">
            <a:extLst>
              <a:ext uri="{FF2B5EF4-FFF2-40B4-BE49-F238E27FC236}">
                <a16:creationId xmlns:a16="http://schemas.microsoft.com/office/drawing/2014/main" id="{E28F7885-4C9F-4E40-84FB-8582B70FA734}"/>
              </a:ext>
            </a:extLst>
          </p:cNvPr>
          <p:cNvPicPr>
            <a:picLocks noChangeAspect="1"/>
          </p:cNvPicPr>
          <p:nvPr/>
        </p:nvPicPr>
        <p:blipFill>
          <a:blip r:embed="rId2"/>
          <a:stretch>
            <a:fillRect/>
          </a:stretch>
        </p:blipFill>
        <p:spPr>
          <a:xfrm>
            <a:off x="9116567" y="2279158"/>
            <a:ext cx="2894251" cy="2299684"/>
          </a:xfrm>
          <a:prstGeom prst="rect">
            <a:avLst/>
          </a:prstGeom>
          <a:ln>
            <a:solidFill>
              <a:schemeClr val="bg2">
                <a:lumMod val="50000"/>
              </a:schemeClr>
            </a:solidFill>
            <a:prstDash val="dashDot"/>
          </a:ln>
        </p:spPr>
      </p:pic>
      <p:sp>
        <p:nvSpPr>
          <p:cNvPr id="117" name="object 125">
            <a:extLst>
              <a:ext uri="{FF2B5EF4-FFF2-40B4-BE49-F238E27FC236}">
                <a16:creationId xmlns:a16="http://schemas.microsoft.com/office/drawing/2014/main" id="{9A856202-7826-4397-A04F-F78742A70085}"/>
              </a:ext>
            </a:extLst>
          </p:cNvPr>
          <p:cNvSpPr txBox="1"/>
          <p:nvPr/>
        </p:nvSpPr>
        <p:spPr>
          <a:xfrm>
            <a:off x="2139696" y="3437066"/>
            <a:ext cx="6775705" cy="474489"/>
          </a:xfrm>
          <a:prstGeom prst="rect">
            <a:avLst/>
          </a:prstGeom>
        </p:spPr>
        <p:txBody>
          <a:bodyPr vert="horz" wrap="square" lIns="0" tIns="12700" rIns="0" bIns="0" numCol="1" rtlCol="0">
            <a:spAutoFit/>
          </a:bodyPr>
          <a:lstStyle/>
          <a:p>
            <a:pPr marL="12700">
              <a:lnSpc>
                <a:spcPct val="150000"/>
              </a:lnSpc>
              <a:spcBef>
                <a:spcPts val="100"/>
              </a:spcBef>
              <a:buClr>
                <a:srgbClr val="00285F"/>
              </a:buClr>
              <a:buSzPct val="125000"/>
              <a:tabLst>
                <a:tab pos="205104" algn="l"/>
              </a:tabLst>
            </a:pPr>
            <a:r>
              <a:rPr lang="en-US" sz="1000" spc="-5" dirty="0"/>
              <a:t>After defining the best model, we run more than 20 different combination of features (and treatment). And the most important features (explaining most of the result) are the following</a:t>
            </a:r>
          </a:p>
        </p:txBody>
      </p:sp>
      <p:sp>
        <p:nvSpPr>
          <p:cNvPr id="118" name="object 125">
            <a:extLst>
              <a:ext uri="{FF2B5EF4-FFF2-40B4-BE49-F238E27FC236}">
                <a16:creationId xmlns:a16="http://schemas.microsoft.com/office/drawing/2014/main" id="{9A856202-7826-4397-A04F-F78742A70085}"/>
              </a:ext>
            </a:extLst>
          </p:cNvPr>
          <p:cNvSpPr txBox="1"/>
          <p:nvPr/>
        </p:nvSpPr>
        <p:spPr>
          <a:xfrm>
            <a:off x="2139695" y="5791476"/>
            <a:ext cx="6775705" cy="445956"/>
          </a:xfrm>
          <a:prstGeom prst="rect">
            <a:avLst/>
          </a:prstGeom>
        </p:spPr>
        <p:txBody>
          <a:bodyPr vert="horz" wrap="square" lIns="0" tIns="12700" rIns="0" bIns="0" numCol="1" rtlCol="0">
            <a:spAutoFit/>
          </a:bodyPr>
          <a:lstStyle/>
          <a:p>
            <a:pPr marL="12700">
              <a:lnSpc>
                <a:spcPct val="150000"/>
              </a:lnSpc>
              <a:spcBef>
                <a:spcPts val="100"/>
              </a:spcBef>
              <a:buClr>
                <a:srgbClr val="00285F"/>
              </a:buClr>
              <a:buSzPct val="125000"/>
              <a:tabLst>
                <a:tab pos="205104" algn="l"/>
              </a:tabLst>
            </a:pPr>
            <a:r>
              <a:rPr lang="en-US" sz="1000" spc="-5" dirty="0"/>
              <a:t>With this model we can predict the status of the pumps more than 80% of the time. This percentage is reduced if we want to focus on the non functional and the model is less accurate if we want to focus on functional needs repair.</a:t>
            </a:r>
          </a:p>
        </p:txBody>
      </p:sp>
      <p:sp>
        <p:nvSpPr>
          <p:cNvPr id="119" name="Título 1"/>
          <p:cNvSpPr>
            <a:spLocks noGrp="1"/>
          </p:cNvSpPr>
          <p:nvPr>
            <p:ph type="title"/>
          </p:nvPr>
        </p:nvSpPr>
        <p:spPr>
          <a:xfrm>
            <a:off x="421143" y="96104"/>
            <a:ext cx="10972030" cy="465506"/>
          </a:xfrm>
        </p:spPr>
        <p:txBody>
          <a:bodyPr>
            <a:normAutofit fontScale="90000"/>
          </a:bodyPr>
          <a:lstStyle/>
          <a:p>
            <a:r>
              <a:rPr lang="en-US" b="1" dirty="0"/>
              <a:t>Model Evaluation</a:t>
            </a:r>
          </a:p>
        </p:txBody>
      </p:sp>
      <p:sp>
        <p:nvSpPr>
          <p:cNvPr id="13" name="object 4">
            <a:extLst>
              <a:ext uri="{FF2B5EF4-FFF2-40B4-BE49-F238E27FC236}">
                <a16:creationId xmlns:a16="http://schemas.microsoft.com/office/drawing/2014/main" id="{FEA43EB1-BA85-314D-B3BE-09298D4430C9}"/>
              </a:ext>
            </a:extLst>
          </p:cNvPr>
          <p:cNvSpPr/>
          <p:nvPr/>
        </p:nvSpPr>
        <p:spPr>
          <a:xfrm>
            <a:off x="2058954" y="804622"/>
            <a:ext cx="6856445" cy="2471902"/>
          </a:xfrm>
          <a:custGeom>
            <a:avLst/>
            <a:gdLst/>
            <a:ahLst/>
            <a:cxnLst/>
            <a:rect l="l" t="t" r="r" b="b"/>
            <a:pathLst>
              <a:path w="7005955" h="5442584">
                <a:moveTo>
                  <a:pt x="7005828" y="5437638"/>
                </a:moveTo>
                <a:lnTo>
                  <a:pt x="7005828" y="6096"/>
                </a:lnTo>
                <a:lnTo>
                  <a:pt x="6999732" y="0"/>
                </a:lnTo>
                <a:lnTo>
                  <a:pt x="6096" y="0"/>
                </a:lnTo>
                <a:lnTo>
                  <a:pt x="0" y="6096"/>
                </a:lnTo>
                <a:lnTo>
                  <a:pt x="0" y="5437638"/>
                </a:lnTo>
                <a:lnTo>
                  <a:pt x="6096" y="5442210"/>
                </a:lnTo>
                <a:lnTo>
                  <a:pt x="13716" y="5442210"/>
                </a:lnTo>
                <a:lnTo>
                  <a:pt x="13716" y="25908"/>
                </a:lnTo>
                <a:lnTo>
                  <a:pt x="25908" y="13716"/>
                </a:lnTo>
                <a:lnTo>
                  <a:pt x="25908" y="25908"/>
                </a:lnTo>
                <a:lnTo>
                  <a:pt x="6979920" y="25908"/>
                </a:lnTo>
                <a:lnTo>
                  <a:pt x="6979920" y="13716"/>
                </a:lnTo>
                <a:lnTo>
                  <a:pt x="6992112" y="25908"/>
                </a:lnTo>
                <a:lnTo>
                  <a:pt x="6992112" y="5442210"/>
                </a:lnTo>
                <a:lnTo>
                  <a:pt x="6999732" y="5442210"/>
                </a:lnTo>
                <a:lnTo>
                  <a:pt x="7005828" y="5437638"/>
                </a:lnTo>
                <a:close/>
              </a:path>
              <a:path w="7005955" h="5442584">
                <a:moveTo>
                  <a:pt x="25908" y="25908"/>
                </a:moveTo>
                <a:lnTo>
                  <a:pt x="25908" y="13716"/>
                </a:lnTo>
                <a:lnTo>
                  <a:pt x="13716" y="25908"/>
                </a:lnTo>
                <a:lnTo>
                  <a:pt x="25908" y="25908"/>
                </a:lnTo>
                <a:close/>
              </a:path>
              <a:path w="7005955" h="5442584">
                <a:moveTo>
                  <a:pt x="25908" y="5417826"/>
                </a:moveTo>
                <a:lnTo>
                  <a:pt x="25908" y="25908"/>
                </a:lnTo>
                <a:lnTo>
                  <a:pt x="13716" y="25908"/>
                </a:lnTo>
                <a:lnTo>
                  <a:pt x="13716" y="5417826"/>
                </a:lnTo>
                <a:lnTo>
                  <a:pt x="25908" y="5417826"/>
                </a:lnTo>
                <a:close/>
              </a:path>
              <a:path w="7005955" h="5442584">
                <a:moveTo>
                  <a:pt x="6992112" y="5417826"/>
                </a:moveTo>
                <a:lnTo>
                  <a:pt x="13716" y="5417826"/>
                </a:lnTo>
                <a:lnTo>
                  <a:pt x="25908" y="5430018"/>
                </a:lnTo>
                <a:lnTo>
                  <a:pt x="25908" y="5442210"/>
                </a:lnTo>
                <a:lnTo>
                  <a:pt x="6979920" y="5442210"/>
                </a:lnTo>
                <a:lnTo>
                  <a:pt x="6979920" y="5430018"/>
                </a:lnTo>
                <a:lnTo>
                  <a:pt x="6992112" y="5417826"/>
                </a:lnTo>
                <a:close/>
              </a:path>
              <a:path w="7005955" h="5442584">
                <a:moveTo>
                  <a:pt x="25908" y="5442210"/>
                </a:moveTo>
                <a:lnTo>
                  <a:pt x="25908" y="5430018"/>
                </a:lnTo>
                <a:lnTo>
                  <a:pt x="13716" y="5417826"/>
                </a:lnTo>
                <a:lnTo>
                  <a:pt x="13716" y="5442210"/>
                </a:lnTo>
                <a:lnTo>
                  <a:pt x="25908" y="5442210"/>
                </a:lnTo>
                <a:close/>
              </a:path>
              <a:path w="7005955" h="5442584">
                <a:moveTo>
                  <a:pt x="6992112" y="25908"/>
                </a:moveTo>
                <a:lnTo>
                  <a:pt x="6979920" y="13716"/>
                </a:lnTo>
                <a:lnTo>
                  <a:pt x="6979920" y="25908"/>
                </a:lnTo>
                <a:lnTo>
                  <a:pt x="6992112" y="25908"/>
                </a:lnTo>
                <a:close/>
              </a:path>
              <a:path w="7005955" h="5442584">
                <a:moveTo>
                  <a:pt x="6992112" y="5417826"/>
                </a:moveTo>
                <a:lnTo>
                  <a:pt x="6992112" y="25908"/>
                </a:lnTo>
                <a:lnTo>
                  <a:pt x="6979920" y="25908"/>
                </a:lnTo>
                <a:lnTo>
                  <a:pt x="6979920" y="5417826"/>
                </a:lnTo>
                <a:lnTo>
                  <a:pt x="6992112" y="5417826"/>
                </a:lnTo>
                <a:close/>
              </a:path>
              <a:path w="7005955" h="5442584">
                <a:moveTo>
                  <a:pt x="6992112" y="5442210"/>
                </a:moveTo>
                <a:lnTo>
                  <a:pt x="6992112" y="5417826"/>
                </a:lnTo>
                <a:lnTo>
                  <a:pt x="6979920" y="5430018"/>
                </a:lnTo>
                <a:lnTo>
                  <a:pt x="6979920" y="5442210"/>
                </a:lnTo>
                <a:lnTo>
                  <a:pt x="6992112" y="5442210"/>
                </a:lnTo>
                <a:close/>
              </a:path>
            </a:pathLst>
          </a:custGeom>
          <a:solidFill>
            <a:srgbClr val="BEBEBE"/>
          </a:solidFill>
        </p:spPr>
        <p:txBody>
          <a:bodyPr wrap="square" lIns="0" tIns="0" rIns="0" bIns="0" rtlCol="0"/>
          <a:lstStyle/>
          <a:p>
            <a:endParaRPr sz="2800" dirty="0"/>
          </a:p>
        </p:txBody>
      </p:sp>
      <p:sp>
        <p:nvSpPr>
          <p:cNvPr id="14" name="object 4">
            <a:extLst>
              <a:ext uri="{FF2B5EF4-FFF2-40B4-BE49-F238E27FC236}">
                <a16:creationId xmlns:a16="http://schemas.microsoft.com/office/drawing/2014/main" id="{A46F6668-ED29-BA40-B72E-9109C3C98A92}"/>
              </a:ext>
            </a:extLst>
          </p:cNvPr>
          <p:cNvSpPr/>
          <p:nvPr/>
        </p:nvSpPr>
        <p:spPr>
          <a:xfrm>
            <a:off x="2058954" y="3420934"/>
            <a:ext cx="6856446" cy="3051652"/>
          </a:xfrm>
          <a:custGeom>
            <a:avLst/>
            <a:gdLst/>
            <a:ahLst/>
            <a:cxnLst/>
            <a:rect l="l" t="t" r="r" b="b"/>
            <a:pathLst>
              <a:path w="7005955" h="5442584">
                <a:moveTo>
                  <a:pt x="7005828" y="5437638"/>
                </a:moveTo>
                <a:lnTo>
                  <a:pt x="7005828" y="6096"/>
                </a:lnTo>
                <a:lnTo>
                  <a:pt x="6999732" y="0"/>
                </a:lnTo>
                <a:lnTo>
                  <a:pt x="6096" y="0"/>
                </a:lnTo>
                <a:lnTo>
                  <a:pt x="0" y="6096"/>
                </a:lnTo>
                <a:lnTo>
                  <a:pt x="0" y="5437638"/>
                </a:lnTo>
                <a:lnTo>
                  <a:pt x="6096" y="5442210"/>
                </a:lnTo>
                <a:lnTo>
                  <a:pt x="13716" y="5442210"/>
                </a:lnTo>
                <a:lnTo>
                  <a:pt x="13716" y="25908"/>
                </a:lnTo>
                <a:lnTo>
                  <a:pt x="25908" y="13716"/>
                </a:lnTo>
                <a:lnTo>
                  <a:pt x="25908" y="25908"/>
                </a:lnTo>
                <a:lnTo>
                  <a:pt x="6979920" y="25908"/>
                </a:lnTo>
                <a:lnTo>
                  <a:pt x="6979920" y="13716"/>
                </a:lnTo>
                <a:lnTo>
                  <a:pt x="6992112" y="25908"/>
                </a:lnTo>
                <a:lnTo>
                  <a:pt x="6992112" y="5442210"/>
                </a:lnTo>
                <a:lnTo>
                  <a:pt x="6999732" y="5442210"/>
                </a:lnTo>
                <a:lnTo>
                  <a:pt x="7005828" y="5437638"/>
                </a:lnTo>
                <a:close/>
              </a:path>
              <a:path w="7005955" h="5442584">
                <a:moveTo>
                  <a:pt x="25908" y="25908"/>
                </a:moveTo>
                <a:lnTo>
                  <a:pt x="25908" y="13716"/>
                </a:lnTo>
                <a:lnTo>
                  <a:pt x="13716" y="25908"/>
                </a:lnTo>
                <a:lnTo>
                  <a:pt x="25908" y="25908"/>
                </a:lnTo>
                <a:close/>
              </a:path>
              <a:path w="7005955" h="5442584">
                <a:moveTo>
                  <a:pt x="25908" y="5417826"/>
                </a:moveTo>
                <a:lnTo>
                  <a:pt x="25908" y="25908"/>
                </a:lnTo>
                <a:lnTo>
                  <a:pt x="13716" y="25908"/>
                </a:lnTo>
                <a:lnTo>
                  <a:pt x="13716" y="5417826"/>
                </a:lnTo>
                <a:lnTo>
                  <a:pt x="25908" y="5417826"/>
                </a:lnTo>
                <a:close/>
              </a:path>
              <a:path w="7005955" h="5442584">
                <a:moveTo>
                  <a:pt x="6992112" y="5417826"/>
                </a:moveTo>
                <a:lnTo>
                  <a:pt x="13716" y="5417826"/>
                </a:lnTo>
                <a:lnTo>
                  <a:pt x="25908" y="5430018"/>
                </a:lnTo>
                <a:lnTo>
                  <a:pt x="25908" y="5442210"/>
                </a:lnTo>
                <a:lnTo>
                  <a:pt x="6979920" y="5442210"/>
                </a:lnTo>
                <a:lnTo>
                  <a:pt x="6979920" y="5430018"/>
                </a:lnTo>
                <a:lnTo>
                  <a:pt x="6992112" y="5417826"/>
                </a:lnTo>
                <a:close/>
              </a:path>
              <a:path w="7005955" h="5442584">
                <a:moveTo>
                  <a:pt x="25908" y="5442210"/>
                </a:moveTo>
                <a:lnTo>
                  <a:pt x="25908" y="5430018"/>
                </a:lnTo>
                <a:lnTo>
                  <a:pt x="13716" y="5417826"/>
                </a:lnTo>
                <a:lnTo>
                  <a:pt x="13716" y="5442210"/>
                </a:lnTo>
                <a:lnTo>
                  <a:pt x="25908" y="5442210"/>
                </a:lnTo>
                <a:close/>
              </a:path>
              <a:path w="7005955" h="5442584">
                <a:moveTo>
                  <a:pt x="6992112" y="25908"/>
                </a:moveTo>
                <a:lnTo>
                  <a:pt x="6979920" y="13716"/>
                </a:lnTo>
                <a:lnTo>
                  <a:pt x="6979920" y="25908"/>
                </a:lnTo>
                <a:lnTo>
                  <a:pt x="6992112" y="25908"/>
                </a:lnTo>
                <a:close/>
              </a:path>
              <a:path w="7005955" h="5442584">
                <a:moveTo>
                  <a:pt x="6992112" y="5417826"/>
                </a:moveTo>
                <a:lnTo>
                  <a:pt x="6992112" y="25908"/>
                </a:lnTo>
                <a:lnTo>
                  <a:pt x="6979920" y="25908"/>
                </a:lnTo>
                <a:lnTo>
                  <a:pt x="6979920" y="5417826"/>
                </a:lnTo>
                <a:lnTo>
                  <a:pt x="6992112" y="5417826"/>
                </a:lnTo>
                <a:close/>
              </a:path>
              <a:path w="7005955" h="5442584">
                <a:moveTo>
                  <a:pt x="6992112" y="5442210"/>
                </a:moveTo>
                <a:lnTo>
                  <a:pt x="6992112" y="5417826"/>
                </a:lnTo>
                <a:lnTo>
                  <a:pt x="6979920" y="5430018"/>
                </a:lnTo>
                <a:lnTo>
                  <a:pt x="6979920" y="5442210"/>
                </a:lnTo>
                <a:lnTo>
                  <a:pt x="6992112" y="5442210"/>
                </a:lnTo>
                <a:close/>
              </a:path>
            </a:pathLst>
          </a:custGeom>
          <a:solidFill>
            <a:srgbClr val="BEBEBE"/>
          </a:solidFill>
        </p:spPr>
        <p:txBody>
          <a:bodyPr wrap="square" lIns="0" tIns="0" rIns="0" bIns="0" rtlCol="0"/>
          <a:lstStyle/>
          <a:p>
            <a:endParaRPr sz="2800" dirty="0"/>
          </a:p>
        </p:txBody>
      </p:sp>
      <p:sp>
        <p:nvSpPr>
          <p:cNvPr id="3" name="Striped Right Arrow 2">
            <a:extLst>
              <a:ext uri="{FF2B5EF4-FFF2-40B4-BE49-F238E27FC236}">
                <a16:creationId xmlns:a16="http://schemas.microsoft.com/office/drawing/2014/main" id="{A561A7D6-7E41-4A4A-99F9-A59FA906E981}"/>
              </a:ext>
            </a:extLst>
          </p:cNvPr>
          <p:cNvSpPr/>
          <p:nvPr/>
        </p:nvSpPr>
        <p:spPr>
          <a:xfrm>
            <a:off x="8015043" y="3046858"/>
            <a:ext cx="1020782" cy="590367"/>
          </a:xfrm>
          <a:prstGeom prst="striped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82608822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bwMode="auto">
          <a:xfrm>
            <a:off x="362144" y="302955"/>
            <a:ext cx="10972030" cy="465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normAutofit fontScale="97500" lnSpcReduction="10000"/>
          </a:bodyPr>
          <a:lstStyle>
            <a:lvl1pPr algn="l" rtl="0" eaLnBrk="1" fontAlgn="base" hangingPunct="1">
              <a:spcBef>
                <a:spcPct val="0"/>
              </a:spcBef>
              <a:spcAft>
                <a:spcPct val="0"/>
              </a:spcAft>
              <a:defRPr lang="en-US" sz="2616" b="0" kern="1200">
                <a:solidFill>
                  <a:srgbClr val="0099CC"/>
                </a:solidFill>
                <a:latin typeface="Century Gothic" pitchFamily="34" charset="0"/>
                <a:ea typeface="MS PGothic" pitchFamily="34" charset="-128"/>
                <a:cs typeface="Arial" pitchFamily="34" charset="0"/>
              </a:defRPr>
            </a:lvl1pPr>
            <a:lvl2pPr algn="l" rtl="0" eaLnBrk="1" fontAlgn="base" hangingPunct="1">
              <a:spcBef>
                <a:spcPct val="0"/>
              </a:spcBef>
              <a:spcAft>
                <a:spcPct val="0"/>
              </a:spcAft>
              <a:defRPr sz="2616" b="1">
                <a:solidFill>
                  <a:srgbClr val="00B0F0"/>
                </a:solidFill>
                <a:latin typeface="Arial" pitchFamily="34" charset="0"/>
                <a:ea typeface="Arial" charset="0"/>
                <a:cs typeface="Arial" pitchFamily="34" charset="0"/>
              </a:defRPr>
            </a:lvl2pPr>
            <a:lvl3pPr algn="l" rtl="0" eaLnBrk="1" fontAlgn="base" hangingPunct="1">
              <a:spcBef>
                <a:spcPct val="0"/>
              </a:spcBef>
              <a:spcAft>
                <a:spcPct val="0"/>
              </a:spcAft>
              <a:defRPr sz="2616" b="1">
                <a:solidFill>
                  <a:srgbClr val="00B0F0"/>
                </a:solidFill>
                <a:latin typeface="Arial" pitchFamily="34" charset="0"/>
                <a:ea typeface="Arial" charset="0"/>
                <a:cs typeface="Arial" pitchFamily="34" charset="0"/>
              </a:defRPr>
            </a:lvl3pPr>
            <a:lvl4pPr algn="l" rtl="0" eaLnBrk="1" fontAlgn="base" hangingPunct="1">
              <a:spcBef>
                <a:spcPct val="0"/>
              </a:spcBef>
              <a:spcAft>
                <a:spcPct val="0"/>
              </a:spcAft>
              <a:defRPr sz="2616" b="1">
                <a:solidFill>
                  <a:srgbClr val="00B0F0"/>
                </a:solidFill>
                <a:latin typeface="Arial" pitchFamily="34" charset="0"/>
                <a:ea typeface="Arial" charset="0"/>
                <a:cs typeface="Arial" pitchFamily="34" charset="0"/>
              </a:defRPr>
            </a:lvl4pPr>
            <a:lvl5pPr algn="l" rtl="0" eaLnBrk="1" fontAlgn="base" hangingPunct="1">
              <a:spcBef>
                <a:spcPct val="0"/>
              </a:spcBef>
              <a:spcAft>
                <a:spcPct val="0"/>
              </a:spcAft>
              <a:defRPr sz="2616" b="1">
                <a:solidFill>
                  <a:srgbClr val="00B0F0"/>
                </a:solidFill>
                <a:latin typeface="Arial" pitchFamily="34" charset="0"/>
                <a:ea typeface="Arial" charset="0"/>
                <a:cs typeface="Arial" pitchFamily="34" charset="0"/>
              </a:defRPr>
            </a:lvl5pPr>
            <a:lvl6pPr marL="498394" algn="l" rtl="0" eaLnBrk="1" fontAlgn="base" hangingPunct="1">
              <a:spcBef>
                <a:spcPct val="0"/>
              </a:spcBef>
              <a:spcAft>
                <a:spcPct val="0"/>
              </a:spcAft>
              <a:defRPr b="1">
                <a:solidFill>
                  <a:schemeClr val="bg2"/>
                </a:solidFill>
                <a:latin typeface="Arial" pitchFamily="34" charset="0"/>
                <a:cs typeface="Arial" pitchFamily="34" charset="0"/>
              </a:defRPr>
            </a:lvl6pPr>
            <a:lvl7pPr marL="996787" algn="l" rtl="0" eaLnBrk="1" fontAlgn="base" hangingPunct="1">
              <a:spcBef>
                <a:spcPct val="0"/>
              </a:spcBef>
              <a:spcAft>
                <a:spcPct val="0"/>
              </a:spcAft>
              <a:defRPr b="1">
                <a:solidFill>
                  <a:schemeClr val="bg2"/>
                </a:solidFill>
                <a:latin typeface="Arial" pitchFamily="34" charset="0"/>
                <a:cs typeface="Arial" pitchFamily="34" charset="0"/>
              </a:defRPr>
            </a:lvl7pPr>
            <a:lvl8pPr marL="1495181" algn="l" rtl="0" eaLnBrk="1" fontAlgn="base" hangingPunct="1">
              <a:spcBef>
                <a:spcPct val="0"/>
              </a:spcBef>
              <a:spcAft>
                <a:spcPct val="0"/>
              </a:spcAft>
              <a:defRPr b="1">
                <a:solidFill>
                  <a:schemeClr val="bg2"/>
                </a:solidFill>
                <a:latin typeface="Arial" pitchFamily="34" charset="0"/>
                <a:cs typeface="Arial" pitchFamily="34" charset="0"/>
              </a:defRPr>
            </a:lvl8pPr>
            <a:lvl9pPr marL="1993575" algn="l" rtl="0" eaLnBrk="1" fontAlgn="base" hangingPunct="1">
              <a:spcBef>
                <a:spcPct val="0"/>
              </a:spcBef>
              <a:spcAft>
                <a:spcPct val="0"/>
              </a:spcAft>
              <a:defRPr b="1">
                <a:solidFill>
                  <a:schemeClr val="bg2"/>
                </a:solidFill>
                <a:latin typeface="Arial" pitchFamily="34" charset="0"/>
                <a:cs typeface="Arial" pitchFamily="34" charset="0"/>
              </a:defRPr>
            </a:lvl9pPr>
          </a:lstStyle>
          <a:p>
            <a:r>
              <a:rPr lang="en-US" b="1" dirty="0"/>
              <a:t>Moving Forward</a:t>
            </a:r>
          </a:p>
        </p:txBody>
      </p:sp>
      <p:sp>
        <p:nvSpPr>
          <p:cNvPr id="6" name="Rectangle 5"/>
          <p:cNvSpPr/>
          <p:nvPr/>
        </p:nvSpPr>
        <p:spPr>
          <a:xfrm>
            <a:off x="434183" y="971492"/>
            <a:ext cx="11323634" cy="5442452"/>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Update the model with new data and continue monitoring the results to see how is performing and if there are new trends to consider</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Introduce new analysis if our aim is to predict with higher accuracy those pumps in critical status before they stop working and therefore identify main reasons of those failures (better understanding of region resources, population behavior or availability of skilled labor for maintenance and quality of components and replacements)	</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Collection of the data seems to be manual. This needs to be adjusted and different categories unified using drop-lists for example and assure quality of the data</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On the upcoming we will also need to better understand some of the internal features delivered by the government</a:t>
            </a:r>
          </a:p>
        </p:txBody>
      </p:sp>
    </p:spTree>
    <p:extLst>
      <p:ext uri="{BB962C8B-B14F-4D97-AF65-F5344CB8AC3E}">
        <p14:creationId xmlns:p14="http://schemas.microsoft.com/office/powerpoint/2010/main" val="56022440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a:extLst>
              <a:ext uri="{FF2B5EF4-FFF2-40B4-BE49-F238E27FC236}">
                <a16:creationId xmlns:a16="http://schemas.microsoft.com/office/drawing/2014/main" id="{25C15A9C-AC4E-4D14-BEEE-C6E4CD099A0F}"/>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383" name="think-cell Slide" r:id="rId5" imgW="445" imgH="446" progId="TCLayout.ActiveDocument.1">
                  <p:embed/>
                </p:oleObj>
              </mc:Choice>
              <mc:Fallback>
                <p:oleObj name="think-cell Slide" r:id="rId5" imgW="445" imgH="446" progId="TCLayout.ActiveDocument.1">
                  <p:embed/>
                  <p:pic>
                    <p:nvPicPr>
                      <p:cNvPr id="17" name="Object 16" hidden="1">
                        <a:extLst>
                          <a:ext uri="{FF2B5EF4-FFF2-40B4-BE49-F238E27FC236}">
                            <a16:creationId xmlns:a16="http://schemas.microsoft.com/office/drawing/2014/main" id="{25C15A9C-AC4E-4D14-BEEE-C6E4CD099A0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Rectangle 15" hidden="1">
            <a:extLst>
              <a:ext uri="{FF2B5EF4-FFF2-40B4-BE49-F238E27FC236}">
                <a16:creationId xmlns:a16="http://schemas.microsoft.com/office/drawing/2014/main" id="{B28D4019-742A-443E-9308-120A796B073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2616" dirty="0">
              <a:latin typeface="Century Gothic" panose="020B0502020202020204" pitchFamily="34" charset="0"/>
              <a:ea typeface="MS PGothic" panose="020B0600070205080204" pitchFamily="34" charset="-128"/>
              <a:cs typeface="Arial" panose="020B0604020202020204" pitchFamily="34" charset="0"/>
              <a:sym typeface="Century Gothic" panose="020B0502020202020204" pitchFamily="34" charset="0"/>
            </a:endParaRPr>
          </a:p>
        </p:txBody>
      </p:sp>
      <p:sp>
        <p:nvSpPr>
          <p:cNvPr id="2" name="Title 1">
            <a:extLst>
              <a:ext uri="{FF2B5EF4-FFF2-40B4-BE49-F238E27FC236}">
                <a16:creationId xmlns:a16="http://schemas.microsoft.com/office/drawing/2014/main" id="{1954AC66-701E-4318-A0B7-1C5D19C6F25E}"/>
              </a:ext>
            </a:extLst>
          </p:cNvPr>
          <p:cNvSpPr>
            <a:spLocks noGrp="1"/>
          </p:cNvSpPr>
          <p:nvPr>
            <p:ph type="title"/>
          </p:nvPr>
        </p:nvSpPr>
        <p:spPr>
          <a:xfrm>
            <a:off x="209744" y="0"/>
            <a:ext cx="11982256" cy="465506"/>
          </a:xfrm>
        </p:spPr>
        <p:txBody>
          <a:bodyPr/>
          <a:lstStyle/>
          <a:p>
            <a:r>
              <a:rPr lang="en-US" b="1" dirty="0"/>
              <a:t>Appendix A: Data Preparation (1 of 3)</a:t>
            </a:r>
          </a:p>
        </p:txBody>
      </p:sp>
      <p:graphicFrame>
        <p:nvGraphicFramePr>
          <p:cNvPr id="5" name="Table 4">
            <a:extLst>
              <a:ext uri="{FF2B5EF4-FFF2-40B4-BE49-F238E27FC236}">
                <a16:creationId xmlns:a16="http://schemas.microsoft.com/office/drawing/2014/main" id="{EC51686E-F327-43AC-8753-D5E567980990}"/>
              </a:ext>
            </a:extLst>
          </p:cNvPr>
          <p:cNvGraphicFramePr>
            <a:graphicFrameLocks noGrp="1"/>
          </p:cNvGraphicFramePr>
          <p:nvPr>
            <p:extLst>
              <p:ext uri="{D42A27DB-BD31-4B8C-83A1-F6EECF244321}">
                <p14:modId xmlns:p14="http://schemas.microsoft.com/office/powerpoint/2010/main" val="3906180826"/>
              </p:ext>
            </p:extLst>
          </p:nvPr>
        </p:nvGraphicFramePr>
        <p:xfrm>
          <a:off x="123666" y="465506"/>
          <a:ext cx="11139066" cy="5932449"/>
        </p:xfrm>
        <a:graphic>
          <a:graphicData uri="http://schemas.openxmlformats.org/drawingml/2006/table">
            <a:tbl>
              <a:tblPr/>
              <a:tblGrid>
                <a:gridCol w="1328923">
                  <a:extLst>
                    <a:ext uri="{9D8B030D-6E8A-4147-A177-3AD203B41FA5}">
                      <a16:colId xmlns:a16="http://schemas.microsoft.com/office/drawing/2014/main" val="911260240"/>
                    </a:ext>
                  </a:extLst>
                </a:gridCol>
                <a:gridCol w="3964792">
                  <a:extLst>
                    <a:ext uri="{9D8B030D-6E8A-4147-A177-3AD203B41FA5}">
                      <a16:colId xmlns:a16="http://schemas.microsoft.com/office/drawing/2014/main" val="3682942541"/>
                    </a:ext>
                  </a:extLst>
                </a:gridCol>
                <a:gridCol w="4054969">
                  <a:extLst>
                    <a:ext uri="{9D8B030D-6E8A-4147-A177-3AD203B41FA5}">
                      <a16:colId xmlns:a16="http://schemas.microsoft.com/office/drawing/2014/main" val="2299536503"/>
                    </a:ext>
                  </a:extLst>
                </a:gridCol>
                <a:gridCol w="1790382">
                  <a:extLst>
                    <a:ext uri="{9D8B030D-6E8A-4147-A177-3AD203B41FA5}">
                      <a16:colId xmlns:a16="http://schemas.microsoft.com/office/drawing/2014/main" val="4164368067"/>
                    </a:ext>
                  </a:extLst>
                </a:gridCol>
              </a:tblGrid>
              <a:tr h="261168">
                <a:tc>
                  <a:txBody>
                    <a:bodyPr/>
                    <a:lstStyle/>
                    <a:p>
                      <a:pPr algn="ctr" fontAlgn="ctr"/>
                      <a:r>
                        <a:rPr lang="en-US" sz="1000" b="1" i="0" u="none" strike="noStrike" dirty="0">
                          <a:solidFill>
                            <a:schemeClr val="accent6">
                              <a:lumMod val="75000"/>
                            </a:schemeClr>
                          </a:solidFill>
                          <a:effectLst/>
                          <a:latin typeface="Arial" panose="020B0604020202020204" pitchFamily="34" charset="0"/>
                          <a:cs typeface="Arial" panose="020B0604020202020204" pitchFamily="34" charset="0"/>
                        </a:rPr>
                        <a:t>Feature</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ctr" fontAlgn="ctr"/>
                      <a:r>
                        <a:rPr lang="en-US" sz="1000" b="1" i="0" u="none" strike="noStrike" dirty="0">
                          <a:solidFill>
                            <a:schemeClr val="accent6">
                              <a:lumMod val="75000"/>
                            </a:schemeClr>
                          </a:solidFill>
                          <a:effectLst/>
                          <a:latin typeface="Arial" panose="020B0604020202020204" pitchFamily="34" charset="0"/>
                          <a:cs typeface="Arial" panose="020B0604020202020204" pitchFamily="34" charset="0"/>
                        </a:rPr>
                        <a:t>Comments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ctr" fontAlgn="ctr"/>
                      <a:r>
                        <a:rPr lang="en-US" sz="1000" b="1" i="0" u="none" strike="noStrike" dirty="0">
                          <a:solidFill>
                            <a:schemeClr val="accent6">
                              <a:lumMod val="75000"/>
                            </a:schemeClr>
                          </a:solidFill>
                          <a:effectLst/>
                          <a:latin typeface="Arial" panose="020B0604020202020204" pitchFamily="34" charset="0"/>
                          <a:cs typeface="Arial" panose="020B0604020202020204" pitchFamily="34" charset="0"/>
                        </a:rPr>
                        <a:t>Action</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ctr" fontAlgn="ctr"/>
                      <a:r>
                        <a:rPr lang="en-US" sz="1000" b="1" i="0" u="none" strike="noStrike" dirty="0">
                          <a:solidFill>
                            <a:schemeClr val="accent6">
                              <a:lumMod val="75000"/>
                            </a:schemeClr>
                          </a:solidFill>
                          <a:effectLst/>
                          <a:latin typeface="Arial" panose="020B0604020202020204" pitchFamily="34" charset="0"/>
                          <a:cs typeface="Arial" panose="020B0604020202020204" pitchFamily="34" charset="0"/>
                        </a:rPr>
                        <a:t> Notes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2713608358"/>
                  </a:ext>
                </a:extLst>
              </a:tr>
              <a:tr h="158269">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Id </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Order feature.</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Not considered on the analysis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not considered on the modeling</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162360674"/>
                  </a:ext>
                </a:extLst>
              </a:tr>
              <a:tr h="787120">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date_recorded</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 The date the row was entered - change format to date. </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create 2 new features:</a:t>
                      </a:r>
                      <a:br>
                        <a:rPr lang="en-US" sz="1000" b="0" i="0" u="none" strike="noStrike" dirty="0">
                          <a:solidFill>
                            <a:srgbClr val="000000"/>
                          </a:solidFill>
                          <a:effectLst/>
                          <a:latin typeface="Arial" panose="020B0604020202020204" pitchFamily="34" charset="0"/>
                          <a:cs typeface="Arial" panose="020B0604020202020204" pitchFamily="34" charset="0"/>
                        </a:rPr>
                      </a:br>
                      <a:r>
                        <a:rPr lang="en-US" sz="1000" b="0" i="0" u="none" strike="noStrike" dirty="0">
                          <a:solidFill>
                            <a:srgbClr val="000000"/>
                          </a:solidFill>
                          <a:effectLst/>
                          <a:latin typeface="Arial" panose="020B0604020202020204" pitchFamily="34" charset="0"/>
                          <a:cs typeface="Arial" panose="020B0604020202020204" pitchFamily="34" charset="0"/>
                        </a:rPr>
                        <a:t>Age: year(date_recorded) - construction_year</a:t>
                      </a:r>
                      <a:br>
                        <a:rPr lang="en-US" sz="1000" b="0" i="0" u="none" strike="noStrike" dirty="0">
                          <a:solidFill>
                            <a:srgbClr val="000000"/>
                          </a:solidFill>
                          <a:effectLst/>
                          <a:latin typeface="Arial" panose="020B0604020202020204" pitchFamily="34" charset="0"/>
                          <a:cs typeface="Arial" panose="020B0604020202020204" pitchFamily="34" charset="0"/>
                        </a:rPr>
                      </a:br>
                      <a:r>
                        <a:rPr lang="en-US" sz="1000" b="0" i="0" u="none" strike="noStrike" dirty="0">
                          <a:solidFill>
                            <a:srgbClr val="000000"/>
                          </a:solidFill>
                          <a:effectLst/>
                          <a:latin typeface="Arial" panose="020B0604020202020204" pitchFamily="34" charset="0"/>
                          <a:cs typeface="Arial" panose="020B0604020202020204" pitchFamily="34" charset="0"/>
                        </a:rPr>
                        <a:t>Rainy_season: if month(date_recorded) in c(rainy_season_month) -&gt; T or F</a:t>
                      </a:r>
                      <a:br>
                        <a:rPr lang="en-US" sz="1000" b="0" i="0" u="none" strike="noStrike" dirty="0">
                          <a:solidFill>
                            <a:srgbClr val="000000"/>
                          </a:solidFill>
                          <a:effectLst/>
                          <a:latin typeface="Arial" panose="020B0604020202020204" pitchFamily="34" charset="0"/>
                          <a:cs typeface="Arial" panose="020B0604020202020204" pitchFamily="34" charset="0"/>
                        </a:rPr>
                      </a:b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both new variables where considered on the analysis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912433293"/>
                  </a:ext>
                </a:extLst>
              </a:tr>
              <a:tr h="158269">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recorded_by </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Group entering this row of data - constant - 1 unique value</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Removed. Not considered on the analysis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not considered on the modeling</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072585012"/>
                  </a:ext>
                </a:extLst>
              </a:tr>
              <a:tr h="158269">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wpt_name</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Name of the waterpoint if there is one – factor with 37400 dif values.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not considered on the analysis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not considered on the modeling</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771203085"/>
                  </a:ext>
                </a:extLst>
              </a:tr>
              <a:tr h="158269">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num_private</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no information on this feature. 98% are 0s.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not considered on the analysis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not considered on the modeling</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4098593652"/>
                  </a:ext>
                </a:extLst>
              </a:tr>
              <a:tr h="944333">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amount_tsh </a:t>
                      </a:r>
                      <a:br>
                        <a:rPr lang="en-US" sz="1000" b="0" i="0" u="none" strike="noStrike" dirty="0">
                          <a:solidFill>
                            <a:srgbClr val="000000"/>
                          </a:solidFill>
                          <a:effectLst/>
                          <a:latin typeface="Arial" panose="020B0604020202020204" pitchFamily="34" charset="0"/>
                          <a:cs typeface="Arial" panose="020B0604020202020204" pitchFamily="34" charset="0"/>
                        </a:rPr>
                      </a:br>
                      <a:r>
                        <a:rPr lang="en-US" sz="1000" b="0" i="0" u="none" strike="noStrike" dirty="0">
                          <a:solidFill>
                            <a:srgbClr val="000000"/>
                          </a:solidFill>
                          <a:effectLst/>
                          <a:latin typeface="Arial" panose="020B0604020202020204" pitchFamily="34" charset="0"/>
                          <a:cs typeface="Arial" panose="020B0604020202020204" pitchFamily="34" charset="0"/>
                        </a:rPr>
                        <a:t>Total static head</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Amount of water available</a:t>
                      </a:r>
                      <a:br>
                        <a:rPr lang="en-US" sz="1000" b="0" i="0" u="none" strike="noStrike" dirty="0">
                          <a:solidFill>
                            <a:srgbClr val="000000"/>
                          </a:solidFill>
                          <a:effectLst/>
                          <a:latin typeface="Arial" panose="020B0604020202020204" pitchFamily="34" charset="0"/>
                          <a:cs typeface="Arial" panose="020B0604020202020204" pitchFamily="34" charset="0"/>
                        </a:rPr>
                      </a:br>
                      <a:r>
                        <a:rPr lang="en-US" sz="1000" b="0" i="0" u="none" strike="noStrike" dirty="0">
                          <a:solidFill>
                            <a:srgbClr val="000000"/>
                          </a:solidFill>
                          <a:effectLst/>
                          <a:latin typeface="Arial" panose="020B0604020202020204" pitchFamily="34" charset="0"/>
                          <a:cs typeface="Arial" panose="020B0604020202020204" pitchFamily="34" charset="0"/>
                        </a:rPr>
                        <a:t>70% of 0s. This 0s might be valid values. </a:t>
                      </a:r>
                      <a:br>
                        <a:rPr lang="en-US" sz="1000" b="0" i="0" u="none" strike="noStrike" dirty="0">
                          <a:solidFill>
                            <a:srgbClr val="000000"/>
                          </a:solidFill>
                          <a:effectLst/>
                          <a:latin typeface="Arial" panose="020B0604020202020204" pitchFamily="34" charset="0"/>
                          <a:cs typeface="Arial" panose="020B0604020202020204" pitchFamily="34" charset="0"/>
                        </a:rPr>
                      </a:br>
                      <a:r>
                        <a:rPr lang="en-US" sz="1000" b="0" i="0" u="none" strike="noStrike" dirty="0">
                          <a:solidFill>
                            <a:srgbClr val="000000"/>
                          </a:solidFill>
                          <a:effectLst/>
                          <a:latin typeface="Arial" panose="020B0604020202020204" pitchFamily="34" charset="0"/>
                          <a:cs typeface="Arial" panose="020B0604020202020204" pitchFamily="34" charset="0"/>
                        </a:rPr>
                        <a:t>For observations with high values we observed a high percentage of functional waterpoints so it might be an important variable and will try to treat it.</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br>
                        <a:rPr lang="en-US" sz="1000" b="0" i="0" u="none" strike="noStrike" dirty="0">
                          <a:solidFill>
                            <a:srgbClr val="000000"/>
                          </a:solidFill>
                          <a:effectLst/>
                          <a:latin typeface="Arial" panose="020B0604020202020204" pitchFamily="34" charset="0"/>
                          <a:cs typeface="Arial" panose="020B0604020202020204" pitchFamily="34" charset="0"/>
                        </a:rPr>
                      </a:br>
                      <a:r>
                        <a:rPr lang="en-US" sz="1000" b="0" i="0" u="none" strike="noStrike" dirty="0">
                          <a:solidFill>
                            <a:srgbClr val="000000"/>
                          </a:solidFill>
                          <a:effectLst/>
                          <a:latin typeface="Arial" panose="020B0604020202020204" pitchFamily="34" charset="0"/>
                          <a:cs typeface="Arial" panose="020B0604020202020204" pitchFamily="34" charset="0"/>
                        </a:rPr>
                        <a:t>Alternative 1: not consider the variable due to the high number of missing values</a:t>
                      </a:r>
                      <a:br>
                        <a:rPr lang="en-US" sz="1000" b="0" i="0" u="none" strike="noStrike" dirty="0">
                          <a:solidFill>
                            <a:srgbClr val="000000"/>
                          </a:solidFill>
                          <a:effectLst/>
                          <a:latin typeface="Arial" panose="020B0604020202020204" pitchFamily="34" charset="0"/>
                          <a:cs typeface="Arial" panose="020B0604020202020204" pitchFamily="34" charset="0"/>
                        </a:rPr>
                      </a:br>
                      <a:r>
                        <a:rPr lang="en-US" sz="1000" b="0" i="0" u="none" strike="noStrike" dirty="0">
                          <a:solidFill>
                            <a:srgbClr val="000000"/>
                          </a:solidFill>
                          <a:effectLst/>
                          <a:latin typeface="Arial" panose="020B0604020202020204" pitchFamily="34" charset="0"/>
                          <a:cs typeface="Arial" panose="020B0604020202020204" pitchFamily="34" charset="0"/>
                        </a:rPr>
                        <a:t>Alternative 2: fill the 0s with knn imputation based on region, source and waterpoint_type</a:t>
                      </a:r>
                      <a:br>
                        <a:rPr lang="en-US" sz="1000" b="0" i="0" u="none" strike="noStrike" dirty="0">
                          <a:solidFill>
                            <a:srgbClr val="000000"/>
                          </a:solidFill>
                          <a:effectLst/>
                          <a:latin typeface="Arial" panose="020B0604020202020204" pitchFamily="34" charset="0"/>
                          <a:cs typeface="Arial" panose="020B0604020202020204" pitchFamily="34" charset="0"/>
                        </a:rPr>
                      </a:b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models with the alternative 2 has better results. As expected is an important feature to predict the status.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228680049"/>
                  </a:ext>
                </a:extLst>
              </a:tr>
              <a:tr h="629908">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gps_height</a:t>
                      </a:r>
                      <a:br>
                        <a:rPr lang="en-US" sz="1000" b="0" i="0" u="none" strike="noStrike" dirty="0">
                          <a:solidFill>
                            <a:srgbClr val="000000"/>
                          </a:solidFill>
                          <a:effectLst/>
                          <a:latin typeface="Arial" panose="020B0604020202020204" pitchFamily="34" charset="0"/>
                          <a:cs typeface="Arial" panose="020B0604020202020204" pitchFamily="34" charset="0"/>
                        </a:rPr>
                      </a:br>
                      <a:r>
                        <a:rPr lang="en-US" sz="1000" b="0" i="0" u="none" strike="noStrike" dirty="0">
                          <a:solidFill>
                            <a:srgbClr val="000000"/>
                          </a:solidFill>
                          <a:effectLst/>
                          <a:latin typeface="Arial" panose="020B0604020202020204" pitchFamily="34" charset="0"/>
                          <a:cs typeface="Arial" panose="020B0604020202020204" pitchFamily="34" charset="0"/>
                        </a:rPr>
                        <a:t>Altitude of the well</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wide range of valid values considering mount Kilimanjaro is located in Tanzania. </a:t>
                      </a:r>
                      <a:br>
                        <a:rPr lang="en-US" sz="1000" b="0" i="0" u="none" strike="noStrike" dirty="0">
                          <a:solidFill>
                            <a:srgbClr val="000000"/>
                          </a:solidFill>
                          <a:effectLst/>
                          <a:latin typeface="Arial" panose="020B0604020202020204" pitchFamily="34" charset="0"/>
                          <a:cs typeface="Arial" panose="020B0604020202020204" pitchFamily="34" charset="0"/>
                        </a:rPr>
                      </a:br>
                      <a:r>
                        <a:rPr lang="en-US" sz="1000" b="0" i="0" u="none" strike="noStrike" dirty="0">
                          <a:solidFill>
                            <a:srgbClr val="000000"/>
                          </a:solidFill>
                          <a:effectLst/>
                          <a:latin typeface="Arial" panose="020B0604020202020204" pitchFamily="34" charset="0"/>
                          <a:cs typeface="Arial" panose="020B0604020202020204" pitchFamily="34" charset="0"/>
                        </a:rPr>
                        <a:t>Although 0 might be a valid value, 34% seems a very high value and we will treat/impute them. </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Impute missing values with other geographical features: </a:t>
                      </a:r>
                      <a:br>
                        <a:rPr lang="en-US" sz="1000" b="0" i="0" u="none" strike="noStrike" dirty="0">
                          <a:solidFill>
                            <a:srgbClr val="000000"/>
                          </a:solidFill>
                          <a:effectLst/>
                          <a:latin typeface="Arial" panose="020B0604020202020204" pitchFamily="34" charset="0"/>
                          <a:cs typeface="Arial" panose="020B0604020202020204" pitchFamily="34" charset="0"/>
                        </a:rPr>
                      </a:br>
                      <a:r>
                        <a:rPr lang="en-US" sz="1000" b="0" i="0" u="none" strike="noStrike" dirty="0">
                          <a:solidFill>
                            <a:srgbClr val="000000"/>
                          </a:solidFill>
                          <a:effectLst/>
                          <a:latin typeface="Arial" panose="020B0604020202020204" pitchFamily="34" charset="0"/>
                          <a:cs typeface="Arial" panose="020B0604020202020204" pitchFamily="34" charset="0"/>
                        </a:rPr>
                        <a:t>1. Mean of the region</a:t>
                      </a:r>
                      <a:br>
                        <a:rPr lang="en-US" sz="1000" b="0" i="0" u="none" strike="noStrike" dirty="0">
                          <a:solidFill>
                            <a:srgbClr val="000000"/>
                          </a:solidFill>
                          <a:effectLst/>
                          <a:latin typeface="Arial" panose="020B0604020202020204" pitchFamily="34" charset="0"/>
                          <a:cs typeface="Arial" panose="020B0604020202020204" pitchFamily="34" charset="0"/>
                        </a:rPr>
                      </a:br>
                      <a:r>
                        <a:rPr lang="en-US" sz="1000" b="0" i="0" u="none" strike="noStrike" dirty="0">
                          <a:solidFill>
                            <a:srgbClr val="000000"/>
                          </a:solidFill>
                          <a:effectLst/>
                          <a:latin typeface="Arial" panose="020B0604020202020204" pitchFamily="34" charset="0"/>
                          <a:cs typeface="Arial" panose="020B0604020202020204" pitchFamily="34" charset="0"/>
                        </a:rPr>
                        <a:t>2. knn using all geographical inputs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alternative 2 has a better results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4028152996"/>
                  </a:ext>
                </a:extLst>
              </a:tr>
              <a:tr h="629908">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longitude</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3% of 0s, this is not a valid imput. Valid values between 29 and 40 (aprox.)</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Impute missing values with other geographical features: </a:t>
                      </a:r>
                      <a:br>
                        <a:rPr lang="en-US" sz="1000" b="0" i="0" u="none" strike="noStrike" dirty="0">
                          <a:solidFill>
                            <a:srgbClr val="000000"/>
                          </a:solidFill>
                          <a:effectLst/>
                          <a:latin typeface="Arial" panose="020B0604020202020204" pitchFamily="34" charset="0"/>
                          <a:cs typeface="Arial" panose="020B0604020202020204" pitchFamily="34" charset="0"/>
                        </a:rPr>
                      </a:br>
                      <a:r>
                        <a:rPr lang="en-US" sz="1000" b="0" i="0" u="none" strike="noStrike" dirty="0">
                          <a:solidFill>
                            <a:srgbClr val="000000"/>
                          </a:solidFill>
                          <a:effectLst/>
                          <a:latin typeface="Arial" panose="020B0604020202020204" pitchFamily="34" charset="0"/>
                          <a:cs typeface="Arial" panose="020B0604020202020204" pitchFamily="34" charset="0"/>
                        </a:rPr>
                        <a:t>1. Remove the rows with 0s </a:t>
                      </a:r>
                      <a:br>
                        <a:rPr lang="en-US" sz="1000" b="0" i="0" u="none" strike="noStrike" dirty="0">
                          <a:solidFill>
                            <a:srgbClr val="000000"/>
                          </a:solidFill>
                          <a:effectLst/>
                          <a:latin typeface="Arial" panose="020B0604020202020204" pitchFamily="34" charset="0"/>
                          <a:cs typeface="Arial" panose="020B0604020202020204" pitchFamily="34" charset="0"/>
                        </a:rPr>
                      </a:br>
                      <a:r>
                        <a:rPr lang="en-US" sz="1000" b="0" i="0" u="none" strike="noStrike" dirty="0">
                          <a:solidFill>
                            <a:srgbClr val="000000"/>
                          </a:solidFill>
                          <a:effectLst/>
                          <a:latin typeface="Arial" panose="020B0604020202020204" pitchFamily="34" charset="0"/>
                          <a:cs typeface="Arial" panose="020B0604020202020204" pitchFamily="34" charset="0"/>
                        </a:rPr>
                        <a:t>2. Mean of the region</a:t>
                      </a:r>
                      <a:br>
                        <a:rPr lang="en-US" sz="1000" b="0" i="0" u="none" strike="noStrike" dirty="0">
                          <a:solidFill>
                            <a:srgbClr val="000000"/>
                          </a:solidFill>
                          <a:effectLst/>
                          <a:latin typeface="Arial" panose="020B0604020202020204" pitchFamily="34" charset="0"/>
                          <a:cs typeface="Arial" panose="020B0604020202020204" pitchFamily="34" charset="0"/>
                        </a:rPr>
                      </a:br>
                      <a:r>
                        <a:rPr lang="en-US" sz="1000" b="0" i="0" u="none" strike="noStrike" dirty="0">
                          <a:solidFill>
                            <a:srgbClr val="000000"/>
                          </a:solidFill>
                          <a:effectLst/>
                          <a:latin typeface="Arial" panose="020B0604020202020204" pitchFamily="34" charset="0"/>
                          <a:cs typeface="Arial" panose="020B0604020202020204" pitchFamily="34" charset="0"/>
                        </a:rPr>
                        <a:t>3. knn using all geographical inputs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alternative 3 has a better results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272292440"/>
                  </a:ext>
                </a:extLst>
              </a:tr>
              <a:tr h="629908">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latitude </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3% of 0s, this is not a valid imput. Valid values between -1 and -12 (</a:t>
                      </a:r>
                      <a:r>
                        <a:rPr lang="en-US" sz="1000" b="0" i="0" u="none" strike="noStrike" dirty="0" err="1">
                          <a:solidFill>
                            <a:srgbClr val="000000"/>
                          </a:solidFill>
                          <a:effectLst/>
                          <a:latin typeface="Arial" panose="020B0604020202020204" pitchFamily="34" charset="0"/>
                          <a:cs typeface="Arial" panose="020B0604020202020204" pitchFamily="34" charset="0"/>
                        </a:rPr>
                        <a:t>aprox</a:t>
                      </a:r>
                      <a:r>
                        <a:rPr lang="en-US" sz="1000" b="0" i="0" u="none" strike="noStrike" dirty="0">
                          <a:solidFill>
                            <a:srgbClr val="000000"/>
                          </a:solidFill>
                          <a:effectLst/>
                          <a:latin typeface="Arial" panose="020B0604020202020204" pitchFamily="34" charset="0"/>
                          <a:cs typeface="Arial" panose="020B0604020202020204" pitchFamily="34" charset="0"/>
                        </a:rPr>
                        <a:t>.)</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Impute missing values with other geographical features: </a:t>
                      </a:r>
                      <a:br>
                        <a:rPr lang="en-US" sz="1000" b="0" i="0" u="none" strike="noStrike" dirty="0">
                          <a:solidFill>
                            <a:srgbClr val="000000"/>
                          </a:solidFill>
                          <a:effectLst/>
                          <a:latin typeface="Arial" panose="020B0604020202020204" pitchFamily="34" charset="0"/>
                          <a:cs typeface="Arial" panose="020B0604020202020204" pitchFamily="34" charset="0"/>
                        </a:rPr>
                      </a:br>
                      <a:r>
                        <a:rPr lang="en-US" sz="1000" b="0" i="0" u="none" strike="noStrike" dirty="0">
                          <a:solidFill>
                            <a:srgbClr val="000000"/>
                          </a:solidFill>
                          <a:effectLst/>
                          <a:latin typeface="Arial" panose="020B0604020202020204" pitchFamily="34" charset="0"/>
                          <a:cs typeface="Arial" panose="020B0604020202020204" pitchFamily="34" charset="0"/>
                        </a:rPr>
                        <a:t>1. Remove the rows with 0s </a:t>
                      </a:r>
                      <a:br>
                        <a:rPr lang="en-US" sz="1000" b="0" i="0" u="none" strike="noStrike" dirty="0">
                          <a:solidFill>
                            <a:srgbClr val="000000"/>
                          </a:solidFill>
                          <a:effectLst/>
                          <a:latin typeface="Arial" panose="020B0604020202020204" pitchFamily="34" charset="0"/>
                          <a:cs typeface="Arial" panose="020B0604020202020204" pitchFamily="34" charset="0"/>
                        </a:rPr>
                      </a:br>
                      <a:r>
                        <a:rPr lang="en-US" sz="1000" b="0" i="0" u="none" strike="noStrike" dirty="0">
                          <a:solidFill>
                            <a:srgbClr val="000000"/>
                          </a:solidFill>
                          <a:effectLst/>
                          <a:latin typeface="Arial" panose="020B0604020202020204" pitchFamily="34" charset="0"/>
                          <a:cs typeface="Arial" panose="020B0604020202020204" pitchFamily="34" charset="0"/>
                        </a:rPr>
                        <a:t>2. Mean of the region</a:t>
                      </a:r>
                      <a:br>
                        <a:rPr lang="en-US" sz="1000" b="0" i="0" u="none" strike="noStrike" dirty="0">
                          <a:solidFill>
                            <a:srgbClr val="000000"/>
                          </a:solidFill>
                          <a:effectLst/>
                          <a:latin typeface="Arial" panose="020B0604020202020204" pitchFamily="34" charset="0"/>
                          <a:cs typeface="Arial" panose="020B0604020202020204" pitchFamily="34" charset="0"/>
                        </a:rPr>
                      </a:br>
                      <a:r>
                        <a:rPr lang="en-US" sz="1000" b="0" i="0" u="none" strike="noStrike" dirty="0">
                          <a:solidFill>
                            <a:srgbClr val="000000"/>
                          </a:solidFill>
                          <a:effectLst/>
                          <a:latin typeface="Arial" panose="020B0604020202020204" pitchFamily="34" charset="0"/>
                          <a:cs typeface="Arial" panose="020B0604020202020204" pitchFamily="34" charset="0"/>
                        </a:rPr>
                        <a:t>3. </a:t>
                      </a:r>
                      <a:r>
                        <a:rPr lang="en-US" sz="1000" b="0" i="0" u="none" strike="noStrike" dirty="0" err="1">
                          <a:solidFill>
                            <a:srgbClr val="000000"/>
                          </a:solidFill>
                          <a:effectLst/>
                          <a:latin typeface="Arial" panose="020B0604020202020204" pitchFamily="34" charset="0"/>
                          <a:cs typeface="Arial" panose="020B0604020202020204" pitchFamily="34" charset="0"/>
                        </a:rPr>
                        <a:t>knn</a:t>
                      </a:r>
                      <a:r>
                        <a:rPr lang="en-US" sz="1000" b="0" i="0" u="none" strike="noStrike" dirty="0">
                          <a:solidFill>
                            <a:srgbClr val="000000"/>
                          </a:solidFill>
                          <a:effectLst/>
                          <a:latin typeface="Arial" panose="020B0604020202020204" pitchFamily="34" charset="0"/>
                          <a:cs typeface="Arial" panose="020B0604020202020204" pitchFamily="34" charset="0"/>
                        </a:rPr>
                        <a:t> using all geographical inputs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alternative 3 has a better results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85994640"/>
                  </a:ext>
                </a:extLst>
              </a:tr>
              <a:tr h="787120">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construction_year</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Min: 1960 and Max: 2013.</a:t>
                      </a:r>
                      <a:br>
                        <a:rPr lang="en-US" sz="1000" b="0" i="0" u="none" strike="noStrike">
                          <a:solidFill>
                            <a:srgbClr val="000000"/>
                          </a:solidFill>
                          <a:effectLst/>
                          <a:latin typeface="Arial" panose="020B0604020202020204" pitchFamily="34" charset="0"/>
                          <a:cs typeface="Arial" panose="020B0604020202020204" pitchFamily="34" charset="0"/>
                        </a:rPr>
                      </a:br>
                      <a:r>
                        <a:rPr lang="en-US" sz="1000" b="0" i="0" u="none" strike="noStrike">
                          <a:solidFill>
                            <a:srgbClr val="000000"/>
                          </a:solidFill>
                          <a:effectLst/>
                          <a:latin typeface="Arial" panose="020B0604020202020204" pitchFamily="34" charset="0"/>
                          <a:cs typeface="Arial" panose="020B0604020202020204" pitchFamily="34" charset="0"/>
                        </a:rPr>
                        <a:t>high number of missing values: 35% of 0s (not valid)</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br>
                        <a:rPr lang="en-US" sz="1000" b="0" i="0" u="none" strike="noStrike">
                          <a:solidFill>
                            <a:srgbClr val="000000"/>
                          </a:solidFill>
                          <a:effectLst/>
                          <a:latin typeface="Arial" panose="020B0604020202020204" pitchFamily="34" charset="0"/>
                          <a:cs typeface="Arial" panose="020B0604020202020204" pitchFamily="34" charset="0"/>
                        </a:rPr>
                      </a:br>
                      <a:r>
                        <a:rPr lang="en-US" sz="1000" b="0" i="0" u="none" strike="noStrike">
                          <a:solidFill>
                            <a:srgbClr val="000000"/>
                          </a:solidFill>
                          <a:effectLst/>
                          <a:latin typeface="Arial" panose="020B0604020202020204" pitchFamily="34" charset="0"/>
                          <a:cs typeface="Arial" panose="020B0604020202020204" pitchFamily="34" charset="0"/>
                        </a:rPr>
                        <a:t>Alternative 1: fill the missing values with the median (2000)</a:t>
                      </a:r>
                      <a:br>
                        <a:rPr lang="en-US" sz="1000" b="0" i="0" u="none" strike="noStrike">
                          <a:solidFill>
                            <a:srgbClr val="000000"/>
                          </a:solidFill>
                          <a:effectLst/>
                          <a:latin typeface="Arial" panose="020B0604020202020204" pitchFamily="34" charset="0"/>
                          <a:cs typeface="Arial" panose="020B0604020202020204" pitchFamily="34" charset="0"/>
                        </a:rPr>
                      </a:br>
                      <a:r>
                        <a:rPr lang="en-US" sz="1000" b="0" i="0" u="none" strike="noStrike">
                          <a:solidFill>
                            <a:srgbClr val="000000"/>
                          </a:solidFill>
                          <a:effectLst/>
                          <a:latin typeface="Arial" panose="020B0604020202020204" pitchFamily="34" charset="0"/>
                          <a:cs typeface="Arial" panose="020B0604020202020204" pitchFamily="34" charset="0"/>
                        </a:rPr>
                        <a:t>Alternative 2: fill the 0s with knn imputation based on region, source and waterpoint_type</a:t>
                      </a:r>
                      <a:br>
                        <a:rPr lang="en-US" sz="1000" b="0" i="0" u="none" strike="noStrike">
                          <a:solidFill>
                            <a:srgbClr val="000000"/>
                          </a:solidFill>
                          <a:effectLst/>
                          <a:latin typeface="Arial" panose="020B0604020202020204" pitchFamily="34" charset="0"/>
                          <a:cs typeface="Arial" panose="020B0604020202020204" pitchFamily="34" charset="0"/>
                        </a:rPr>
                      </a:b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after filling the 0s with the alt 2 we don’t use for the modeling as we already have the age of the waterpoint.</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103341720"/>
                  </a:ext>
                </a:extLst>
              </a:tr>
              <a:tr h="62990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population </a:t>
                      </a:r>
                      <a:br>
                        <a:rPr lang="en-US" sz="1000" b="0" i="0" u="none" strike="noStrike">
                          <a:solidFill>
                            <a:srgbClr val="000000"/>
                          </a:solidFill>
                          <a:effectLst/>
                          <a:latin typeface="Arial" panose="020B0604020202020204" pitchFamily="34" charset="0"/>
                          <a:cs typeface="Arial" panose="020B0604020202020204" pitchFamily="34" charset="0"/>
                        </a:rPr>
                      </a:br>
                      <a:r>
                        <a:rPr lang="en-US" sz="1000" b="0" i="0" u="none" strike="noStrike">
                          <a:solidFill>
                            <a:srgbClr val="000000"/>
                          </a:solidFill>
                          <a:effectLst/>
                          <a:latin typeface="Arial" panose="020B0604020202020204" pitchFamily="34" charset="0"/>
                          <a:cs typeface="Arial" panose="020B0604020202020204" pitchFamily="34" charset="0"/>
                        </a:rPr>
                        <a:t>(around the well) </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000" b="0" i="0" u="none" strike="noStrike" dirty="0">
                          <a:solidFill>
                            <a:srgbClr val="000000"/>
                          </a:solidFill>
                          <a:effectLst/>
                          <a:latin typeface="Arial" panose="020B0604020202020204" pitchFamily="34" charset="0"/>
                          <a:cs typeface="Arial" panose="020B0604020202020204" pitchFamily="34" charset="0"/>
                        </a:rPr>
                        <a:t>36% of 0s. This is not a valid number</a:t>
                      </a:r>
                      <a:br>
                        <a:rPr lang="en-US" sz="1000" b="0" i="0" u="none" strike="noStrike" dirty="0">
                          <a:solidFill>
                            <a:srgbClr val="000000"/>
                          </a:solidFill>
                          <a:effectLst/>
                          <a:latin typeface="Arial" panose="020B0604020202020204" pitchFamily="34" charset="0"/>
                          <a:cs typeface="Arial" panose="020B0604020202020204" pitchFamily="34" charset="0"/>
                        </a:rPr>
                      </a:br>
                      <a:r>
                        <a:rPr lang="en-US" sz="1000" b="0" i="0" u="none" strike="noStrike" dirty="0">
                          <a:solidFill>
                            <a:srgbClr val="000000"/>
                          </a:solidFill>
                          <a:effectLst/>
                          <a:latin typeface="Arial" panose="020B0604020202020204" pitchFamily="34" charset="0"/>
                          <a:cs typeface="Arial" panose="020B0604020202020204" pitchFamily="34" charset="0"/>
                        </a:rPr>
                        <a:t>significant number of observations with 1s. We accept this value as valid</a:t>
                      </a:r>
                      <a:br>
                        <a:rPr lang="en-US" sz="1000" b="0" i="0" u="none" strike="noStrike" dirty="0">
                          <a:solidFill>
                            <a:srgbClr val="000000"/>
                          </a:solidFill>
                          <a:effectLst/>
                          <a:latin typeface="Arial" panose="020B0604020202020204" pitchFamily="34" charset="0"/>
                          <a:cs typeface="Arial" panose="020B0604020202020204" pitchFamily="34" charset="0"/>
                        </a:rPr>
                      </a:br>
                      <a:r>
                        <a:rPr lang="en-US" sz="1000" b="0" i="0" u="none" strike="noStrike" dirty="0">
                          <a:solidFill>
                            <a:srgbClr val="000000"/>
                          </a:solidFill>
                          <a:effectLst/>
                          <a:latin typeface="Arial" panose="020B0604020202020204" pitchFamily="34" charset="0"/>
                          <a:cs typeface="Arial" panose="020B0604020202020204" pitchFamily="34" charset="0"/>
                        </a:rPr>
                        <a:t>few observations with values above 10k. </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1st We clip this outliers to 10k to avoid their impact on the mean (fill 0s) and modeling.</a:t>
                      </a:r>
                      <a:br>
                        <a:rPr lang="en-US" sz="1000" b="0" i="0" u="none" strike="noStrike">
                          <a:solidFill>
                            <a:srgbClr val="000000"/>
                          </a:solidFill>
                          <a:effectLst/>
                          <a:latin typeface="Arial" panose="020B0604020202020204" pitchFamily="34" charset="0"/>
                          <a:cs typeface="Arial" panose="020B0604020202020204" pitchFamily="34" charset="0"/>
                        </a:rPr>
                      </a:br>
                      <a:r>
                        <a:rPr lang="en-US" sz="1000" b="0" i="0" u="none" strike="noStrike">
                          <a:solidFill>
                            <a:srgbClr val="000000"/>
                          </a:solidFill>
                          <a:effectLst/>
                          <a:latin typeface="Arial" panose="020B0604020202020204" pitchFamily="34" charset="0"/>
                          <a:cs typeface="Arial" panose="020B0604020202020204" pitchFamily="34" charset="0"/>
                        </a:rPr>
                        <a:t>2nd We replace 0s with the mean (calculate without 0s - 218 habitants)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this feature is used in our models as it have a positive impact on the result of the models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588628345"/>
                  </a:ext>
                </a:extLst>
              </a:tr>
            </a:tbl>
          </a:graphicData>
        </a:graphic>
      </p:graphicFrame>
    </p:spTree>
    <p:extLst>
      <p:ext uri="{BB962C8B-B14F-4D97-AF65-F5344CB8AC3E}">
        <p14:creationId xmlns:p14="http://schemas.microsoft.com/office/powerpoint/2010/main" val="19905779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a:extLst>
              <a:ext uri="{FF2B5EF4-FFF2-40B4-BE49-F238E27FC236}">
                <a16:creationId xmlns:a16="http://schemas.microsoft.com/office/drawing/2014/main" id="{25C15A9C-AC4E-4D14-BEEE-C6E4CD099A0F}"/>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312" name="think-cell Slide" r:id="rId5" imgW="445" imgH="446" progId="TCLayout.ActiveDocument.1">
                  <p:embed/>
                </p:oleObj>
              </mc:Choice>
              <mc:Fallback>
                <p:oleObj name="think-cell Slide" r:id="rId5" imgW="445" imgH="446" progId="TCLayout.ActiveDocument.1">
                  <p:embed/>
                  <p:pic>
                    <p:nvPicPr>
                      <p:cNvPr id="17" name="Object 16" hidden="1">
                        <a:extLst>
                          <a:ext uri="{FF2B5EF4-FFF2-40B4-BE49-F238E27FC236}">
                            <a16:creationId xmlns:a16="http://schemas.microsoft.com/office/drawing/2014/main" id="{25C15A9C-AC4E-4D14-BEEE-C6E4CD099A0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Rectangle 15" hidden="1">
            <a:extLst>
              <a:ext uri="{FF2B5EF4-FFF2-40B4-BE49-F238E27FC236}">
                <a16:creationId xmlns:a16="http://schemas.microsoft.com/office/drawing/2014/main" id="{B28D4019-742A-443E-9308-120A796B073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2616">
              <a:latin typeface="Century Gothic" panose="020B0502020202020204" pitchFamily="34" charset="0"/>
              <a:ea typeface="MS PGothic" panose="020B0600070205080204" pitchFamily="34" charset="-128"/>
              <a:cs typeface="Arial" panose="020B0604020202020204" pitchFamily="34" charset="0"/>
              <a:sym typeface="Century Gothic" panose="020B0502020202020204" pitchFamily="34" charset="0"/>
            </a:endParaRPr>
          </a:p>
        </p:txBody>
      </p:sp>
      <p:sp>
        <p:nvSpPr>
          <p:cNvPr id="2" name="Title 1">
            <a:extLst>
              <a:ext uri="{FF2B5EF4-FFF2-40B4-BE49-F238E27FC236}">
                <a16:creationId xmlns:a16="http://schemas.microsoft.com/office/drawing/2014/main" id="{1954AC66-701E-4318-A0B7-1C5D19C6F25E}"/>
              </a:ext>
            </a:extLst>
          </p:cNvPr>
          <p:cNvSpPr>
            <a:spLocks noGrp="1"/>
          </p:cNvSpPr>
          <p:nvPr>
            <p:ph type="title"/>
          </p:nvPr>
        </p:nvSpPr>
        <p:spPr>
          <a:xfrm>
            <a:off x="209744" y="163807"/>
            <a:ext cx="11982256" cy="465506"/>
          </a:xfrm>
        </p:spPr>
        <p:txBody>
          <a:bodyPr/>
          <a:lstStyle/>
          <a:p>
            <a:r>
              <a:rPr lang="en-US" b="1"/>
              <a:t>Appendix A: Data Preparation (2 of 3)</a:t>
            </a:r>
          </a:p>
        </p:txBody>
      </p:sp>
      <p:graphicFrame>
        <p:nvGraphicFramePr>
          <p:cNvPr id="5" name="Table 4">
            <a:extLst>
              <a:ext uri="{FF2B5EF4-FFF2-40B4-BE49-F238E27FC236}">
                <a16:creationId xmlns:a16="http://schemas.microsoft.com/office/drawing/2014/main" id="{EC51686E-F327-43AC-8753-D5E567980990}"/>
              </a:ext>
            </a:extLst>
          </p:cNvPr>
          <p:cNvGraphicFramePr>
            <a:graphicFrameLocks noGrp="1"/>
          </p:cNvGraphicFramePr>
          <p:nvPr>
            <p:extLst>
              <p:ext uri="{D42A27DB-BD31-4B8C-83A1-F6EECF244321}">
                <p14:modId xmlns:p14="http://schemas.microsoft.com/office/powerpoint/2010/main" val="349473539"/>
              </p:ext>
            </p:extLst>
          </p:nvPr>
        </p:nvGraphicFramePr>
        <p:xfrm>
          <a:off x="323975" y="716038"/>
          <a:ext cx="11466463" cy="5295864"/>
        </p:xfrm>
        <a:graphic>
          <a:graphicData uri="http://schemas.openxmlformats.org/drawingml/2006/table">
            <a:tbl>
              <a:tblPr/>
              <a:tblGrid>
                <a:gridCol w="1689054">
                  <a:extLst>
                    <a:ext uri="{9D8B030D-6E8A-4147-A177-3AD203B41FA5}">
                      <a16:colId xmlns:a16="http://schemas.microsoft.com/office/drawing/2014/main" val="911260240"/>
                    </a:ext>
                  </a:extLst>
                </a:gridCol>
                <a:gridCol w="3760254">
                  <a:extLst>
                    <a:ext uri="{9D8B030D-6E8A-4147-A177-3AD203B41FA5}">
                      <a16:colId xmlns:a16="http://schemas.microsoft.com/office/drawing/2014/main" val="3682942541"/>
                    </a:ext>
                  </a:extLst>
                </a:gridCol>
                <a:gridCol w="4174152">
                  <a:extLst>
                    <a:ext uri="{9D8B030D-6E8A-4147-A177-3AD203B41FA5}">
                      <a16:colId xmlns:a16="http://schemas.microsoft.com/office/drawing/2014/main" val="2299536503"/>
                    </a:ext>
                  </a:extLst>
                </a:gridCol>
                <a:gridCol w="1843003">
                  <a:extLst>
                    <a:ext uri="{9D8B030D-6E8A-4147-A177-3AD203B41FA5}">
                      <a16:colId xmlns:a16="http://schemas.microsoft.com/office/drawing/2014/main" val="4164368067"/>
                    </a:ext>
                  </a:extLst>
                </a:gridCol>
              </a:tblGrid>
              <a:tr h="253352">
                <a:tc>
                  <a:txBody>
                    <a:bodyPr/>
                    <a:lstStyle/>
                    <a:p>
                      <a:pPr algn="ctr" fontAlgn="ctr"/>
                      <a:r>
                        <a:rPr lang="en-US" sz="1000" b="1" i="0" u="none" strike="noStrike">
                          <a:solidFill>
                            <a:schemeClr val="accent6">
                              <a:lumMod val="75000"/>
                            </a:schemeClr>
                          </a:solidFill>
                          <a:effectLst/>
                          <a:latin typeface="Arial" panose="020B0604020202020204" pitchFamily="34" charset="0"/>
                          <a:cs typeface="Arial" panose="020B0604020202020204" pitchFamily="34" charset="0"/>
                        </a:rPr>
                        <a:t>Feature</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ctr" fontAlgn="ctr"/>
                      <a:r>
                        <a:rPr lang="en-US" sz="1000" b="1" i="0" u="none" strike="noStrike">
                          <a:solidFill>
                            <a:schemeClr val="accent6">
                              <a:lumMod val="75000"/>
                            </a:schemeClr>
                          </a:solidFill>
                          <a:effectLst/>
                          <a:latin typeface="Arial" panose="020B0604020202020204" pitchFamily="34" charset="0"/>
                          <a:cs typeface="Arial" panose="020B0604020202020204" pitchFamily="34" charset="0"/>
                        </a:rPr>
                        <a:t>Comments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ctr" fontAlgn="ctr"/>
                      <a:r>
                        <a:rPr lang="en-US" sz="1000" b="1" i="0" u="none" strike="noStrike">
                          <a:solidFill>
                            <a:schemeClr val="accent6">
                              <a:lumMod val="75000"/>
                            </a:schemeClr>
                          </a:solidFill>
                          <a:effectLst/>
                          <a:latin typeface="Arial" panose="020B0604020202020204" pitchFamily="34" charset="0"/>
                          <a:cs typeface="Arial" panose="020B0604020202020204" pitchFamily="34" charset="0"/>
                        </a:rPr>
                        <a:t>Action</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c>
                  <a:txBody>
                    <a:bodyPr/>
                    <a:lstStyle/>
                    <a:p>
                      <a:pPr algn="ctr" fontAlgn="ctr"/>
                      <a:r>
                        <a:rPr lang="en-US" sz="1000" b="1" i="0" u="none" strike="noStrike">
                          <a:solidFill>
                            <a:schemeClr val="accent6">
                              <a:lumMod val="75000"/>
                            </a:schemeClr>
                          </a:solidFill>
                          <a:effectLst/>
                          <a:latin typeface="Arial" panose="020B0604020202020204" pitchFamily="34" charset="0"/>
                          <a:cs typeface="Arial" panose="020B0604020202020204" pitchFamily="34" charset="0"/>
                        </a:rPr>
                        <a:t> Notes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2713608358"/>
                  </a:ext>
                </a:extLst>
              </a:tr>
              <a:tr h="71552">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funder</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Who funded the well - factor with high cardinality (2400 different values) </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high correlation with installer</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not considered on the modeling</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398844857"/>
                  </a:ext>
                </a:extLst>
              </a:tr>
              <a:tr h="150514">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installer</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Organization that installed the well</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Alternative 1: group values with freq &lt; 1% as Others</a:t>
                      </a:r>
                      <a:br>
                        <a:rPr lang="en-US" sz="1000" b="0" i="0" u="none" strike="noStrike">
                          <a:solidFill>
                            <a:srgbClr val="000000"/>
                          </a:solidFill>
                          <a:effectLst/>
                          <a:latin typeface="Arial" panose="020B0604020202020204" pitchFamily="34" charset="0"/>
                          <a:cs typeface="Arial" panose="020B0604020202020204" pitchFamily="34" charset="0"/>
                        </a:rPr>
                      </a:br>
                      <a:r>
                        <a:rPr lang="en-US" sz="1000" b="0" i="0" u="none" strike="noStrike">
                          <a:solidFill>
                            <a:srgbClr val="000000"/>
                          </a:solidFill>
                          <a:effectLst/>
                          <a:latin typeface="Arial" panose="020B0604020202020204" pitchFamily="34" charset="0"/>
                          <a:cs typeface="Arial" panose="020B0604020202020204" pitchFamily="34" charset="0"/>
                        </a:rPr>
                        <a:t>Alternative 2: find similarity on the imputs using the first 3 letters and keep the 15 more frequent values. (new feature called Installer_3)</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keep the new feature installer_3</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205824552"/>
                  </a:ext>
                </a:extLst>
              </a:tr>
              <a:tr h="142155">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public_meeting</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Boolean feature. No clear definition of the meaning.</a:t>
                      </a:r>
                      <a:br>
                        <a:rPr lang="en-US" sz="1000" b="0" i="0" u="none" strike="noStrike">
                          <a:solidFill>
                            <a:srgbClr val="000000"/>
                          </a:solidFill>
                          <a:effectLst/>
                          <a:latin typeface="Arial" panose="020B0604020202020204" pitchFamily="34" charset="0"/>
                          <a:cs typeface="Arial" panose="020B0604020202020204" pitchFamily="34" charset="0"/>
                        </a:rPr>
                      </a:br>
                      <a:r>
                        <a:rPr lang="en-US" sz="1000" b="0" i="0" u="none" strike="noStrike">
                          <a:solidFill>
                            <a:srgbClr val="000000"/>
                          </a:solidFill>
                          <a:effectLst/>
                          <a:latin typeface="Arial" panose="020B0604020202020204" pitchFamily="34" charset="0"/>
                          <a:cs typeface="Arial" panose="020B0604020202020204" pitchFamily="34" charset="0"/>
                        </a:rPr>
                        <a:t>High percentage of 0s.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no treatment to be done. Evaluate if its inclussion has a possitive impact on the modeling</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 </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310074275"/>
                  </a:ext>
                </a:extLst>
              </a:tr>
              <a:tr h="212758">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scheme_management - Who operates the waterpoint – factor w 13 levels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 </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3% of missing values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 </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276164450"/>
                  </a:ext>
                </a:extLst>
              </a:tr>
              <a:tr h="100396">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#scheme_name </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Who operates the waterpoint - factor with high cardinality: 2869 different obs. High number of missing values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feature manually included. Correlated with scheme_management</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not considered for the analysis.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8381458"/>
                  </a:ext>
                </a:extLst>
              </a:tr>
              <a:tr h="100396">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management</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How the waterpoint is managed - factor w 12 levels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feature corelated with scheme management but is used to complement the missing values between both</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 </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011174153"/>
                  </a:ext>
                </a:extLst>
              </a:tr>
              <a:tr h="287024">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management_group - How the waterpoint is managed - factor w 5 levels (related to managment)</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 </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binned of management</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not considered for the analysis.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587622373"/>
                  </a:ext>
                </a:extLst>
              </a:tr>
              <a:tr h="142155">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permit </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Boolean feature. No clear definition of the meaning.</a:t>
                      </a:r>
                      <a:br>
                        <a:rPr lang="en-US" sz="1000" b="0" i="0" u="none" strike="noStrike">
                          <a:solidFill>
                            <a:srgbClr val="000000"/>
                          </a:solidFill>
                          <a:effectLst/>
                          <a:latin typeface="Arial" panose="020B0604020202020204" pitchFamily="34" charset="0"/>
                          <a:cs typeface="Arial" panose="020B0604020202020204" pitchFamily="34" charset="0"/>
                        </a:rPr>
                      </a:br>
                      <a:r>
                        <a:rPr lang="en-US" sz="1000" b="0" i="0" u="none" strike="noStrike">
                          <a:solidFill>
                            <a:srgbClr val="000000"/>
                          </a:solidFill>
                          <a:effectLst/>
                          <a:latin typeface="Arial" panose="020B0604020202020204" pitchFamily="34" charset="0"/>
                          <a:cs typeface="Arial" panose="020B0604020202020204" pitchFamily="34" charset="0"/>
                        </a:rPr>
                        <a:t>High percentage of 0s.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no treatment to be done. Evaluate if its inclussion has a possitive impact on the modeling</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 </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838646300"/>
                  </a:ext>
                </a:extLst>
              </a:tr>
              <a:tr h="150514">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payment</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What the water costs – factor w 7 levels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We created a new dummy variable called pay: </a:t>
                      </a:r>
                      <a:br>
                        <a:rPr lang="en-US" sz="1000" b="0" i="0" u="none" strike="noStrike">
                          <a:solidFill>
                            <a:srgbClr val="000000"/>
                          </a:solidFill>
                          <a:effectLst/>
                          <a:latin typeface="Arial" panose="020B0604020202020204" pitchFamily="34" charset="0"/>
                          <a:cs typeface="Arial" panose="020B0604020202020204" pitchFamily="34" charset="0"/>
                        </a:rPr>
                      </a:br>
                      <a:r>
                        <a:rPr lang="en-US" sz="1000" b="0" i="0" u="none" strike="noStrike">
                          <a:solidFill>
                            <a:srgbClr val="000000"/>
                          </a:solidFill>
                          <a:effectLst/>
                          <a:latin typeface="Arial" panose="020B0604020202020204" pitchFamily="34" charset="0"/>
                          <a:cs typeface="Arial" panose="020B0604020202020204" pitchFamily="34" charset="0"/>
                        </a:rPr>
                        <a:t>1 if there is any type of payment (annually, monthly, etc.) and 0 if there is no payment at all. </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After trying both alternatives we decided to include the payment factor on the analysis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512392246"/>
                  </a:ext>
                </a:extLst>
              </a:tr>
              <a:tr h="100396">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payment_type</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same as payment</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as there are not many missing values or a high number of levels on the more granular descriptive variable we keep payment</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not considered for the analysis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656001013"/>
                  </a:ext>
                </a:extLst>
              </a:tr>
              <a:tr h="142155">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water_quality </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The quality of the water - factor w 8 levels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we created a new dummy variable called water_quality_good where we binned all the levels other than good as 0.</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After trying both alternatives we decided to keep the more general</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802543226"/>
                  </a:ext>
                </a:extLst>
              </a:tr>
              <a:tr h="100396">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quality_group</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binned version of water_quality</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as there are not many missing values or a high number of levels on the more granular descriptive variable we keep water_quality</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not considered for the analysis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171093334"/>
                  </a:ext>
                </a:extLst>
              </a:tr>
              <a:tr h="142155">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quantity </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The quantity of water - factor w 5 levels</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we created a new dummy variable called water_quantity_enough where we binned all the levels other than enough as 0.</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000" b="0" i="0" u="none" strike="noStrike">
                          <a:solidFill>
                            <a:srgbClr val="000000"/>
                          </a:solidFill>
                          <a:effectLst/>
                          <a:latin typeface="Arial" panose="020B0604020202020204" pitchFamily="34" charset="0"/>
                          <a:cs typeface="Arial" panose="020B0604020202020204" pitchFamily="34" charset="0"/>
                        </a:rPr>
                        <a:t>After trying both alternatives we decided to keep the more general</a:t>
                      </a:r>
                    </a:p>
                  </a:txBody>
                  <a:tcPr marL="1024" marR="1024" marT="10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801837123"/>
                  </a:ext>
                </a:extLst>
              </a:tr>
            </a:tbl>
          </a:graphicData>
        </a:graphic>
      </p:graphicFrame>
    </p:spTree>
    <p:extLst>
      <p:ext uri="{BB962C8B-B14F-4D97-AF65-F5344CB8AC3E}">
        <p14:creationId xmlns:p14="http://schemas.microsoft.com/office/powerpoint/2010/main" val="69899404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ReO0X9gdRDSCgHx8Gb4eV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ljv7iP7GQrGxv9IdyF834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aFyCyAMkRPOV54Bh3uNF0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cJq636zrSzW_DdhTrZ4Bt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A7Bsn5UuRGSWrgDS8orui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tVSdZzyGSrOb3CrvkNG1x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KUsw.oUiQzq2.COIf4wMn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Ye79G7DRT.Gi2FoI38Fdx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Ye79G7DRT.Gi2FoI38Fdx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Ye79G7DRT.Gi2FoI38Fdx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irlIZXVQQuur0B5x0cef8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fTDtJmHSBkKaJmKYlT18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p6U18kt.eUqXsky3Hnc9P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mSDV9lvS2ki3Dq.2l3xqt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UqjzWgYAJUCJYqiza8P8U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pxa0fUZzmUqdGd9HRmGQ9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fTDtJmHSBkKaJmKYlT18O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p6U18kt.eUqXsky3Hnc9P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mSDV9lvS2ki3Dq.2l3xqt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UqjzWgYAJUCJYqiza8P8U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pxa0fUZzmUqdGd9HRmGQ9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Ye79G7DRT.Gi2FoI38Fdx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Uqs25dPtSfaJFq3Xyv2p1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Uqs25dPtSfaJFq3Xyv2p1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Uqs25dPtSfaJFq3Xyv2p1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8pK.wEGRS5eWtlCEKrCru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V.YjgMGvQi6sfdGZ1Cg5K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YkELP.kPRP.6a6.o.Y2X4w"/>
</p:tagLst>
</file>

<file path=ppt/theme/theme1.xml><?xml version="1.0" encoding="utf-8"?>
<a:theme xmlns:a="http://schemas.openxmlformats.org/drawingml/2006/main" name="I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E" id="{506917D6-69F7-FB49-AC33-7EAAF3DE0A58}" vid="{A71BC0A7-A250-E74C-8D9F-99715E93DC7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IE</Template>
  <TotalTime>1892</TotalTime>
  <Words>2448</Words>
  <Application>Microsoft Macintosh PowerPoint</Application>
  <PresentationFormat>Widescreen</PresentationFormat>
  <Paragraphs>278</Paragraphs>
  <Slides>14</Slides>
  <Notes>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Arial</vt:lpstr>
      <vt:lpstr>Calibri</vt:lpstr>
      <vt:lpstr>Century Gothic</vt:lpstr>
      <vt:lpstr>IE</vt:lpstr>
      <vt:lpstr>think-cell Slide</vt:lpstr>
      <vt:lpstr>PowerPoint Presentation</vt:lpstr>
      <vt:lpstr>Executive Summary</vt:lpstr>
      <vt:lpstr>Overview – Business Problem and Data Overview</vt:lpstr>
      <vt:lpstr>Data Preparation Highlights (see details in Appendix)</vt:lpstr>
      <vt:lpstr>Feature Selection &amp; Pre-Modeling </vt:lpstr>
      <vt:lpstr>Model Evaluation</vt:lpstr>
      <vt:lpstr>PowerPoint Presentation</vt:lpstr>
      <vt:lpstr>Appendix A: Data Preparation (1 of 3)</vt:lpstr>
      <vt:lpstr>Appendix A: Data Preparation (2 of 3)</vt:lpstr>
      <vt:lpstr>Appendix A: Data Preparation (3 of 3)</vt:lpstr>
      <vt:lpstr>Appendix B: Feature importance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Analytics Methodologies</dc:title>
  <dc:creator>roberto.costumero@upm.es</dc:creator>
  <cp:lastModifiedBy>Juan Martin D’alessandro</cp:lastModifiedBy>
  <cp:revision>260</cp:revision>
  <dcterms:created xsi:type="dcterms:W3CDTF">2018-09-30T10:19:22Z</dcterms:created>
  <dcterms:modified xsi:type="dcterms:W3CDTF">2019-11-03T20:56:30Z</dcterms:modified>
</cp:coreProperties>
</file>