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57" r:id="rId3"/>
    <p:sldId id="266" r:id="rId4"/>
    <p:sldId id="261" r:id="rId5"/>
    <p:sldId id="259" r:id="rId6"/>
    <p:sldId id="260" r:id="rId7"/>
    <p:sldId id="262" r:id="rId8"/>
    <p:sldId id="263" r:id="rId9"/>
    <p:sldId id="264" r:id="rId10"/>
    <p:sldId id="267" r:id="rId11"/>
    <p:sldId id="265"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6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D7DF13-BAD0-4034-8DB5-EBA8D5B35E6D}"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BEEF1-F746-4277-BE3E-45A185BEB549}" type="slidenum">
              <a:rPr lang="en-US" smtClean="0"/>
              <a:t>‹#›</a:t>
            </a:fld>
            <a:endParaRPr lang="en-US"/>
          </a:p>
        </p:txBody>
      </p:sp>
    </p:spTree>
    <p:extLst>
      <p:ext uri="{BB962C8B-B14F-4D97-AF65-F5344CB8AC3E}">
        <p14:creationId xmlns:p14="http://schemas.microsoft.com/office/powerpoint/2010/main" val="253512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D7DF13-BAD0-4034-8DB5-EBA8D5B35E6D}"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BEEF1-F746-4277-BE3E-45A185BEB549}" type="slidenum">
              <a:rPr lang="en-US" smtClean="0"/>
              <a:t>‹#›</a:t>
            </a:fld>
            <a:endParaRPr lang="en-US"/>
          </a:p>
        </p:txBody>
      </p:sp>
    </p:spTree>
    <p:extLst>
      <p:ext uri="{BB962C8B-B14F-4D97-AF65-F5344CB8AC3E}">
        <p14:creationId xmlns:p14="http://schemas.microsoft.com/office/powerpoint/2010/main" val="305490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D7DF13-BAD0-4034-8DB5-EBA8D5B35E6D}"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BEEF1-F746-4277-BE3E-45A185BEB54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84097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D7DF13-BAD0-4034-8DB5-EBA8D5B35E6D}"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BEEF1-F746-4277-BE3E-45A185BEB549}" type="slidenum">
              <a:rPr lang="en-US" smtClean="0"/>
              <a:t>‹#›</a:t>
            </a:fld>
            <a:endParaRPr lang="en-US"/>
          </a:p>
        </p:txBody>
      </p:sp>
    </p:spTree>
    <p:extLst>
      <p:ext uri="{BB962C8B-B14F-4D97-AF65-F5344CB8AC3E}">
        <p14:creationId xmlns:p14="http://schemas.microsoft.com/office/powerpoint/2010/main" val="3268886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D7DF13-BAD0-4034-8DB5-EBA8D5B35E6D}"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BEEF1-F746-4277-BE3E-45A185BEB54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07324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D7DF13-BAD0-4034-8DB5-EBA8D5B35E6D}"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BEEF1-F746-4277-BE3E-45A185BEB549}" type="slidenum">
              <a:rPr lang="en-US" smtClean="0"/>
              <a:t>‹#›</a:t>
            </a:fld>
            <a:endParaRPr lang="en-US"/>
          </a:p>
        </p:txBody>
      </p:sp>
    </p:spTree>
    <p:extLst>
      <p:ext uri="{BB962C8B-B14F-4D97-AF65-F5344CB8AC3E}">
        <p14:creationId xmlns:p14="http://schemas.microsoft.com/office/powerpoint/2010/main" val="2018714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7DF13-BAD0-4034-8DB5-EBA8D5B35E6D}"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BEEF1-F746-4277-BE3E-45A185BEB549}" type="slidenum">
              <a:rPr lang="en-US" smtClean="0"/>
              <a:t>‹#›</a:t>
            </a:fld>
            <a:endParaRPr lang="en-US"/>
          </a:p>
        </p:txBody>
      </p:sp>
    </p:spTree>
    <p:extLst>
      <p:ext uri="{BB962C8B-B14F-4D97-AF65-F5344CB8AC3E}">
        <p14:creationId xmlns:p14="http://schemas.microsoft.com/office/powerpoint/2010/main" val="1569776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7DF13-BAD0-4034-8DB5-EBA8D5B35E6D}"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BEEF1-F746-4277-BE3E-45A185BEB549}" type="slidenum">
              <a:rPr lang="en-US" smtClean="0"/>
              <a:t>‹#›</a:t>
            </a:fld>
            <a:endParaRPr lang="en-US"/>
          </a:p>
        </p:txBody>
      </p:sp>
    </p:spTree>
    <p:extLst>
      <p:ext uri="{BB962C8B-B14F-4D97-AF65-F5344CB8AC3E}">
        <p14:creationId xmlns:p14="http://schemas.microsoft.com/office/powerpoint/2010/main" val="217786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7DF13-BAD0-4034-8DB5-EBA8D5B35E6D}"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BEEF1-F746-4277-BE3E-45A185BEB549}" type="slidenum">
              <a:rPr lang="en-US" smtClean="0"/>
              <a:t>‹#›</a:t>
            </a:fld>
            <a:endParaRPr lang="en-US"/>
          </a:p>
        </p:txBody>
      </p:sp>
    </p:spTree>
    <p:extLst>
      <p:ext uri="{BB962C8B-B14F-4D97-AF65-F5344CB8AC3E}">
        <p14:creationId xmlns:p14="http://schemas.microsoft.com/office/powerpoint/2010/main" val="328378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D7DF13-BAD0-4034-8DB5-EBA8D5B35E6D}"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BEEF1-F746-4277-BE3E-45A185BEB549}" type="slidenum">
              <a:rPr lang="en-US" smtClean="0"/>
              <a:t>‹#›</a:t>
            </a:fld>
            <a:endParaRPr lang="en-US"/>
          </a:p>
        </p:txBody>
      </p:sp>
    </p:spTree>
    <p:extLst>
      <p:ext uri="{BB962C8B-B14F-4D97-AF65-F5344CB8AC3E}">
        <p14:creationId xmlns:p14="http://schemas.microsoft.com/office/powerpoint/2010/main" val="781821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D7DF13-BAD0-4034-8DB5-EBA8D5B35E6D}" type="datetimeFigureOut">
              <a:rPr lang="en-US" smtClean="0"/>
              <a:t>5/2/2019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DBEEF1-F746-4277-BE3E-45A185BEB549}" type="slidenum">
              <a:rPr lang="en-US" smtClean="0"/>
              <a:t>‹#›</a:t>
            </a:fld>
            <a:endParaRPr lang="en-US"/>
          </a:p>
        </p:txBody>
      </p:sp>
    </p:spTree>
    <p:extLst>
      <p:ext uri="{BB962C8B-B14F-4D97-AF65-F5344CB8AC3E}">
        <p14:creationId xmlns:p14="http://schemas.microsoft.com/office/powerpoint/2010/main" val="2392760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D7DF13-BAD0-4034-8DB5-EBA8D5B35E6D}" type="datetimeFigureOut">
              <a:rPr lang="en-US" smtClean="0"/>
              <a:t>5/2/2019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DBEEF1-F746-4277-BE3E-45A185BEB549}" type="slidenum">
              <a:rPr lang="en-US" smtClean="0"/>
              <a:t>‹#›</a:t>
            </a:fld>
            <a:endParaRPr lang="en-US"/>
          </a:p>
        </p:txBody>
      </p:sp>
    </p:spTree>
    <p:extLst>
      <p:ext uri="{BB962C8B-B14F-4D97-AF65-F5344CB8AC3E}">
        <p14:creationId xmlns:p14="http://schemas.microsoft.com/office/powerpoint/2010/main" val="551753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7DF13-BAD0-4034-8DB5-EBA8D5B35E6D}" type="datetimeFigureOut">
              <a:rPr lang="en-US" smtClean="0"/>
              <a:t>5/2/2019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DBEEF1-F746-4277-BE3E-45A185BEB549}" type="slidenum">
              <a:rPr lang="en-US" smtClean="0"/>
              <a:t>‹#›</a:t>
            </a:fld>
            <a:endParaRPr lang="en-US"/>
          </a:p>
        </p:txBody>
      </p:sp>
    </p:spTree>
    <p:extLst>
      <p:ext uri="{BB962C8B-B14F-4D97-AF65-F5344CB8AC3E}">
        <p14:creationId xmlns:p14="http://schemas.microsoft.com/office/powerpoint/2010/main" val="3183165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D7DF13-BAD0-4034-8DB5-EBA8D5B35E6D}" type="datetimeFigureOut">
              <a:rPr lang="en-US" smtClean="0"/>
              <a:t>5/2/2019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DBEEF1-F746-4277-BE3E-45A185BEB549}" type="slidenum">
              <a:rPr lang="en-US" smtClean="0"/>
              <a:t>‹#›</a:t>
            </a:fld>
            <a:endParaRPr lang="en-US"/>
          </a:p>
        </p:txBody>
      </p:sp>
    </p:spTree>
    <p:extLst>
      <p:ext uri="{BB962C8B-B14F-4D97-AF65-F5344CB8AC3E}">
        <p14:creationId xmlns:p14="http://schemas.microsoft.com/office/powerpoint/2010/main" val="357091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D7DF13-BAD0-4034-8DB5-EBA8D5B35E6D}" type="datetimeFigureOut">
              <a:rPr lang="en-US" smtClean="0"/>
              <a:t>5/2/2019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DBEEF1-F746-4277-BE3E-45A185BEB549}" type="slidenum">
              <a:rPr lang="en-US" smtClean="0"/>
              <a:t>‹#›</a:t>
            </a:fld>
            <a:endParaRPr lang="en-US"/>
          </a:p>
        </p:txBody>
      </p:sp>
    </p:spTree>
    <p:extLst>
      <p:ext uri="{BB962C8B-B14F-4D97-AF65-F5344CB8AC3E}">
        <p14:creationId xmlns:p14="http://schemas.microsoft.com/office/powerpoint/2010/main" val="2145032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D7DF13-BAD0-4034-8DB5-EBA8D5B35E6D}" type="datetimeFigureOut">
              <a:rPr lang="en-US" smtClean="0"/>
              <a:t>5/2/2019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DBEEF1-F746-4277-BE3E-45A185BEB549}" type="slidenum">
              <a:rPr lang="en-US" smtClean="0"/>
              <a:t>‹#›</a:t>
            </a:fld>
            <a:endParaRPr lang="en-US"/>
          </a:p>
        </p:txBody>
      </p:sp>
    </p:spTree>
    <p:extLst>
      <p:ext uri="{BB962C8B-B14F-4D97-AF65-F5344CB8AC3E}">
        <p14:creationId xmlns:p14="http://schemas.microsoft.com/office/powerpoint/2010/main" val="3825226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D7DF13-BAD0-4034-8DB5-EBA8D5B35E6D}" type="datetimeFigureOut">
              <a:rPr lang="en-US" smtClean="0"/>
              <a:t>5/2/2019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9DBEEF1-F746-4277-BE3E-45A185BEB549}" type="slidenum">
              <a:rPr lang="en-US" smtClean="0"/>
              <a:t>‹#›</a:t>
            </a:fld>
            <a:endParaRPr lang="en-US"/>
          </a:p>
        </p:txBody>
      </p:sp>
    </p:spTree>
    <p:extLst>
      <p:ext uri="{BB962C8B-B14F-4D97-AF65-F5344CB8AC3E}">
        <p14:creationId xmlns:p14="http://schemas.microsoft.com/office/powerpoint/2010/main" val="1225308150"/>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foursquare.com/" TargetMode="External"/><Relationship Id="rId7" Type="http://schemas.openxmlformats.org/officeDocument/2006/relationships/hyperlink" Target="https://www.kaggle.com/andytran11996/cost-of-living/version/3" TargetMode="External"/><Relationship Id="rId2" Type="http://schemas.openxmlformats.org/officeDocument/2006/relationships/hyperlink" Target="https://disa.com/map-of-marijuana-legality-by-state" TargetMode="External"/><Relationship Id="rId1" Type="http://schemas.openxmlformats.org/officeDocument/2006/relationships/slideLayout" Target="../slideLayouts/slideLayout2.xml"/><Relationship Id="rId6" Type="http://schemas.openxmlformats.org/officeDocument/2006/relationships/hyperlink" Target="https://simple.wikipedia.org/wiki/List_of_U.S._states" TargetMode="External"/><Relationship Id="rId5" Type="http://schemas.openxmlformats.org/officeDocument/2006/relationships/hyperlink" Target="https://taxfoundation.org/sales-tax-rates-2019/" TargetMode="External"/><Relationship Id="rId4" Type="http://schemas.openxmlformats.org/officeDocument/2006/relationships/hyperlink" Target="https://ucr.fbi.gov/crime-in-the-u.s/2018/preliminary-report/tables/table-4/table-4.xls/view"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B7C9-EC8C-488A-883D-3EC85A5D11DD}"/>
              </a:ext>
            </a:extLst>
          </p:cNvPr>
          <p:cNvSpPr>
            <a:spLocks noGrp="1"/>
          </p:cNvSpPr>
          <p:nvPr>
            <p:ph type="ctrTitle"/>
          </p:nvPr>
        </p:nvSpPr>
        <p:spPr>
          <a:xfrm>
            <a:off x="970156" y="2074127"/>
            <a:ext cx="8303847" cy="1976709"/>
          </a:xfrm>
        </p:spPr>
        <p:txBody>
          <a:bodyPr/>
          <a:lstStyle/>
          <a:p>
            <a:r>
              <a:rPr lang="en-US" dirty="0"/>
              <a:t>Selecting </a:t>
            </a:r>
            <a:r>
              <a:rPr lang="en-US"/>
              <a:t>the Best City </a:t>
            </a:r>
            <a:r>
              <a:rPr lang="en-US" dirty="0"/>
              <a:t>for a Dispensary</a:t>
            </a:r>
          </a:p>
        </p:txBody>
      </p:sp>
      <p:sp>
        <p:nvSpPr>
          <p:cNvPr id="3" name="Subtitle 2">
            <a:extLst>
              <a:ext uri="{FF2B5EF4-FFF2-40B4-BE49-F238E27FC236}">
                <a16:creationId xmlns:a16="http://schemas.microsoft.com/office/drawing/2014/main" id="{2E05525D-9769-476A-B858-A975E37CD87E}"/>
              </a:ext>
            </a:extLst>
          </p:cNvPr>
          <p:cNvSpPr>
            <a:spLocks noGrp="1"/>
          </p:cNvSpPr>
          <p:nvPr>
            <p:ph type="subTitle" idx="1"/>
          </p:nvPr>
        </p:nvSpPr>
        <p:spPr/>
        <p:txBody>
          <a:bodyPr/>
          <a:lstStyle/>
          <a:p>
            <a:r>
              <a:rPr lang="en-US" dirty="0"/>
              <a:t>Jordan Meyer</a:t>
            </a:r>
          </a:p>
        </p:txBody>
      </p:sp>
    </p:spTree>
    <p:extLst>
      <p:ext uri="{BB962C8B-B14F-4D97-AF65-F5344CB8AC3E}">
        <p14:creationId xmlns:p14="http://schemas.microsoft.com/office/powerpoint/2010/main" val="3418759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35A5-132A-4FBC-907F-C6ADEF72E34B}"/>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8F1450B-9FD1-4DB3-ACDB-C8BB0E65B700}"/>
              </a:ext>
            </a:extLst>
          </p:cNvPr>
          <p:cNvSpPr>
            <a:spLocks noGrp="1"/>
          </p:cNvSpPr>
          <p:nvPr>
            <p:ph idx="1"/>
          </p:nvPr>
        </p:nvSpPr>
        <p:spPr/>
        <p:txBody>
          <a:bodyPr/>
          <a:lstStyle/>
          <a:p>
            <a:r>
              <a:rPr lang="en-US" dirty="0"/>
              <a:t>Once the dataset was narrowed down to the final 8, the dataframe was analyzed for the lowest crime rate and the lowest cost of living to find which cities intersected.  </a:t>
            </a:r>
          </a:p>
          <a:p>
            <a:r>
              <a:rPr lang="en-US" dirty="0"/>
              <a:t>Of the intersection, two cities tied for safest/cost of living, those two cities are Reno, Nevada and Cambridge, Massachusetts</a:t>
            </a:r>
          </a:p>
          <a:p>
            <a:r>
              <a:rPr lang="en-US" dirty="0"/>
              <a:t>Upon further review of the area, it was visible that Reno, Nevada had a higher density of Bars, Pubs and Breweries, indicative of a more active nightlife.</a:t>
            </a:r>
          </a:p>
          <a:p>
            <a:r>
              <a:rPr lang="en-US" dirty="0"/>
              <a:t>Therefore, Reno, NV was selected as the City we would like to open the dispensary in.	</a:t>
            </a:r>
          </a:p>
        </p:txBody>
      </p:sp>
    </p:spTree>
    <p:extLst>
      <p:ext uri="{BB962C8B-B14F-4D97-AF65-F5344CB8AC3E}">
        <p14:creationId xmlns:p14="http://schemas.microsoft.com/office/powerpoint/2010/main" val="2986363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0AD9-AAFB-42BA-8D73-2CE263094A4F}"/>
              </a:ext>
            </a:extLst>
          </p:cNvPr>
          <p:cNvSpPr>
            <a:spLocks noGrp="1"/>
          </p:cNvSpPr>
          <p:nvPr>
            <p:ph type="title"/>
          </p:nvPr>
        </p:nvSpPr>
        <p:spPr/>
        <p:txBody>
          <a:bodyPr/>
          <a:lstStyle/>
          <a:p>
            <a:r>
              <a:rPr lang="en-US" dirty="0"/>
              <a:t>Reno, NV</a:t>
            </a:r>
          </a:p>
        </p:txBody>
      </p:sp>
      <p:pic>
        <p:nvPicPr>
          <p:cNvPr id="4" name="Content Placeholder 3">
            <a:extLst>
              <a:ext uri="{FF2B5EF4-FFF2-40B4-BE49-F238E27FC236}">
                <a16:creationId xmlns:a16="http://schemas.microsoft.com/office/drawing/2014/main" id="{0F791B96-30F3-4AA6-8BD6-DE20AEA5080B}"/>
              </a:ext>
            </a:extLst>
          </p:cNvPr>
          <p:cNvPicPr>
            <a:picLocks noGrp="1" noChangeAspect="1"/>
          </p:cNvPicPr>
          <p:nvPr>
            <p:ph idx="1"/>
          </p:nvPr>
        </p:nvPicPr>
        <p:blipFill>
          <a:blip r:embed="rId2"/>
          <a:stretch>
            <a:fillRect/>
          </a:stretch>
        </p:blipFill>
        <p:spPr>
          <a:xfrm>
            <a:off x="2917998" y="589754"/>
            <a:ext cx="7176005" cy="5678491"/>
          </a:xfrm>
          <a:prstGeom prst="rect">
            <a:avLst/>
          </a:prstGeom>
        </p:spPr>
      </p:pic>
    </p:spTree>
    <p:extLst>
      <p:ext uri="{BB962C8B-B14F-4D97-AF65-F5344CB8AC3E}">
        <p14:creationId xmlns:p14="http://schemas.microsoft.com/office/powerpoint/2010/main" val="1478877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FDD97-80D1-435F-AE39-41B7AF93BF15}"/>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DC81DD46-84A7-4240-B68C-5B3B4F4B4D48}"/>
              </a:ext>
            </a:extLst>
          </p:cNvPr>
          <p:cNvSpPr>
            <a:spLocks noGrp="1"/>
          </p:cNvSpPr>
          <p:nvPr>
            <p:ph idx="1"/>
          </p:nvPr>
        </p:nvSpPr>
        <p:spPr/>
        <p:txBody>
          <a:bodyPr/>
          <a:lstStyle/>
          <a:p>
            <a:r>
              <a:rPr lang="en-US" dirty="0"/>
              <a:t>Upon review of the 5 different cluster datasets, I was able to determine which clusters contain the target demographic and culture that is becoming of a new dispensary, such as an active nightlife scene from bars, pubs, liquor stores, activities, lots of restaurants such as fast food and convenience stores. The recommendation would be to focus investment on opening a dispensary in Reno, NV followed by Cambridge, MA as a backup option or expansion location. </a:t>
            </a:r>
          </a:p>
          <a:p>
            <a:r>
              <a:rPr lang="en-US" dirty="0"/>
              <a:t>These cities are both highly populated, very trendy, have an active nightlife, are relatively safe, have moderate cost of living and have a decent state sales tax compared to other cities assessed. </a:t>
            </a:r>
          </a:p>
        </p:txBody>
      </p:sp>
    </p:spTree>
    <p:extLst>
      <p:ext uri="{BB962C8B-B14F-4D97-AF65-F5344CB8AC3E}">
        <p14:creationId xmlns:p14="http://schemas.microsoft.com/office/powerpoint/2010/main" val="2762717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AC1FE-5BF6-4F09-8FD3-3441772E681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5FCC8AE3-0A94-4AE3-AFD2-263D2A255694}"/>
              </a:ext>
            </a:extLst>
          </p:cNvPr>
          <p:cNvSpPr>
            <a:spLocks noGrp="1"/>
          </p:cNvSpPr>
          <p:nvPr>
            <p:ph idx="1"/>
          </p:nvPr>
        </p:nvSpPr>
        <p:spPr/>
        <p:txBody>
          <a:bodyPr/>
          <a:lstStyle/>
          <a:p>
            <a:r>
              <a:rPr lang="en-US" dirty="0"/>
              <a:t>Recreational marijuana is a rapidly materializing industry, estimated to surpass $16 Billion in 2019 and exponentially growing.  </a:t>
            </a:r>
          </a:p>
          <a:p>
            <a:r>
              <a:rPr lang="en-US" dirty="0"/>
              <a:t>Based on the data reviewed and analyzed, Reno, Nevada is the top city in the US to open the next Marijuana Dispensary based on its population, safety, cost of living index and overall culture. </a:t>
            </a:r>
          </a:p>
          <a:p>
            <a:r>
              <a:rPr lang="en-US" dirty="0"/>
              <a:t>This is the prime chance to seize this opportunity and open a new legal marijuana supply chain in the United States.  </a:t>
            </a:r>
          </a:p>
          <a:p>
            <a:r>
              <a:rPr lang="en-US" dirty="0"/>
              <a:t>Future opportunities to investigate</a:t>
            </a:r>
          </a:p>
          <a:p>
            <a:pPr lvl="1"/>
            <a:r>
              <a:rPr lang="en-US" dirty="0"/>
              <a:t>Find specific location within city</a:t>
            </a:r>
          </a:p>
          <a:p>
            <a:pPr lvl="1"/>
            <a:r>
              <a:rPr lang="en-US" dirty="0"/>
              <a:t>Refinement using age demographics, income, marijuana user population vs total,</a:t>
            </a:r>
          </a:p>
          <a:p>
            <a:pPr lvl="1"/>
            <a:r>
              <a:rPr lang="en-US" dirty="0"/>
              <a:t>Build financial case for investment</a:t>
            </a:r>
          </a:p>
          <a:p>
            <a:pPr lvl="1"/>
            <a:endParaRPr lang="en-US" dirty="0"/>
          </a:p>
        </p:txBody>
      </p:sp>
    </p:spTree>
    <p:extLst>
      <p:ext uri="{BB962C8B-B14F-4D97-AF65-F5344CB8AC3E}">
        <p14:creationId xmlns:p14="http://schemas.microsoft.com/office/powerpoint/2010/main" val="11069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48BFA-CA49-45E9-8114-86BCDA89D264}"/>
              </a:ext>
            </a:extLst>
          </p:cNvPr>
          <p:cNvSpPr>
            <a:spLocks noGrp="1"/>
          </p:cNvSpPr>
          <p:nvPr>
            <p:ph type="title"/>
          </p:nvPr>
        </p:nvSpPr>
        <p:spPr/>
        <p:txBody>
          <a:bodyPr/>
          <a:lstStyle/>
          <a:p>
            <a:r>
              <a:rPr lang="en-US" dirty="0"/>
              <a:t>Marijuana as an Industry</a:t>
            </a:r>
          </a:p>
        </p:txBody>
      </p:sp>
      <p:sp>
        <p:nvSpPr>
          <p:cNvPr id="3" name="Content Placeholder 2">
            <a:extLst>
              <a:ext uri="{FF2B5EF4-FFF2-40B4-BE49-F238E27FC236}">
                <a16:creationId xmlns:a16="http://schemas.microsoft.com/office/drawing/2014/main" id="{73445AD1-F1DC-4EE1-89F8-2C6561085297}"/>
              </a:ext>
            </a:extLst>
          </p:cNvPr>
          <p:cNvSpPr>
            <a:spLocks noGrp="1"/>
          </p:cNvSpPr>
          <p:nvPr>
            <p:ph idx="1"/>
          </p:nvPr>
        </p:nvSpPr>
        <p:spPr/>
        <p:txBody>
          <a:bodyPr/>
          <a:lstStyle/>
          <a:p>
            <a:r>
              <a:rPr lang="en-US" dirty="0"/>
              <a:t>Legal landscape rapidly changing, regulation and decriminalization of Marijuana is on the rise.</a:t>
            </a:r>
          </a:p>
          <a:p>
            <a:r>
              <a:rPr lang="en-US" dirty="0"/>
              <a:t>Industry expected to grow to $16 Billion in 2019</a:t>
            </a:r>
          </a:p>
          <a:p>
            <a:r>
              <a:rPr lang="en-US" dirty="0"/>
              <a:t>Large footprint due to combination of its medicinal benefits, increased safety, recreational usage, plant by-products and more. </a:t>
            </a:r>
          </a:p>
          <a:p>
            <a:r>
              <a:rPr lang="en-US" dirty="0"/>
              <a:t>Limited supply vs demand marks a prime opportunity to enter</a:t>
            </a:r>
          </a:p>
        </p:txBody>
      </p:sp>
    </p:spTree>
    <p:extLst>
      <p:ext uri="{BB962C8B-B14F-4D97-AF65-F5344CB8AC3E}">
        <p14:creationId xmlns:p14="http://schemas.microsoft.com/office/powerpoint/2010/main" val="2315567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5CA2D-F0F6-4468-BAA8-0CA23F9BE62A}"/>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3913BF94-842D-476E-AE08-156D62FC2097}"/>
              </a:ext>
            </a:extLst>
          </p:cNvPr>
          <p:cNvSpPr>
            <a:spLocks noGrp="1"/>
          </p:cNvSpPr>
          <p:nvPr>
            <p:ph idx="1"/>
          </p:nvPr>
        </p:nvSpPr>
        <p:spPr>
          <a:xfrm>
            <a:off x="677334" y="1603028"/>
            <a:ext cx="8596668" cy="3880773"/>
          </a:xfrm>
        </p:spPr>
        <p:txBody>
          <a:bodyPr/>
          <a:lstStyle/>
          <a:p>
            <a:r>
              <a:rPr lang="en-US" dirty="0"/>
              <a:t>Find the city in the US that is the top choice to open a marijuana dispensary in 2019 while the industry is growing.  </a:t>
            </a:r>
          </a:p>
          <a:p>
            <a:endParaRPr lang="en-US" dirty="0"/>
          </a:p>
          <a:p>
            <a:pPr marL="0" indent="0">
              <a:buNone/>
            </a:pPr>
            <a:r>
              <a:rPr lang="en-US" b="1" dirty="0"/>
              <a:t>Constraints</a:t>
            </a:r>
            <a:r>
              <a:rPr lang="en-US" dirty="0"/>
              <a:t>:</a:t>
            </a:r>
          </a:p>
          <a:p>
            <a:r>
              <a:rPr lang="en-US" dirty="0"/>
              <a:t>The state must have legal recreational marijuana</a:t>
            </a:r>
          </a:p>
          <a:p>
            <a:r>
              <a:rPr lang="en-US" dirty="0"/>
              <a:t>The city should be free from competition at time = 0</a:t>
            </a:r>
          </a:p>
          <a:p>
            <a:r>
              <a:rPr lang="en-US" dirty="0"/>
              <a:t>The city must have an active nightlife and diverse culture</a:t>
            </a:r>
          </a:p>
          <a:p>
            <a:r>
              <a:rPr lang="en-US" dirty="0"/>
              <a:t>The city should have a lower cost of living</a:t>
            </a:r>
          </a:p>
          <a:p>
            <a:r>
              <a:rPr lang="en-US" dirty="0"/>
              <a:t>The city should have a low crime rate</a:t>
            </a:r>
          </a:p>
        </p:txBody>
      </p:sp>
    </p:spTree>
    <p:extLst>
      <p:ext uri="{BB962C8B-B14F-4D97-AF65-F5344CB8AC3E}">
        <p14:creationId xmlns:p14="http://schemas.microsoft.com/office/powerpoint/2010/main" val="1995586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F62F-08A3-4ABF-BC54-EEDD52DBB9AF}"/>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8F8C30C2-327E-4422-86C9-9172E75F0573}"/>
              </a:ext>
            </a:extLst>
          </p:cNvPr>
          <p:cNvSpPr>
            <a:spLocks noGrp="1"/>
          </p:cNvSpPr>
          <p:nvPr>
            <p:ph idx="1"/>
          </p:nvPr>
        </p:nvSpPr>
        <p:spPr>
          <a:xfrm>
            <a:off x="677334" y="1219201"/>
            <a:ext cx="8596668" cy="4822162"/>
          </a:xfrm>
        </p:spPr>
        <p:txBody>
          <a:bodyPr>
            <a:normAutofit lnSpcReduction="10000"/>
          </a:bodyPr>
          <a:lstStyle/>
          <a:p>
            <a:r>
              <a:rPr lang="en-US" b="1" dirty="0"/>
              <a:t>2019 State Laws </a:t>
            </a:r>
            <a:r>
              <a:rPr lang="en-US" b="1" dirty="0">
                <a:hlinkClick r:id="rId2"/>
              </a:rPr>
              <a:t>https://disa.com/map-of-marijuana-legality-by-state</a:t>
            </a:r>
            <a:endParaRPr lang="en-US" b="1" dirty="0"/>
          </a:p>
          <a:p>
            <a:r>
              <a:rPr lang="en-US" b="1" dirty="0"/>
              <a:t>2019 Local Venue Data </a:t>
            </a:r>
            <a:r>
              <a:rPr lang="en-US" b="1" dirty="0">
                <a:hlinkClick r:id="rId3"/>
              </a:rPr>
              <a:t>https://foursquare.com</a:t>
            </a:r>
            <a:endParaRPr lang="en-US" b="1" dirty="0"/>
          </a:p>
          <a:p>
            <a:r>
              <a:rPr lang="en-US" b="1" dirty="0"/>
              <a:t>2017-2018 Population and Crime Statistics  </a:t>
            </a:r>
            <a:r>
              <a:rPr lang="en-US" b="1" dirty="0">
                <a:hlinkClick r:id="rId4"/>
              </a:rPr>
              <a:t>https://ucr.fbi.gov/crime-in-the-u.s/2018/preliminary-report/tables/table-4/table-4.xls/view</a:t>
            </a:r>
            <a:endParaRPr lang="en-US" b="1" dirty="0"/>
          </a:p>
          <a:p>
            <a:r>
              <a:rPr lang="en-US" b="1" dirty="0"/>
              <a:t>2019 State Tax Rate  </a:t>
            </a:r>
            <a:r>
              <a:rPr lang="en-US" b="1" dirty="0">
                <a:hlinkClick r:id="rId5"/>
              </a:rPr>
              <a:t>https://taxfoundation.org/sales-tax-rates-2019/</a:t>
            </a:r>
            <a:endParaRPr lang="en-US" b="1" dirty="0"/>
          </a:p>
          <a:p>
            <a:r>
              <a:rPr lang="en-US" b="1" dirty="0"/>
              <a:t>List of US States </a:t>
            </a:r>
            <a:r>
              <a:rPr lang="en-US" b="1" dirty="0">
                <a:hlinkClick r:id="rId6"/>
              </a:rPr>
              <a:t>https://simple.wikipedia.org/wiki/List_of_U.S._states</a:t>
            </a:r>
            <a:endParaRPr lang="en-US" b="1" dirty="0"/>
          </a:p>
          <a:p>
            <a:r>
              <a:rPr lang="en-US" b="1" dirty="0"/>
              <a:t>2018 Cost of Living Index  </a:t>
            </a:r>
            <a:r>
              <a:rPr lang="en-US" b="1" dirty="0">
                <a:hlinkClick r:id="rId7"/>
              </a:rPr>
              <a:t>https://www.kaggle.com/andytran11996/cost-of-living/version/3</a:t>
            </a:r>
            <a:endParaRPr lang="en-US" b="1" dirty="0"/>
          </a:p>
          <a:p>
            <a:endParaRPr lang="en-US" dirty="0"/>
          </a:p>
          <a:p>
            <a:r>
              <a:rPr lang="en-US" dirty="0"/>
              <a:t>Tables were generated using data available online, from json APIs, or scraped from websites using BeautifulSoup4.  </a:t>
            </a:r>
          </a:p>
          <a:p>
            <a:r>
              <a:rPr lang="en-US" dirty="0"/>
              <a:t>The data initially contained all cities in the US with over 100,000 people, state taxes, state laws, city cost of living index, and  crime data which was used to build a dataset that could be used to query venue data and return optimal location based on the criteria defined.</a:t>
            </a:r>
          </a:p>
        </p:txBody>
      </p:sp>
    </p:spTree>
    <p:extLst>
      <p:ext uri="{BB962C8B-B14F-4D97-AF65-F5344CB8AC3E}">
        <p14:creationId xmlns:p14="http://schemas.microsoft.com/office/powerpoint/2010/main" val="3692119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8077F9-5B4A-41E1-81CB-B13D78C95306}"/>
              </a:ext>
            </a:extLst>
          </p:cNvPr>
          <p:cNvPicPr>
            <a:picLocks noChangeAspect="1"/>
          </p:cNvPicPr>
          <p:nvPr/>
        </p:nvPicPr>
        <p:blipFill>
          <a:blip r:embed="rId2"/>
          <a:stretch>
            <a:fillRect/>
          </a:stretch>
        </p:blipFill>
        <p:spPr>
          <a:xfrm>
            <a:off x="4322444" y="1484944"/>
            <a:ext cx="7869556" cy="4552445"/>
          </a:xfrm>
          <a:prstGeom prst="rect">
            <a:avLst/>
          </a:prstGeom>
        </p:spPr>
      </p:pic>
      <p:sp>
        <p:nvSpPr>
          <p:cNvPr id="2" name="Title 1">
            <a:extLst>
              <a:ext uri="{FF2B5EF4-FFF2-40B4-BE49-F238E27FC236}">
                <a16:creationId xmlns:a16="http://schemas.microsoft.com/office/drawing/2014/main" id="{21B3F877-6253-4406-ADAD-BAB06C29003E}"/>
              </a:ext>
            </a:extLst>
          </p:cNvPr>
          <p:cNvSpPr>
            <a:spLocks noGrp="1"/>
          </p:cNvSpPr>
          <p:nvPr>
            <p:ph type="title"/>
          </p:nvPr>
        </p:nvSpPr>
        <p:spPr/>
        <p:txBody>
          <a:bodyPr/>
          <a:lstStyle/>
          <a:p>
            <a:r>
              <a:rPr lang="en-US" dirty="0"/>
              <a:t>Legalization database</a:t>
            </a:r>
          </a:p>
        </p:txBody>
      </p:sp>
      <p:sp>
        <p:nvSpPr>
          <p:cNvPr id="3" name="Content Placeholder 2">
            <a:extLst>
              <a:ext uri="{FF2B5EF4-FFF2-40B4-BE49-F238E27FC236}">
                <a16:creationId xmlns:a16="http://schemas.microsoft.com/office/drawing/2014/main" id="{E9CCDA27-E96E-4468-BD5F-CFD71DCF80CB}"/>
              </a:ext>
            </a:extLst>
          </p:cNvPr>
          <p:cNvSpPr>
            <a:spLocks noGrp="1"/>
          </p:cNvSpPr>
          <p:nvPr>
            <p:ph idx="1"/>
          </p:nvPr>
        </p:nvSpPr>
        <p:spPr>
          <a:xfrm>
            <a:off x="211874" y="1488917"/>
            <a:ext cx="4493941" cy="4552445"/>
          </a:xfrm>
        </p:spPr>
        <p:txBody>
          <a:bodyPr>
            <a:normAutofit lnSpcReduction="10000"/>
          </a:bodyPr>
          <a:lstStyle/>
          <a:p>
            <a:r>
              <a:rPr lang="en-US" dirty="0"/>
              <a:t>First the legalization status was scraped from disa.com and put into a database with Fully legalized States and Medicinally legalized states.  </a:t>
            </a:r>
          </a:p>
          <a:p>
            <a:r>
              <a:rPr lang="en-US" dirty="0"/>
              <a:t>This data was used alongside the us-</a:t>
            </a:r>
            <a:r>
              <a:rPr lang="en-US" dirty="0" err="1"/>
              <a:t>states.json</a:t>
            </a:r>
            <a:r>
              <a:rPr lang="en-US" dirty="0"/>
              <a:t> data to generate a legalization map using the Folium Package</a:t>
            </a:r>
          </a:p>
          <a:p>
            <a:r>
              <a:rPr lang="en-US" dirty="0"/>
              <a:t>Using the Folium package I generated a map of the US to show the states where Medicinal or Recreational marijuana is legal.  </a:t>
            </a:r>
          </a:p>
          <a:p>
            <a:r>
              <a:rPr lang="en-US" dirty="0"/>
              <a:t>Blue states fully legal</a:t>
            </a:r>
          </a:p>
          <a:p>
            <a:r>
              <a:rPr lang="en-US" dirty="0"/>
              <a:t>Green states medicinally legal</a:t>
            </a:r>
          </a:p>
          <a:p>
            <a:r>
              <a:rPr lang="en-US" dirty="0"/>
              <a:t>White states fully legal</a:t>
            </a:r>
          </a:p>
          <a:p>
            <a:endParaRPr lang="en-US" dirty="0"/>
          </a:p>
        </p:txBody>
      </p:sp>
    </p:spTree>
    <p:extLst>
      <p:ext uri="{BB962C8B-B14F-4D97-AF65-F5344CB8AC3E}">
        <p14:creationId xmlns:p14="http://schemas.microsoft.com/office/powerpoint/2010/main" val="2416889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D52C8-626D-488E-8431-011BE93E240B}"/>
              </a:ext>
            </a:extLst>
          </p:cNvPr>
          <p:cNvSpPr>
            <a:spLocks noGrp="1"/>
          </p:cNvSpPr>
          <p:nvPr>
            <p:ph type="title"/>
          </p:nvPr>
        </p:nvSpPr>
        <p:spPr/>
        <p:txBody>
          <a:bodyPr/>
          <a:lstStyle/>
          <a:p>
            <a:r>
              <a:rPr lang="en-US" dirty="0"/>
              <a:t>Crime, Tax, &amp; Cost of Living database</a:t>
            </a:r>
          </a:p>
        </p:txBody>
      </p:sp>
      <p:sp>
        <p:nvSpPr>
          <p:cNvPr id="3" name="Content Placeholder 2">
            <a:extLst>
              <a:ext uri="{FF2B5EF4-FFF2-40B4-BE49-F238E27FC236}">
                <a16:creationId xmlns:a16="http://schemas.microsoft.com/office/drawing/2014/main" id="{8E999D68-9A44-4FA8-97B7-4DA9DC216EE3}"/>
              </a:ext>
            </a:extLst>
          </p:cNvPr>
          <p:cNvSpPr>
            <a:spLocks noGrp="1"/>
          </p:cNvSpPr>
          <p:nvPr>
            <p:ph idx="1"/>
          </p:nvPr>
        </p:nvSpPr>
        <p:spPr>
          <a:xfrm>
            <a:off x="677334" y="1550021"/>
            <a:ext cx="10150500" cy="4491342"/>
          </a:xfrm>
        </p:spPr>
        <p:txBody>
          <a:bodyPr/>
          <a:lstStyle/>
          <a:p>
            <a:pPr>
              <a:buFont typeface="+mj-lt"/>
              <a:buAutoNum type="arabicPeriod"/>
            </a:pPr>
            <a:r>
              <a:rPr lang="en-US" dirty="0"/>
              <a:t>State sales tax was scraped from taxfoundation.org and set into a new taxes  database</a:t>
            </a:r>
          </a:p>
          <a:p>
            <a:pPr>
              <a:buFont typeface="+mj-lt"/>
              <a:buAutoNum type="arabicPeriod"/>
            </a:pPr>
            <a:r>
              <a:rPr lang="en-US" dirty="0"/>
              <a:t>Cost of Living data was downloaded from Kaggle and set into </a:t>
            </a:r>
            <a:r>
              <a:rPr lang="en-US" dirty="0" err="1"/>
              <a:t>coldb</a:t>
            </a:r>
            <a:r>
              <a:rPr lang="en-US" dirty="0"/>
              <a:t> database</a:t>
            </a:r>
          </a:p>
          <a:p>
            <a:pPr lvl="1">
              <a:buFont typeface="+mj-lt"/>
              <a:buAutoNum type="arabicPeriod"/>
            </a:pPr>
            <a:r>
              <a:rPr lang="en-US" dirty="0"/>
              <a:t>Of all cost of living data, only the cost of living index was taken into account for our purposes.</a:t>
            </a:r>
          </a:p>
          <a:p>
            <a:pPr>
              <a:buFont typeface="+mj-lt"/>
              <a:buAutoNum type="arabicPeriod"/>
            </a:pPr>
            <a:r>
              <a:rPr lang="en-US" dirty="0"/>
              <a:t>Crime data was extracted from the FBI Crime Statistics database for all cities with population &gt;100,000.</a:t>
            </a:r>
          </a:p>
          <a:p>
            <a:pPr lvl="1">
              <a:buFont typeface="+mj-lt"/>
              <a:buAutoNum type="arabicPeriod"/>
            </a:pPr>
            <a:r>
              <a:rPr lang="en-US" dirty="0"/>
              <a:t>Of the crime data available, only property crime was considered for our purposes.  </a:t>
            </a:r>
          </a:p>
          <a:p>
            <a:pPr lvl="1">
              <a:buFont typeface="+mj-lt"/>
              <a:buAutoNum type="arabicPeriod"/>
            </a:pPr>
            <a:r>
              <a:rPr lang="en-US" dirty="0"/>
              <a:t>The property crime index was standardized by dividing occurrences/population for fair comparison.</a:t>
            </a:r>
          </a:p>
          <a:p>
            <a:pPr>
              <a:buFont typeface="+mj-lt"/>
              <a:buAutoNum type="arabicPeriod"/>
            </a:pPr>
            <a:r>
              <a:rPr lang="en-US" dirty="0"/>
              <a:t>Data was then consolidated into a single cities database where it was screened to remove all cities in states where marijuana is illegal (556 -&gt; 111 cities)</a:t>
            </a:r>
          </a:p>
          <a:p>
            <a:pPr>
              <a:buFont typeface="+mj-lt"/>
              <a:buAutoNum type="arabicPeriod"/>
            </a:pPr>
            <a:r>
              <a:rPr lang="en-US" dirty="0"/>
              <a:t>Cities database latitude and longitude data was filled using </a:t>
            </a:r>
            <a:r>
              <a:rPr lang="en-US" dirty="0" err="1"/>
              <a:t>GeoPy</a:t>
            </a:r>
            <a:r>
              <a:rPr lang="en-US" dirty="0"/>
              <a:t> Geolocator to be able to query the foursquare </a:t>
            </a:r>
            <a:r>
              <a:rPr lang="en-US" dirty="0" err="1"/>
              <a:t>api</a:t>
            </a:r>
            <a:r>
              <a:rPr lang="en-US" dirty="0"/>
              <a:t>.</a:t>
            </a:r>
          </a:p>
          <a:p>
            <a:pPr>
              <a:buFont typeface="+mj-lt"/>
              <a:buAutoNum type="arabicPeriod"/>
            </a:pPr>
            <a:endParaRPr lang="en-US" dirty="0"/>
          </a:p>
        </p:txBody>
      </p:sp>
    </p:spTree>
    <p:extLst>
      <p:ext uri="{BB962C8B-B14F-4D97-AF65-F5344CB8AC3E}">
        <p14:creationId xmlns:p14="http://schemas.microsoft.com/office/powerpoint/2010/main" val="1810237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172B-6B16-49A3-A57F-0D537E85C9F9}"/>
              </a:ext>
            </a:extLst>
          </p:cNvPr>
          <p:cNvSpPr>
            <a:spLocks noGrp="1"/>
          </p:cNvSpPr>
          <p:nvPr>
            <p:ph type="title"/>
          </p:nvPr>
        </p:nvSpPr>
        <p:spPr/>
        <p:txBody>
          <a:bodyPr/>
          <a:lstStyle/>
          <a:p>
            <a:r>
              <a:rPr lang="en-US" dirty="0"/>
              <a:t>Potential Cities</a:t>
            </a:r>
          </a:p>
        </p:txBody>
      </p:sp>
      <p:pic>
        <p:nvPicPr>
          <p:cNvPr id="4" name="Content Placeholder 3">
            <a:extLst>
              <a:ext uri="{FF2B5EF4-FFF2-40B4-BE49-F238E27FC236}">
                <a16:creationId xmlns:a16="http://schemas.microsoft.com/office/drawing/2014/main" id="{4B4C1470-555F-4B67-8E1C-75C25796B79B}"/>
              </a:ext>
            </a:extLst>
          </p:cNvPr>
          <p:cNvPicPr>
            <a:picLocks noGrp="1" noChangeAspect="1"/>
          </p:cNvPicPr>
          <p:nvPr>
            <p:ph idx="1"/>
          </p:nvPr>
        </p:nvPicPr>
        <p:blipFill rotWithShape="1">
          <a:blip r:embed="rId2"/>
          <a:srcRect l="135" t="633" r="-3888" b="21106"/>
          <a:stretch/>
        </p:blipFill>
        <p:spPr>
          <a:xfrm>
            <a:off x="677333" y="1372543"/>
            <a:ext cx="10316369" cy="5284735"/>
          </a:xfrm>
          <a:prstGeom prst="rect">
            <a:avLst/>
          </a:prstGeom>
        </p:spPr>
      </p:pic>
    </p:spTree>
    <p:extLst>
      <p:ext uri="{BB962C8B-B14F-4D97-AF65-F5344CB8AC3E}">
        <p14:creationId xmlns:p14="http://schemas.microsoft.com/office/powerpoint/2010/main" val="191232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E31D-F9D7-4124-BA92-A40AC7151CAC}"/>
              </a:ext>
            </a:extLst>
          </p:cNvPr>
          <p:cNvSpPr>
            <a:spLocks noGrp="1"/>
          </p:cNvSpPr>
          <p:nvPr>
            <p:ph type="title"/>
          </p:nvPr>
        </p:nvSpPr>
        <p:spPr/>
        <p:txBody>
          <a:bodyPr/>
          <a:lstStyle/>
          <a:p>
            <a:r>
              <a:rPr lang="en-US" dirty="0"/>
              <a:t>Learning the culture</a:t>
            </a:r>
          </a:p>
        </p:txBody>
      </p:sp>
      <p:sp>
        <p:nvSpPr>
          <p:cNvPr id="3" name="Content Placeholder 2">
            <a:extLst>
              <a:ext uri="{FF2B5EF4-FFF2-40B4-BE49-F238E27FC236}">
                <a16:creationId xmlns:a16="http://schemas.microsoft.com/office/drawing/2014/main" id="{8A5F8BEF-A5D0-464E-9253-6D4BF2586383}"/>
              </a:ext>
            </a:extLst>
          </p:cNvPr>
          <p:cNvSpPr>
            <a:spLocks noGrp="1"/>
          </p:cNvSpPr>
          <p:nvPr>
            <p:ph idx="1"/>
          </p:nvPr>
        </p:nvSpPr>
        <p:spPr/>
        <p:txBody>
          <a:bodyPr/>
          <a:lstStyle/>
          <a:p>
            <a:r>
              <a:rPr lang="en-US" dirty="0"/>
              <a:t>Local venue data was queried using foursquare to learn about what kinds of establishments are within 1 mile of the city’s center.  </a:t>
            </a:r>
          </a:p>
          <a:p>
            <a:r>
              <a:rPr lang="en-US" dirty="0"/>
              <a:t>Any city with a dispensary within 1 mile from center was dropped from the running.  </a:t>
            </a:r>
          </a:p>
          <a:p>
            <a:r>
              <a:rPr lang="en-US" dirty="0"/>
              <a:t>The top 10 venues for each city based on frequency were then used for k-means clustering.</a:t>
            </a:r>
          </a:p>
        </p:txBody>
      </p:sp>
      <p:pic>
        <p:nvPicPr>
          <p:cNvPr id="4" name="Picture 3">
            <a:extLst>
              <a:ext uri="{FF2B5EF4-FFF2-40B4-BE49-F238E27FC236}">
                <a16:creationId xmlns:a16="http://schemas.microsoft.com/office/drawing/2014/main" id="{07D73479-F7D7-453B-A004-7B923F25678D}"/>
              </a:ext>
            </a:extLst>
          </p:cNvPr>
          <p:cNvPicPr>
            <a:picLocks noChangeAspect="1"/>
          </p:cNvPicPr>
          <p:nvPr/>
        </p:nvPicPr>
        <p:blipFill>
          <a:blip r:embed="rId2"/>
          <a:stretch>
            <a:fillRect/>
          </a:stretch>
        </p:blipFill>
        <p:spPr>
          <a:xfrm>
            <a:off x="0" y="4218940"/>
            <a:ext cx="12192000" cy="1822422"/>
          </a:xfrm>
          <a:prstGeom prst="rect">
            <a:avLst/>
          </a:prstGeom>
        </p:spPr>
      </p:pic>
    </p:spTree>
    <p:extLst>
      <p:ext uri="{BB962C8B-B14F-4D97-AF65-F5344CB8AC3E}">
        <p14:creationId xmlns:p14="http://schemas.microsoft.com/office/powerpoint/2010/main" val="3378142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37FD-4F66-40F7-A2BC-E423E2B65132}"/>
              </a:ext>
            </a:extLst>
          </p:cNvPr>
          <p:cNvSpPr>
            <a:spLocks noGrp="1"/>
          </p:cNvSpPr>
          <p:nvPr>
            <p:ph type="title"/>
          </p:nvPr>
        </p:nvSpPr>
        <p:spPr/>
        <p:txBody>
          <a:bodyPr/>
          <a:lstStyle/>
          <a:p>
            <a:r>
              <a:rPr lang="en-US" dirty="0"/>
              <a:t>Clustering the cities</a:t>
            </a:r>
          </a:p>
        </p:txBody>
      </p:sp>
      <p:sp>
        <p:nvSpPr>
          <p:cNvPr id="3" name="Content Placeholder 2">
            <a:extLst>
              <a:ext uri="{FF2B5EF4-FFF2-40B4-BE49-F238E27FC236}">
                <a16:creationId xmlns:a16="http://schemas.microsoft.com/office/drawing/2014/main" id="{DBC40FAD-FA1C-4356-8701-BE6A0D81D532}"/>
              </a:ext>
            </a:extLst>
          </p:cNvPr>
          <p:cNvSpPr>
            <a:spLocks noGrp="1"/>
          </p:cNvSpPr>
          <p:nvPr>
            <p:ph idx="1"/>
          </p:nvPr>
        </p:nvSpPr>
        <p:spPr>
          <a:xfrm>
            <a:off x="133815" y="2160589"/>
            <a:ext cx="4471639" cy="3880773"/>
          </a:xfrm>
        </p:spPr>
        <p:txBody>
          <a:bodyPr/>
          <a:lstStyle/>
          <a:p>
            <a:r>
              <a:rPr lang="en-US" dirty="0"/>
              <a:t>Cities were clustered using K-Means Clustering with 5 clusters to find what cities would be most conducive to our dispensary such as having active nightlife, a mature culture, a safe area, a low cost of living index.</a:t>
            </a:r>
          </a:p>
          <a:p>
            <a:r>
              <a:rPr lang="en-US" dirty="0"/>
              <a:t>A final cluster was found of 11 potential cities that met our criteria.  </a:t>
            </a:r>
          </a:p>
          <a:p>
            <a:r>
              <a:rPr lang="en-US" dirty="0"/>
              <a:t>Of these 11, 3 did not have any available cost of living data and were removed from the running.  </a:t>
            </a:r>
          </a:p>
        </p:txBody>
      </p:sp>
      <p:pic>
        <p:nvPicPr>
          <p:cNvPr id="5" name="Picture 4">
            <a:extLst>
              <a:ext uri="{FF2B5EF4-FFF2-40B4-BE49-F238E27FC236}">
                <a16:creationId xmlns:a16="http://schemas.microsoft.com/office/drawing/2014/main" id="{F44B78C7-8C3B-4D19-9ADD-20F43850DA76}"/>
              </a:ext>
            </a:extLst>
          </p:cNvPr>
          <p:cNvPicPr>
            <a:picLocks noChangeAspect="1"/>
          </p:cNvPicPr>
          <p:nvPr/>
        </p:nvPicPr>
        <p:blipFill>
          <a:blip r:embed="rId2"/>
          <a:stretch>
            <a:fillRect/>
          </a:stretch>
        </p:blipFill>
        <p:spPr>
          <a:xfrm>
            <a:off x="4605454" y="1362304"/>
            <a:ext cx="1987394" cy="4679058"/>
          </a:xfrm>
          <a:prstGeom prst="rect">
            <a:avLst/>
          </a:prstGeom>
        </p:spPr>
      </p:pic>
      <p:pic>
        <p:nvPicPr>
          <p:cNvPr id="6" name="Picture 5">
            <a:extLst>
              <a:ext uri="{FF2B5EF4-FFF2-40B4-BE49-F238E27FC236}">
                <a16:creationId xmlns:a16="http://schemas.microsoft.com/office/drawing/2014/main" id="{C2E34539-C5BD-471B-B73A-509AA9C14072}"/>
              </a:ext>
            </a:extLst>
          </p:cNvPr>
          <p:cNvPicPr>
            <a:picLocks noChangeAspect="1"/>
          </p:cNvPicPr>
          <p:nvPr/>
        </p:nvPicPr>
        <p:blipFill>
          <a:blip r:embed="rId3"/>
          <a:stretch>
            <a:fillRect/>
          </a:stretch>
        </p:blipFill>
        <p:spPr>
          <a:xfrm>
            <a:off x="6811949" y="2700347"/>
            <a:ext cx="5215240" cy="2741448"/>
          </a:xfrm>
          <a:prstGeom prst="rect">
            <a:avLst/>
          </a:prstGeom>
        </p:spPr>
      </p:pic>
      <p:sp>
        <p:nvSpPr>
          <p:cNvPr id="7" name="TextBox 6">
            <a:extLst>
              <a:ext uri="{FF2B5EF4-FFF2-40B4-BE49-F238E27FC236}">
                <a16:creationId xmlns:a16="http://schemas.microsoft.com/office/drawing/2014/main" id="{121CA3AB-13A3-497F-892B-A4F9EDBD8AC4}"/>
              </a:ext>
            </a:extLst>
          </p:cNvPr>
          <p:cNvSpPr txBox="1"/>
          <p:nvPr/>
        </p:nvSpPr>
        <p:spPr>
          <a:xfrm>
            <a:off x="7984083" y="2084541"/>
            <a:ext cx="3222702" cy="461665"/>
          </a:xfrm>
          <a:prstGeom prst="rect">
            <a:avLst/>
          </a:prstGeom>
          <a:noFill/>
        </p:spPr>
        <p:txBody>
          <a:bodyPr wrap="square" rtlCol="0">
            <a:spAutoFit/>
          </a:bodyPr>
          <a:lstStyle/>
          <a:p>
            <a:r>
              <a:rPr lang="en-US" sz="2400" dirty="0"/>
              <a:t>New Viable Cities </a:t>
            </a:r>
          </a:p>
        </p:txBody>
      </p:sp>
      <p:sp>
        <p:nvSpPr>
          <p:cNvPr id="8" name="Oval 7">
            <a:extLst>
              <a:ext uri="{FF2B5EF4-FFF2-40B4-BE49-F238E27FC236}">
                <a16:creationId xmlns:a16="http://schemas.microsoft.com/office/drawing/2014/main" id="{646BA8C7-06CA-48A7-B04D-6F642A669F64}"/>
              </a:ext>
            </a:extLst>
          </p:cNvPr>
          <p:cNvSpPr/>
          <p:nvPr/>
        </p:nvSpPr>
        <p:spPr>
          <a:xfrm>
            <a:off x="6148867" y="2315373"/>
            <a:ext cx="406774" cy="2308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DF23076-99CD-4171-8083-FDF69F11841C}"/>
              </a:ext>
            </a:extLst>
          </p:cNvPr>
          <p:cNvSpPr/>
          <p:nvPr/>
        </p:nvSpPr>
        <p:spPr>
          <a:xfrm>
            <a:off x="6148867" y="2718309"/>
            <a:ext cx="406774" cy="2308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D420F0A-2962-44F5-BB21-D765353714C3}"/>
              </a:ext>
            </a:extLst>
          </p:cNvPr>
          <p:cNvSpPr/>
          <p:nvPr/>
        </p:nvSpPr>
        <p:spPr>
          <a:xfrm>
            <a:off x="6148867" y="3861482"/>
            <a:ext cx="406774" cy="2308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73648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1524</TotalTime>
  <Words>1043</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Selecting the Best City for a Dispensary</vt:lpstr>
      <vt:lpstr>Marijuana as an Industry</vt:lpstr>
      <vt:lpstr>Objective</vt:lpstr>
      <vt:lpstr>Data preparation</vt:lpstr>
      <vt:lpstr>Legalization database</vt:lpstr>
      <vt:lpstr>Crime, Tax, &amp; Cost of Living database</vt:lpstr>
      <vt:lpstr>Potential Cities</vt:lpstr>
      <vt:lpstr>Learning the culture</vt:lpstr>
      <vt:lpstr>Clustering the cities</vt:lpstr>
      <vt:lpstr>Results</vt:lpstr>
      <vt:lpstr>Reno, NV</vt:lpstr>
      <vt:lpstr>Discussion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Selecting the best city to open a Dispensary</dc:title>
  <dc:creator>Meyer, Jordan</dc:creator>
  <cp:lastModifiedBy>Meyer, Jordan</cp:lastModifiedBy>
  <cp:revision>11</cp:revision>
  <dcterms:created xsi:type="dcterms:W3CDTF">2019-05-01T19:48:50Z</dcterms:created>
  <dcterms:modified xsi:type="dcterms:W3CDTF">2019-05-02T22:04:58Z</dcterms:modified>
</cp:coreProperties>
</file>