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76"/>
  </p:notesMasterIdLst>
  <p:sldIdLst>
    <p:sldId id="256" r:id="rId5"/>
    <p:sldId id="257" r:id="rId6"/>
    <p:sldId id="270" r:id="rId7"/>
    <p:sldId id="297" r:id="rId8"/>
    <p:sldId id="356" r:id="rId9"/>
    <p:sldId id="358" r:id="rId10"/>
    <p:sldId id="357" r:id="rId11"/>
    <p:sldId id="359" r:id="rId12"/>
    <p:sldId id="363" r:id="rId13"/>
    <p:sldId id="300" r:id="rId14"/>
    <p:sldId id="301" r:id="rId15"/>
    <p:sldId id="296" r:id="rId16"/>
    <p:sldId id="269" r:id="rId17"/>
    <p:sldId id="302" r:id="rId18"/>
    <p:sldId id="303" r:id="rId19"/>
    <p:sldId id="374" r:id="rId20"/>
    <p:sldId id="375" r:id="rId21"/>
    <p:sldId id="320" r:id="rId22"/>
    <p:sldId id="321" r:id="rId23"/>
    <p:sldId id="364" r:id="rId24"/>
    <p:sldId id="326" r:id="rId25"/>
    <p:sldId id="327" r:id="rId26"/>
    <p:sldId id="328" r:id="rId27"/>
    <p:sldId id="323" r:id="rId28"/>
    <p:sldId id="322" r:id="rId29"/>
    <p:sldId id="324" r:id="rId30"/>
    <p:sldId id="360" r:id="rId31"/>
    <p:sldId id="365" r:id="rId32"/>
    <p:sldId id="366" r:id="rId33"/>
    <p:sldId id="336" r:id="rId34"/>
    <p:sldId id="343" r:id="rId35"/>
    <p:sldId id="344" r:id="rId36"/>
    <p:sldId id="345" r:id="rId37"/>
    <p:sldId id="346" r:id="rId38"/>
    <p:sldId id="347" r:id="rId39"/>
    <p:sldId id="348" r:id="rId40"/>
    <p:sldId id="333" r:id="rId41"/>
    <p:sldId id="337" r:id="rId42"/>
    <p:sldId id="367" r:id="rId43"/>
    <p:sldId id="338" r:id="rId44"/>
    <p:sldId id="339" r:id="rId45"/>
    <p:sldId id="340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62" r:id="rId54"/>
    <p:sldId id="368" r:id="rId55"/>
    <p:sldId id="369" r:id="rId56"/>
    <p:sldId id="370" r:id="rId57"/>
    <p:sldId id="304" r:id="rId58"/>
    <p:sldId id="305" r:id="rId59"/>
    <p:sldId id="316" r:id="rId60"/>
    <p:sldId id="306" r:id="rId61"/>
    <p:sldId id="307" r:id="rId62"/>
    <p:sldId id="308" r:id="rId63"/>
    <p:sldId id="318" r:id="rId64"/>
    <p:sldId id="309" r:id="rId65"/>
    <p:sldId id="310" r:id="rId66"/>
    <p:sldId id="311" r:id="rId67"/>
    <p:sldId id="312" r:id="rId68"/>
    <p:sldId id="313" r:id="rId69"/>
    <p:sldId id="314" r:id="rId70"/>
    <p:sldId id="319" r:id="rId71"/>
    <p:sldId id="315" r:id="rId72"/>
    <p:sldId id="371" r:id="rId73"/>
    <p:sldId id="372" r:id="rId74"/>
    <p:sldId id="373" r:id="rId7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>
        <p:scale>
          <a:sx n="50" d="100"/>
          <a:sy n="50" d="100"/>
        </p:scale>
        <p:origin x="88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057F3-0593-4F64-B82C-0DFC847EA5E4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18B6D-940D-49DB-A419-2EB1A4EDCD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16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ABA2-8CD7-4D64-8335-ACF2B3C7DD6A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094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8B6D-940D-49DB-A419-2EB1A4EDCD0C}" type="slidenum">
              <a:rPr lang="pt-PT" smtClean="0"/>
              <a:t>37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298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ABA2-8CD7-4D64-8335-ACF2B3C7DD6A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245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ABA2-8CD7-4D64-8335-ACF2B3C7DD6A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4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14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84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201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3924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703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D0BF-839E-4C6F-94CD-B1F8649886B3}" type="slidenum">
              <a:rPr lang="pt-PT" smtClean="0"/>
              <a:t>36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753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47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61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43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6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1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93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6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0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09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738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251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34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18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46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9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4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97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40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16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24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18465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569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317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417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652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171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454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814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331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155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4125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222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09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019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9202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6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92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123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34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4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24B8-9DF9-4D07-A190-7F67242D1B05}" type="datetimeFigureOut">
              <a:rPr lang="pt-PT" smtClean="0"/>
              <a:t>03-10-2014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AD33-99AA-49F6-91CB-EA77517A07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54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178F-9DBA-46CB-B6E4-ECDF1D403397}" type="datetimeFigureOut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03-10-2014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9F6F-3DC2-492D-AA31-795655493B43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7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0F5A-5B37-45A5-AF5A-79800EF38A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F70F-7A86-44BA-9730-DC115AAB86C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9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Robotics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4 – Direct kinematics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of </a:t>
            </a:r>
            <a:r>
              <a:rPr lang="en-US" u="sng" dirty="0" smtClean="0"/>
              <a:t>steps</a:t>
            </a:r>
            <a:r>
              <a:rPr lang="en-US" dirty="0" smtClean="0"/>
              <a:t> to </a:t>
            </a:r>
            <a:r>
              <a:rPr lang="en-US" u="sng" dirty="0" smtClean="0"/>
              <a:t>degree</a:t>
            </a:r>
            <a:r>
              <a:rPr lang="en-US" dirty="0" smtClean="0"/>
              <a:t>: Rob3, </a:t>
            </a:r>
            <a:r>
              <a:rPr lang="en-US" b="1" dirty="0" smtClean="0"/>
              <a:t>axis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PT" dirty="0" smtClean="0"/>
                  <a:t>y= </a:t>
                </a:r>
                <a:r>
                  <a:rPr lang="pt-PT" dirty="0" err="1" smtClean="0"/>
                  <a:t>m.x</a:t>
                </a:r>
                <a:r>
                  <a:rPr lang="pt-PT" dirty="0" smtClean="0"/>
                  <a:t> + b</a:t>
                </a:r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80−(−80)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255−0</m:t>
                        </m:r>
                      </m:den>
                    </m:f>
                  </m:oMath>
                </a14:m>
                <a:r>
                  <a:rPr lang="pt-PT" dirty="0" smtClean="0"/>
                  <a:t>=0.62745</a:t>
                </a:r>
              </a:p>
              <a:p>
                <a:r>
                  <a:rPr lang="pt-PT" dirty="0" smtClean="0"/>
                  <a:t>-80=m.0+b &lt;=&gt;   b=-80</a:t>
                </a:r>
              </a:p>
              <a:p>
                <a:endParaRPr lang="pt-PT" dirty="0" smtClean="0"/>
              </a:p>
              <a:p>
                <a:r>
                  <a:rPr lang="pt-PT" sz="2400" dirty="0" err="1" smtClean="0">
                    <a:solidFill>
                      <a:srgbClr val="0070C0"/>
                    </a:solidFill>
                  </a:rPr>
                  <a:t>degree</a:t>
                </a:r>
                <a:r>
                  <a:rPr lang="pt-PT" sz="2400" dirty="0" smtClean="0">
                    <a:solidFill>
                      <a:srgbClr val="0070C0"/>
                    </a:solidFill>
                  </a:rPr>
                  <a:t>(steps) = 0.62745 × steps </a:t>
                </a:r>
                <a:r>
                  <a:rPr lang="pt-PT" sz="2400" b="1" dirty="0" smtClean="0">
                    <a:solidFill>
                      <a:srgbClr val="0070C0"/>
                    </a:solidFill>
                  </a:rPr>
                  <a:t>-</a:t>
                </a:r>
                <a:r>
                  <a:rPr lang="pt-PT" sz="2400" dirty="0" smtClean="0">
                    <a:solidFill>
                      <a:srgbClr val="0070C0"/>
                    </a:solidFill>
                  </a:rPr>
                  <a:t> 80</a:t>
                </a:r>
              </a:p>
              <a:p>
                <a:endParaRPr lang="pt-PT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pt-PT" sz="2400" dirty="0" smtClean="0"/>
                  <a:t>…</a:t>
                </a:r>
                <a:r>
                  <a:rPr lang="pt-PT" sz="2400" dirty="0" err="1" smtClean="0"/>
                  <a:t>and</a:t>
                </a:r>
                <a:r>
                  <a:rPr lang="pt-PT" sz="2400" dirty="0" smtClean="0"/>
                  <a:t> </a:t>
                </a:r>
                <a:r>
                  <a:rPr lang="pt-PT" sz="2400" dirty="0" err="1" smtClean="0"/>
                  <a:t>now</a:t>
                </a:r>
                <a:r>
                  <a:rPr lang="pt-PT" sz="2400" dirty="0" smtClean="0"/>
                  <a:t>  </a:t>
                </a:r>
                <a:r>
                  <a:rPr lang="pt-PT" sz="2400" dirty="0" err="1" smtClean="0"/>
                  <a:t>few</a:t>
                </a:r>
                <a:r>
                  <a:rPr lang="pt-PT" sz="2400" dirty="0" smtClean="0"/>
                  <a:t> </a:t>
                </a:r>
                <a:r>
                  <a:rPr lang="pt-PT" sz="2400" dirty="0" err="1" smtClean="0"/>
                  <a:t>tests</a:t>
                </a:r>
                <a:r>
                  <a:rPr lang="pt-PT" sz="2400" dirty="0" smtClean="0"/>
                  <a:t>:</a:t>
                </a:r>
              </a:p>
              <a:p>
                <a:r>
                  <a:rPr lang="pt-PT" sz="2400" dirty="0" err="1" smtClean="0"/>
                  <a:t>degree</a:t>
                </a:r>
                <a:r>
                  <a:rPr lang="pt-PT" sz="2400" dirty="0" smtClean="0"/>
                  <a:t>(0)     =-80</a:t>
                </a:r>
              </a:p>
              <a:p>
                <a:r>
                  <a:rPr lang="pt-PT" sz="2400" dirty="0" err="1"/>
                  <a:t>degree</a:t>
                </a:r>
                <a:r>
                  <a:rPr lang="pt-PT" sz="2400" dirty="0" smtClean="0"/>
                  <a:t>(127)  =   0</a:t>
                </a:r>
              </a:p>
              <a:p>
                <a:r>
                  <a:rPr lang="pt-PT" sz="2400" dirty="0" err="1"/>
                  <a:t>degree</a:t>
                </a:r>
                <a:r>
                  <a:rPr lang="pt-PT" sz="2400" dirty="0" smtClean="0"/>
                  <a:t>(255)= 80</a:t>
                </a:r>
                <a:endParaRPr lang="pt-PT" sz="2400" dirty="0"/>
              </a:p>
              <a:p>
                <a:endParaRPr lang="pt-PT" sz="2400" dirty="0"/>
              </a:p>
              <a:p>
                <a:endParaRPr lang="pt-PT" dirty="0" smtClean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2801" b="-9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6339" y="1825625"/>
            <a:ext cx="3813321" cy="43513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3198" y="6192250"/>
            <a:ext cx="4020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Conversions for other axis are similar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of </a:t>
            </a:r>
            <a:r>
              <a:rPr lang="en-US" u="sng" dirty="0" smtClean="0"/>
              <a:t>degree</a:t>
            </a:r>
            <a:r>
              <a:rPr lang="en-US" dirty="0" smtClean="0"/>
              <a:t> to </a:t>
            </a:r>
            <a:r>
              <a:rPr lang="en-US" u="sng" dirty="0" smtClean="0"/>
              <a:t>steps</a:t>
            </a:r>
            <a:r>
              <a:rPr lang="en-US" dirty="0" smtClean="0"/>
              <a:t>: Rob3, </a:t>
            </a:r>
            <a:r>
              <a:rPr lang="en-US" b="1" dirty="0" smtClean="0"/>
              <a:t>axis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y= </a:t>
                </a:r>
                <a:r>
                  <a:rPr lang="en-US" dirty="0" err="1" smtClean="0"/>
                  <a:t>m.x</a:t>
                </a:r>
                <a:r>
                  <a:rPr lang="en-US" dirty="0" smtClean="0"/>
                  <a:t> + b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255−0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80−(−80)</m:t>
                        </m:r>
                      </m:den>
                    </m:f>
                  </m:oMath>
                </a14:m>
                <a:r>
                  <a:rPr lang="en-US" dirty="0" smtClean="0"/>
                  <a:t>=1.59375</a:t>
                </a:r>
              </a:p>
              <a:p>
                <a:r>
                  <a:rPr lang="en-US" dirty="0" smtClean="0"/>
                  <a:t>127=m.0+b &lt;=&gt;   b=127</a:t>
                </a:r>
              </a:p>
              <a:p>
                <a:endParaRPr lang="en-US" dirty="0" smtClean="0"/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steps (degree) = 1.59375 × degree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+  127</a:t>
                </a:r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endParaRPr lang="en-US" sz="24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…and now  few tests:</a:t>
                </a:r>
              </a:p>
              <a:p>
                <a:r>
                  <a:rPr lang="en-US" sz="2400" dirty="0" smtClean="0"/>
                  <a:t>steps(0)     = 127</a:t>
                </a:r>
              </a:p>
              <a:p>
                <a:r>
                  <a:rPr lang="en-US" sz="2400" dirty="0" smtClean="0"/>
                  <a:t>Step(80)    =   255</a:t>
                </a:r>
              </a:p>
              <a:p>
                <a:r>
                  <a:rPr lang="en-US" sz="2400" dirty="0" smtClean="0"/>
                  <a:t>Steps(-80) = 0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882" t="-2801" b="-168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494" y="6233194"/>
            <a:ext cx="40203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Conversions for other axis are similar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78925"/>
            <a:ext cx="5181600" cy="33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7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Move </a:t>
            </a:r>
            <a:r>
              <a:rPr lang="pt-PT" dirty="0" err="1" smtClean="0"/>
              <a:t>one</a:t>
            </a:r>
            <a:r>
              <a:rPr lang="pt-PT" dirty="0" smtClean="0"/>
              <a:t> </a:t>
            </a:r>
            <a:r>
              <a:rPr lang="pt-PT" dirty="0" err="1"/>
              <a:t>a</a:t>
            </a:r>
            <a:r>
              <a:rPr lang="pt-PT" dirty="0" err="1" smtClean="0"/>
              <a:t>xis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25624"/>
            <a:ext cx="5516880" cy="4605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2600" dirty="0" err="1" smtClean="0"/>
              <a:t>int</a:t>
            </a:r>
            <a:r>
              <a:rPr lang="pt-PT" sz="2600" dirty="0" smtClean="0"/>
              <a:t> </a:t>
            </a:r>
            <a:r>
              <a:rPr lang="pt-PT" sz="2600" dirty="0" err="1" smtClean="0"/>
              <a:t>move_one_axis</a:t>
            </a:r>
            <a:r>
              <a:rPr lang="pt-PT" sz="2600" dirty="0" smtClean="0"/>
              <a:t>(</a:t>
            </a:r>
            <a:r>
              <a:rPr lang="pt-PT" sz="2600" dirty="0" err="1" smtClean="0"/>
              <a:t>int</a:t>
            </a:r>
            <a:r>
              <a:rPr lang="pt-PT" sz="2600" dirty="0" smtClean="0"/>
              <a:t> </a:t>
            </a:r>
            <a:r>
              <a:rPr lang="pt-PT" sz="2600" dirty="0" err="1" smtClean="0"/>
              <a:t>axis</a:t>
            </a:r>
            <a:r>
              <a:rPr lang="pt-PT" sz="2600" dirty="0" smtClean="0"/>
              <a:t>, </a:t>
            </a:r>
            <a:r>
              <a:rPr lang="pt-PT" sz="2600" dirty="0" err="1" smtClean="0"/>
              <a:t>double</a:t>
            </a:r>
            <a:r>
              <a:rPr lang="pt-PT" sz="2600" dirty="0" smtClean="0"/>
              <a:t> </a:t>
            </a:r>
            <a:r>
              <a:rPr lang="pt-PT" sz="2600" dirty="0" err="1" smtClean="0"/>
              <a:t>angle</a:t>
            </a:r>
            <a:r>
              <a:rPr lang="pt-PT" sz="2600" dirty="0" smtClean="0"/>
              <a:t>)</a:t>
            </a:r>
          </a:p>
          <a:p>
            <a:pPr marL="0" indent="0">
              <a:buNone/>
            </a:pPr>
            <a:r>
              <a:rPr lang="pt-PT" sz="2600" dirty="0" smtClean="0"/>
              <a:t>{</a:t>
            </a:r>
          </a:p>
          <a:p>
            <a:pPr marL="0" indent="0">
              <a:buNone/>
            </a:pPr>
            <a:r>
              <a:rPr lang="pt-PT" sz="2600" dirty="0" smtClean="0"/>
              <a:t>   </a:t>
            </a:r>
            <a:r>
              <a:rPr lang="pt-PT" sz="2600" dirty="0" err="1" smtClean="0"/>
              <a:t>int</a:t>
            </a:r>
            <a:r>
              <a:rPr lang="pt-PT" sz="2600" dirty="0" smtClean="0"/>
              <a:t> </a:t>
            </a:r>
            <a:r>
              <a:rPr lang="pt-PT" sz="2600" dirty="0" smtClean="0"/>
              <a:t>steps;</a:t>
            </a:r>
          </a:p>
          <a:p>
            <a:pPr marL="0" indent="0">
              <a:buNone/>
            </a:pPr>
            <a:r>
              <a:rPr lang="pt-PT" sz="2600" dirty="0" err="1" smtClean="0"/>
              <a:t>If</a:t>
            </a:r>
            <a:r>
              <a:rPr lang="pt-PT" sz="2600" dirty="0" smtClean="0"/>
              <a:t>(</a:t>
            </a:r>
            <a:r>
              <a:rPr lang="pt-PT" sz="2600" dirty="0" err="1" smtClean="0"/>
              <a:t>axis</a:t>
            </a:r>
            <a:r>
              <a:rPr lang="pt-PT" sz="2600" dirty="0" smtClean="0"/>
              <a:t>==1)</a:t>
            </a:r>
          </a:p>
          <a:p>
            <a:pPr marL="0" indent="0">
              <a:buNone/>
            </a:pPr>
            <a:r>
              <a:rPr lang="pt-PT" sz="2600" dirty="0"/>
              <a:t> </a:t>
            </a:r>
            <a:r>
              <a:rPr lang="pt-PT" sz="2600" dirty="0" smtClean="0"/>
              <a:t>    steps=degree_to_steps_j_1(</a:t>
            </a:r>
            <a:r>
              <a:rPr lang="pt-PT" sz="2600" dirty="0" err="1" smtClean="0"/>
              <a:t>angle</a:t>
            </a:r>
            <a:r>
              <a:rPr lang="pt-PT" sz="2600" dirty="0" smtClean="0"/>
              <a:t>);</a:t>
            </a:r>
          </a:p>
          <a:p>
            <a:pPr marL="0" indent="0">
              <a:buNone/>
            </a:pPr>
            <a:r>
              <a:rPr lang="pt-PT" sz="2600" dirty="0"/>
              <a:t> </a:t>
            </a:r>
            <a:r>
              <a:rPr lang="pt-PT" sz="2600" dirty="0" smtClean="0"/>
              <a:t>  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put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here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verify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movement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pt-PT" sz="2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2600" dirty="0" err="1" smtClean="0">
                <a:solidFill>
                  <a:schemeClr val="accent6">
                    <a:lumMod val="75000"/>
                  </a:schemeClr>
                </a:solidFill>
              </a:rPr>
              <a:t>allowed</a:t>
            </a:r>
            <a:endParaRPr lang="pt-PT" sz="2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PT" sz="2600" dirty="0" smtClean="0"/>
              <a:t>   //….</a:t>
            </a:r>
          </a:p>
          <a:p>
            <a:pPr marL="0" indent="0">
              <a:buNone/>
            </a:pPr>
            <a:r>
              <a:rPr lang="pt-PT" sz="2600" dirty="0"/>
              <a:t> </a:t>
            </a:r>
            <a:r>
              <a:rPr lang="pt-PT" sz="2600" dirty="0" smtClean="0"/>
              <a:t>  //…</a:t>
            </a:r>
          </a:p>
          <a:p>
            <a:pPr marL="0" indent="0">
              <a:buNone/>
            </a:pPr>
            <a:r>
              <a:rPr lang="pt-PT" sz="2600" dirty="0"/>
              <a:t> </a:t>
            </a:r>
            <a:r>
              <a:rPr lang="pt-PT" sz="2600" dirty="0" smtClean="0"/>
              <a:t>  </a:t>
            </a:r>
            <a:r>
              <a:rPr lang="pt-PT" sz="2600" dirty="0" err="1" smtClean="0">
                <a:solidFill>
                  <a:srgbClr val="FF0000"/>
                </a:solidFill>
              </a:rPr>
              <a:t>move_one_axis</a:t>
            </a:r>
            <a:r>
              <a:rPr lang="pt-PT" sz="2600" dirty="0" smtClean="0">
                <a:solidFill>
                  <a:srgbClr val="FF0000"/>
                </a:solidFill>
              </a:rPr>
              <a:t>(</a:t>
            </a:r>
            <a:r>
              <a:rPr lang="pt-PT" sz="2600" dirty="0" err="1" smtClean="0">
                <a:solidFill>
                  <a:srgbClr val="FF0000"/>
                </a:solidFill>
              </a:rPr>
              <a:t>port</a:t>
            </a:r>
            <a:r>
              <a:rPr lang="pt-PT" sz="2600" dirty="0" smtClean="0">
                <a:solidFill>
                  <a:srgbClr val="FF0000"/>
                </a:solidFill>
              </a:rPr>
              <a:t>, </a:t>
            </a:r>
            <a:r>
              <a:rPr lang="pt-PT" sz="2600" dirty="0" err="1" smtClean="0">
                <a:solidFill>
                  <a:srgbClr val="FF0000"/>
                </a:solidFill>
              </a:rPr>
              <a:t>axis</a:t>
            </a:r>
            <a:r>
              <a:rPr lang="pt-PT" sz="2600" dirty="0" smtClean="0">
                <a:solidFill>
                  <a:srgbClr val="FF0000"/>
                </a:solidFill>
              </a:rPr>
              <a:t>, </a:t>
            </a:r>
            <a:r>
              <a:rPr lang="pt-PT" sz="2600" dirty="0" err="1" smtClean="0">
                <a:solidFill>
                  <a:srgbClr val="FF0000"/>
                </a:solidFill>
              </a:rPr>
              <a:t>angle</a:t>
            </a:r>
            <a:r>
              <a:rPr lang="pt-PT" sz="2600" dirty="0" smtClean="0">
                <a:solidFill>
                  <a:srgbClr val="FF0000"/>
                </a:solidFill>
              </a:rPr>
              <a:t>);</a:t>
            </a:r>
            <a:r>
              <a:rPr lang="pt-PT" sz="2600" dirty="0" smtClean="0"/>
              <a:t>   </a:t>
            </a:r>
          </a:p>
          <a:p>
            <a:pPr marL="0" indent="0">
              <a:buNone/>
            </a:pPr>
            <a:r>
              <a:rPr lang="pt-PT" sz="2600" dirty="0" smtClean="0"/>
              <a:t>}</a:t>
            </a:r>
            <a:endParaRPr lang="pt-PT" sz="2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0360" y="1566545"/>
            <a:ext cx="53340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move_one_axis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TCommPort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Cp,int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axis,int</a:t>
            </a:r>
            <a:r>
              <a:rPr lang="en-US" dirty="0">
                <a:solidFill>
                  <a:srgbClr val="FF0000"/>
                </a:solidFill>
              </a:rPr>
              <a:t> steps)</a:t>
            </a:r>
          </a:p>
          <a:p>
            <a:pPr marL="0" indent="0">
              <a:buNone/>
            </a:pPr>
            <a:r>
              <a:rPr lang="pt-PT" dirty="0"/>
              <a:t>{  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tam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char</a:t>
            </a:r>
            <a:r>
              <a:rPr lang="pt-PT" dirty="0"/>
              <a:t> </a:t>
            </a:r>
            <a:r>
              <a:rPr lang="pt-PT" dirty="0" err="1"/>
              <a:t>Buff</a:t>
            </a:r>
            <a:r>
              <a:rPr lang="pt-PT" dirty="0"/>
              <a:t>[20];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char</a:t>
            </a:r>
            <a:r>
              <a:rPr lang="pt-PT" dirty="0"/>
              <a:t> comando[10]={0x8+axis-1,steps,3,0};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Cp</a:t>
            </a:r>
            <a:r>
              <a:rPr lang="pt-PT" dirty="0"/>
              <a:t>-&gt;Enviar(comando,3,tam);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printf</a:t>
            </a:r>
            <a:r>
              <a:rPr lang="pt-PT" dirty="0"/>
              <a:t>("\</a:t>
            </a:r>
            <a:r>
              <a:rPr lang="pt-PT" dirty="0" err="1"/>
              <a:t>n%s</a:t>
            </a:r>
            <a:r>
              <a:rPr lang="pt-PT" dirty="0"/>
              <a:t>...", </a:t>
            </a:r>
            <a:r>
              <a:rPr lang="pt-PT" dirty="0" err="1"/>
              <a:t>Cp</a:t>
            </a:r>
            <a:r>
              <a:rPr lang="pt-PT" dirty="0"/>
              <a:t>-&gt;</a:t>
            </a:r>
            <a:r>
              <a:rPr lang="pt-PT" dirty="0" err="1"/>
              <a:t>GetMensagem</a:t>
            </a:r>
            <a:r>
              <a:rPr lang="pt-PT" dirty="0"/>
              <a:t>() );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Sleep</a:t>
            </a:r>
            <a:r>
              <a:rPr lang="pt-PT" dirty="0"/>
              <a:t>(200);    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Cp</a:t>
            </a:r>
            <a:r>
              <a:rPr lang="pt-PT" dirty="0"/>
              <a:t>-&gt;</a:t>
            </a:r>
            <a:r>
              <a:rPr lang="pt-PT" dirty="0" err="1"/>
              <a:t>EsperarRecepcao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Cp</a:t>
            </a:r>
            <a:r>
              <a:rPr lang="pt-PT" dirty="0"/>
              <a:t>-&gt;Receber(Buff,2,tam);   </a:t>
            </a:r>
          </a:p>
          <a:p>
            <a:pPr marL="0" indent="0">
              <a:buNone/>
            </a:pPr>
            <a:r>
              <a:rPr lang="pt-PT" dirty="0"/>
              <a:t>  </a:t>
            </a:r>
            <a:r>
              <a:rPr lang="pt-PT" dirty="0" err="1"/>
              <a:t>printf</a:t>
            </a:r>
            <a:r>
              <a:rPr lang="pt-PT" dirty="0"/>
              <a:t>("\</a:t>
            </a:r>
            <a:r>
              <a:rPr lang="pt-PT" dirty="0" err="1"/>
              <a:t>n%s</a:t>
            </a:r>
            <a:r>
              <a:rPr lang="pt-PT" dirty="0"/>
              <a:t>...", </a:t>
            </a:r>
            <a:r>
              <a:rPr lang="pt-PT" dirty="0" err="1"/>
              <a:t>Cp</a:t>
            </a:r>
            <a:r>
              <a:rPr lang="pt-PT" dirty="0"/>
              <a:t>-&gt;</a:t>
            </a:r>
            <a:r>
              <a:rPr lang="pt-PT" dirty="0" err="1"/>
              <a:t>GetMensagem</a:t>
            </a:r>
            <a:r>
              <a:rPr lang="pt-PT" dirty="0"/>
              <a:t>() );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64480" y="1889760"/>
            <a:ext cx="1295400" cy="35509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Rob3: move 1 </a:t>
            </a:r>
            <a:r>
              <a:rPr lang="pt-PT" dirty="0" err="1"/>
              <a:t>axis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smtClean="0"/>
              <a:t>speed (1)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5" y="4377160"/>
            <a:ext cx="7771640" cy="2236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70" y="1355962"/>
            <a:ext cx="86296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6286"/>
          </a:xfrm>
        </p:spPr>
        <p:txBody>
          <a:bodyPr/>
          <a:lstStyle/>
          <a:p>
            <a:r>
              <a:rPr lang="pt-PT" dirty="0" smtClean="0"/>
              <a:t>Rob3: move </a:t>
            </a:r>
            <a:r>
              <a:rPr lang="pt-PT" dirty="0" err="1" smtClean="0"/>
              <a:t>axis</a:t>
            </a:r>
            <a:r>
              <a:rPr lang="pt-PT" dirty="0" smtClean="0"/>
              <a:t> 1 </a:t>
            </a:r>
            <a:r>
              <a:rPr lang="pt-PT" dirty="0" err="1" smtClean="0"/>
              <a:t>with</a:t>
            </a:r>
            <a:r>
              <a:rPr lang="pt-PT" dirty="0" smtClean="0"/>
              <a:t> speed (2)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6531"/>
            <a:ext cx="10107304" cy="271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Each step variation corresponds to</a:t>
            </a:r>
          </a:p>
          <a:p>
            <a:endParaRPr lang="en-US" sz="1800" dirty="0"/>
          </a:p>
          <a:p>
            <a:r>
              <a:rPr lang="en-US" sz="1800" dirty="0" smtClean="0"/>
              <a:t>THEREFORE,       </a:t>
            </a:r>
            <a:r>
              <a:rPr lang="en-US" sz="1800" dirty="0" err="1" smtClean="0"/>
              <a:t>speed_in_steps</a:t>
            </a:r>
            <a:r>
              <a:rPr lang="en-US" sz="1800" dirty="0" smtClean="0"/>
              <a:t> =  </a:t>
            </a:r>
            <a:r>
              <a:rPr lang="en-US" sz="1800" dirty="0" err="1" smtClean="0"/>
              <a:t>number_of</a:t>
            </a:r>
            <a:r>
              <a:rPr lang="en-US" sz="1800" dirty="0" err="1"/>
              <a:t>_</a:t>
            </a:r>
            <a:r>
              <a:rPr lang="en-US" sz="1800" dirty="0" err="1" smtClean="0"/>
              <a:t>steps</a:t>
            </a:r>
            <a:r>
              <a:rPr lang="en-US" sz="1800" dirty="0" smtClean="0"/>
              <a:t> / time  = </a:t>
            </a:r>
          </a:p>
          <a:p>
            <a:endParaRPr lang="en-US" sz="1800" baseline="30000" dirty="0"/>
          </a:p>
          <a:p>
            <a:r>
              <a:rPr lang="en-US" sz="1800" dirty="0" smtClean="0"/>
              <a:t>                             </a:t>
            </a:r>
            <a:r>
              <a:rPr lang="en-US" sz="1800" dirty="0" err="1" smtClean="0"/>
              <a:t>speed_in_steps</a:t>
            </a:r>
            <a:r>
              <a:rPr lang="en-US" sz="1800" dirty="0" smtClean="0"/>
              <a:t> = (255-0) / 255*T*10ms  = 1 step /T*10ms 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                 </a:t>
            </a:r>
            <a:r>
              <a:rPr lang="en-US" sz="1800" dirty="0" err="1" smtClean="0"/>
              <a:t>speed_in_steps</a:t>
            </a:r>
            <a:r>
              <a:rPr lang="en-US" sz="1800" dirty="0" smtClean="0"/>
              <a:t> =  100/T steps/second</a:t>
            </a:r>
            <a:endParaRPr lang="en-US" sz="18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598" y="929184"/>
            <a:ext cx="8167890" cy="23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599"/>
          </a:xfrm>
        </p:spPr>
        <p:txBody>
          <a:bodyPr/>
          <a:lstStyle/>
          <a:p>
            <a:r>
              <a:rPr lang="pt-PT" dirty="0" smtClean="0"/>
              <a:t>Rob3: move </a:t>
            </a:r>
            <a:r>
              <a:rPr lang="pt-PT" dirty="0" err="1" smtClean="0"/>
              <a:t>axis</a:t>
            </a:r>
            <a:r>
              <a:rPr lang="pt-PT" dirty="0" smtClean="0"/>
              <a:t> 1 </a:t>
            </a:r>
            <a:r>
              <a:rPr lang="pt-PT" dirty="0" err="1" smtClean="0"/>
              <a:t>with</a:t>
            </a:r>
            <a:r>
              <a:rPr lang="pt-PT" dirty="0" smtClean="0"/>
              <a:t> speed (3)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931311"/>
            <a:ext cx="10515600" cy="264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Each step variation corresponds to</a:t>
            </a:r>
          </a:p>
          <a:p>
            <a:r>
              <a:rPr lang="en-US" sz="1800" dirty="0" smtClean="0"/>
              <a:t>46</a:t>
            </a:r>
            <a:r>
              <a:rPr lang="en-US" sz="1800" baseline="30000" dirty="0" smtClean="0"/>
              <a:t>o</a:t>
            </a:r>
            <a:r>
              <a:rPr lang="en-US" sz="1800" dirty="0" smtClean="0"/>
              <a:t>/ sec  ---------------------&gt;     73.3 steps/sec   [divide 46 by joint’s angular resolution 0.627]</a:t>
            </a:r>
            <a:endParaRPr lang="en-US" sz="1800" dirty="0" smtClean="0"/>
          </a:p>
          <a:p>
            <a:r>
              <a:rPr lang="en-US" sz="1800" dirty="0" smtClean="0"/>
              <a:t>46</a:t>
            </a:r>
            <a:r>
              <a:rPr lang="en-US" sz="1800" baseline="30000" dirty="0" smtClean="0"/>
              <a:t>o</a:t>
            </a:r>
            <a:r>
              <a:rPr lang="en-US" sz="1800" dirty="0" smtClean="0"/>
              <a:t>          </a:t>
            </a:r>
            <a:r>
              <a:rPr lang="en-US" sz="1800" dirty="0"/>
              <a:t>---------------------&gt;     </a:t>
            </a:r>
            <a:r>
              <a:rPr lang="en-US" sz="1800" dirty="0" smtClean="0"/>
              <a:t>takes 1 second + 73.3*</a:t>
            </a:r>
            <a:r>
              <a:rPr lang="en-US" sz="1800" dirty="0" err="1" smtClean="0"/>
              <a:t>delay_T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We </a:t>
            </a:r>
            <a:r>
              <a:rPr lang="en-US" sz="1800" dirty="0" smtClean="0"/>
              <a:t>have that </a:t>
            </a:r>
            <a:r>
              <a:rPr lang="en-US" sz="1800" dirty="0" err="1" smtClean="0"/>
              <a:t>speed_in_degrees</a:t>
            </a:r>
            <a:r>
              <a:rPr lang="en-US" sz="1800" dirty="0" smtClean="0"/>
              <a:t> </a:t>
            </a:r>
            <a:r>
              <a:rPr lang="en-US" sz="1800" dirty="0" smtClean="0"/>
              <a:t>= </a:t>
            </a:r>
            <a:r>
              <a:rPr lang="en-US" sz="1800" dirty="0"/>
              <a:t>46</a:t>
            </a:r>
            <a:r>
              <a:rPr lang="en-US" sz="1800" baseline="30000" dirty="0"/>
              <a:t>o</a:t>
            </a:r>
            <a:r>
              <a:rPr lang="en-US" sz="1800" dirty="0" smtClean="0"/>
              <a:t> </a:t>
            </a:r>
            <a:r>
              <a:rPr lang="en-US" sz="1800" dirty="0" smtClean="0"/>
              <a:t>/ </a:t>
            </a:r>
            <a:r>
              <a:rPr lang="en-US" sz="1800" dirty="0" smtClean="0"/>
              <a:t>(1 sec + 73.3*T*10ms)  [</a:t>
            </a:r>
            <a:r>
              <a:rPr lang="en-US" sz="1800" dirty="0" smtClean="0">
                <a:solidFill>
                  <a:srgbClr val="FF0000"/>
                </a:solidFill>
              </a:rPr>
              <a:t>T ranges from 0 to 255</a:t>
            </a:r>
            <a:r>
              <a:rPr lang="en-US" sz="1800" dirty="0" smtClean="0"/>
              <a:t>]</a:t>
            </a:r>
            <a:endParaRPr lang="en-US" sz="1800" baseline="30000" dirty="0"/>
          </a:p>
          <a:p>
            <a:r>
              <a:rPr lang="en-US" sz="1800" dirty="0" smtClean="0"/>
              <a:t>If we need to determine T as a function of a specified speed, we take the inverse</a:t>
            </a:r>
          </a:p>
          <a:p>
            <a:endParaRPr lang="pt-PT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75" y="331956"/>
            <a:ext cx="6933825" cy="25665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7240" y="5417820"/>
                <a:ext cx="3596640" cy="899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PT" b="0" i="1" dirty="0" err="1" smtClean="0">
                    <a:latin typeface="Cambria Math" panose="02040503050406030204" pitchFamily="18" charset="0"/>
                  </a:rPr>
                  <a:t>Axis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 1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73.3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</m:den>
                          </m:f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5417820"/>
                <a:ext cx="3596640" cy="899349"/>
              </a:xfrm>
              <a:prstGeom prst="rect">
                <a:avLst/>
              </a:prstGeom>
              <a:blipFill rotWithShape="0">
                <a:blip r:embed="rId3"/>
                <a:stretch>
                  <a:fillRect l="-4068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54880" y="5478780"/>
                <a:ext cx="6705600" cy="899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PT" b="0" i="1" dirty="0" smtClean="0">
                    <a:latin typeface="Cambria Math" panose="02040503050406030204" pitchFamily="18" charset="0"/>
                  </a:rPr>
                  <a:t>For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any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axis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we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have</a:t>
                </a:r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𝑟𝑒𝑠𝑜𝑙𝑢𝑡𝑖𝑜𝑛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</m:den>
                          </m:f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0" y="5478780"/>
                <a:ext cx="6705600" cy="899349"/>
              </a:xfrm>
              <a:prstGeom prst="rect">
                <a:avLst/>
              </a:prstGeom>
              <a:blipFill rotWithShape="0">
                <a:blip r:embed="rId4"/>
                <a:stretch>
                  <a:fillRect l="-2091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6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Speed per </a:t>
            </a:r>
            <a:r>
              <a:rPr lang="pt-PT" dirty="0" err="1" smtClean="0"/>
              <a:t>second</a:t>
            </a:r>
            <a:r>
              <a:rPr lang="pt-PT" dirty="0" smtClean="0"/>
              <a:t> to T </a:t>
            </a:r>
            <a:r>
              <a:rPr lang="pt-PT" dirty="0" err="1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7999"/>
            <a:ext cx="11018520" cy="312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int</a:t>
            </a:r>
            <a:r>
              <a:rPr lang="pt-PT" dirty="0" smtClean="0"/>
              <a:t> </a:t>
            </a:r>
            <a:r>
              <a:rPr lang="pt-PT" dirty="0" err="1" smtClean="0"/>
              <a:t>speed_to_T</a:t>
            </a:r>
            <a:r>
              <a:rPr lang="pt-PT" dirty="0" smtClean="0"/>
              <a:t>(</a:t>
            </a:r>
            <a:r>
              <a:rPr lang="pt-PT" dirty="0" err="1" smtClean="0"/>
              <a:t>double</a:t>
            </a:r>
            <a:r>
              <a:rPr lang="pt-PT" dirty="0" smtClean="0"/>
              <a:t> </a:t>
            </a:r>
            <a:r>
              <a:rPr lang="pt-PT" dirty="0" err="1" smtClean="0"/>
              <a:t>max_speed</a:t>
            </a:r>
            <a:r>
              <a:rPr lang="pt-PT" dirty="0" smtClean="0"/>
              <a:t>, </a:t>
            </a:r>
            <a:r>
              <a:rPr lang="pt-PT" dirty="0" err="1" smtClean="0"/>
              <a:t>double</a:t>
            </a:r>
            <a:r>
              <a:rPr lang="pt-PT" dirty="0" smtClean="0"/>
              <a:t> </a:t>
            </a:r>
            <a:r>
              <a:rPr lang="pt-PT" dirty="0" err="1" smtClean="0"/>
              <a:t>resolution</a:t>
            </a:r>
            <a:r>
              <a:rPr lang="pt-PT" dirty="0" smtClean="0"/>
              <a:t>, </a:t>
            </a:r>
            <a:r>
              <a:rPr lang="pt-PT" dirty="0" err="1" smtClean="0"/>
              <a:t>double</a:t>
            </a:r>
            <a:r>
              <a:rPr lang="pt-PT" dirty="0" smtClean="0"/>
              <a:t> </a:t>
            </a:r>
            <a:r>
              <a:rPr lang="pt-PT" dirty="0" err="1" smtClean="0"/>
              <a:t>desired_speed</a:t>
            </a:r>
            <a:r>
              <a:rPr lang="pt-PT" dirty="0" smtClean="0"/>
              <a:t>)</a:t>
            </a:r>
          </a:p>
          <a:p>
            <a:pPr marL="0" indent="0">
              <a:buNone/>
            </a:pP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pt-PT" dirty="0" err="1" smtClean="0"/>
              <a:t>double</a:t>
            </a:r>
            <a:r>
              <a:rPr lang="pt-PT" dirty="0" smtClean="0"/>
              <a:t> </a:t>
            </a:r>
            <a:r>
              <a:rPr lang="pt-PT" dirty="0" err="1" smtClean="0"/>
              <a:t>factor</a:t>
            </a:r>
            <a:r>
              <a:rPr lang="pt-PT" dirty="0" smtClean="0"/>
              <a:t> = </a:t>
            </a:r>
            <a:r>
              <a:rPr lang="pt-PT" dirty="0" err="1" smtClean="0"/>
              <a:t>max_speed</a:t>
            </a:r>
            <a:r>
              <a:rPr lang="pt-PT" dirty="0" smtClean="0"/>
              <a:t>/</a:t>
            </a:r>
            <a:r>
              <a:rPr lang="pt-PT" dirty="0" err="1" smtClean="0"/>
              <a:t>resolution</a:t>
            </a:r>
            <a:r>
              <a:rPr lang="pt-PT" dirty="0" smtClean="0"/>
              <a:t>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pt-PT" dirty="0" err="1" smtClean="0"/>
              <a:t>int</a:t>
            </a:r>
            <a:r>
              <a:rPr lang="pt-PT" dirty="0" smtClean="0"/>
              <a:t> T = 1/</a:t>
            </a:r>
            <a:r>
              <a:rPr lang="pt-PT" dirty="0" err="1" smtClean="0"/>
              <a:t>factor</a:t>
            </a:r>
            <a:r>
              <a:rPr lang="pt-PT" dirty="0" smtClean="0"/>
              <a:t>*(       (</a:t>
            </a:r>
            <a:r>
              <a:rPr lang="pt-PT" dirty="0" err="1" smtClean="0"/>
              <a:t>max_spedd</a:t>
            </a:r>
            <a:r>
              <a:rPr lang="pt-PT" dirty="0" smtClean="0"/>
              <a:t>/</a:t>
            </a:r>
            <a:r>
              <a:rPr lang="pt-PT" dirty="0" err="1" smtClean="0"/>
              <a:t>desired_speed</a:t>
            </a:r>
            <a:r>
              <a:rPr lang="pt-PT" dirty="0" smtClean="0"/>
              <a:t>)  - 1   );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    </a:t>
            </a:r>
            <a:r>
              <a:rPr lang="pt-PT" dirty="0" err="1" smtClean="0"/>
              <a:t>return</a:t>
            </a:r>
            <a:r>
              <a:rPr lang="pt-PT" dirty="0" smtClean="0"/>
              <a:t> (</a:t>
            </a:r>
            <a:r>
              <a:rPr lang="pt-PT" dirty="0" err="1" smtClean="0"/>
              <a:t>int</a:t>
            </a:r>
            <a:r>
              <a:rPr lang="pt-PT" dirty="0" smtClean="0"/>
              <a:t>) T;</a:t>
            </a:r>
          </a:p>
          <a:p>
            <a:pPr marL="0" indent="0">
              <a:buNone/>
            </a:pPr>
            <a:r>
              <a:rPr lang="pt-PT" dirty="0"/>
              <a:t>}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8400" y="1805940"/>
                <a:ext cx="6355080" cy="8993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PT" b="0" i="1" dirty="0" smtClean="0">
                    <a:latin typeface="Cambria Math" panose="02040503050406030204" pitchFamily="18" charset="0"/>
                  </a:rPr>
                  <a:t>For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any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axis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we</a:t>
                </a:r>
                <a:r>
                  <a:rPr lang="pt-PT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PT" b="0" i="1" dirty="0" err="1" smtClean="0">
                    <a:latin typeface="Cambria Math" panose="02040503050406030204" pitchFamily="18" charset="0"/>
                  </a:rPr>
                  <a:t>have</a:t>
                </a:r>
                <a:endParaRPr lang="pt-PT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𝑠𝑝𝑒𝑒𝑑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𝑟𝑒𝑠𝑜𝑙𝑢𝑡𝑖𝑜𝑛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⁡_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𝑠𝑝𝑒𝑒𝑑</m:t>
                              </m:r>
                            </m:den>
                          </m:f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05940"/>
                <a:ext cx="6355080" cy="899349"/>
              </a:xfrm>
              <a:prstGeom prst="rect">
                <a:avLst/>
              </a:prstGeom>
              <a:blipFill rotWithShape="0">
                <a:blip r:embed="rId2"/>
                <a:stretch>
                  <a:fillRect l="-2205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48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smtClean="0"/>
              <a:t>T = </a:t>
            </a:r>
            <a:r>
              <a:rPr lang="pt-PT" dirty="0" err="1" smtClean="0"/>
              <a:t>speed_to_T</a:t>
            </a:r>
            <a:r>
              <a:rPr lang="pt-PT" dirty="0" smtClean="0"/>
              <a:t>( 46,  160.0/255.0, 10) // </a:t>
            </a:r>
            <a:r>
              <a:rPr lang="pt-PT" dirty="0" smtClean="0">
                <a:solidFill>
                  <a:srgbClr val="FF0000"/>
                </a:solidFill>
              </a:rPr>
              <a:t>10</a:t>
            </a:r>
            <a:r>
              <a:rPr lang="pt-PT" baseline="30000" dirty="0" smtClean="0">
                <a:solidFill>
                  <a:srgbClr val="FF0000"/>
                </a:solidFill>
              </a:rPr>
              <a:t>o</a:t>
            </a:r>
            <a:r>
              <a:rPr lang="pt-PT" dirty="0" smtClean="0">
                <a:solidFill>
                  <a:srgbClr val="FF0000"/>
                </a:solidFill>
              </a:rPr>
              <a:t>/</a:t>
            </a:r>
            <a:r>
              <a:rPr lang="pt-PT" dirty="0" err="1" smtClean="0">
                <a:solidFill>
                  <a:srgbClr val="FF0000"/>
                </a:solidFill>
              </a:rPr>
              <a:t>sec</a:t>
            </a:r>
            <a:endParaRPr lang="pt-PT" dirty="0" smtClean="0">
              <a:solidFill>
                <a:srgbClr val="FF0000"/>
              </a:solidFill>
            </a:endParaRPr>
          </a:p>
          <a:p>
            <a:endParaRPr lang="pt-PT" dirty="0">
              <a:solidFill>
                <a:srgbClr val="FF0000"/>
              </a:solidFill>
            </a:endParaRPr>
          </a:p>
          <a:p>
            <a:r>
              <a:rPr lang="pt-PT" dirty="0" smtClean="0"/>
              <a:t>T = 4.911 </a:t>
            </a:r>
            <a:r>
              <a:rPr lang="pt-PT" dirty="0" smtClean="0">
                <a:sym typeface="Symbol" panose="05050102010706020507" pitchFamily="18" charset="2"/>
              </a:rPr>
              <a:t> 5 </a:t>
            </a:r>
          </a:p>
          <a:p>
            <a:endParaRPr lang="pt-PT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Therefore, if you wish axis 1 to move at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baseline="30000" dirty="0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/sec </a:t>
            </a:r>
            <a:r>
              <a:rPr lang="en-US" dirty="0" smtClean="0">
                <a:sym typeface="Symbol" panose="05050102010706020507" pitchFamily="18" charset="2"/>
              </a:rPr>
              <a:t>, you should set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T=5</a:t>
            </a:r>
            <a:r>
              <a:rPr lang="en-US" dirty="0" smtClean="0">
                <a:sym typeface="Symbol" panose="05050102010706020507" pitchFamily="18" charset="2"/>
              </a:rPr>
              <a:t> as the “time” byte to be used in the </a:t>
            </a:r>
            <a:r>
              <a:rPr lang="en-US" u="sng" dirty="0" smtClean="0">
                <a:sym typeface="Symbol" panose="05050102010706020507" pitchFamily="18" charset="2"/>
              </a:rPr>
              <a:t>move axis with </a:t>
            </a:r>
            <a:r>
              <a:rPr lang="en-US" u="sng" smtClean="0">
                <a:sym typeface="Symbol" panose="05050102010706020507" pitchFamily="18" charset="2"/>
              </a:rPr>
              <a:t>speed</a:t>
            </a:r>
            <a:r>
              <a:rPr lang="en-US" smtClean="0">
                <a:sym typeface="Symbol" panose="05050102010706020507" pitchFamily="18" charset="2"/>
              </a:rPr>
              <a:t> command.</a:t>
            </a:r>
            <a:r>
              <a:rPr lang="pt-PT" smtClean="0">
                <a:sym typeface="Symbol" panose="05050102010706020507" pitchFamily="18" charset="2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17520" y="1337995"/>
            <a:ext cx="758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speed_to_T</a:t>
            </a:r>
            <a:r>
              <a:rPr lang="pt-PT" dirty="0"/>
              <a:t>(</a:t>
            </a:r>
            <a:r>
              <a:rPr lang="pt-PT" dirty="0" err="1"/>
              <a:t>double</a:t>
            </a:r>
            <a:r>
              <a:rPr lang="pt-PT" dirty="0"/>
              <a:t> </a:t>
            </a:r>
            <a:r>
              <a:rPr lang="pt-PT" dirty="0" err="1"/>
              <a:t>max_speed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 </a:t>
            </a:r>
            <a:r>
              <a:rPr lang="pt-PT" dirty="0" err="1"/>
              <a:t>resolution</a:t>
            </a:r>
            <a:r>
              <a:rPr lang="pt-PT" dirty="0"/>
              <a:t>, </a:t>
            </a:r>
            <a:r>
              <a:rPr lang="pt-PT" dirty="0" err="1"/>
              <a:t>double</a:t>
            </a:r>
            <a:r>
              <a:rPr lang="pt-PT" dirty="0"/>
              <a:t> </a:t>
            </a:r>
            <a:r>
              <a:rPr lang="pt-PT" dirty="0" err="1"/>
              <a:t>desired_speed</a:t>
            </a:r>
            <a:r>
              <a:rPr lang="pt-PT" dirty="0" smtClean="0"/>
              <a:t>);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6362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Forward</a:t>
            </a:r>
            <a:r>
              <a:rPr lang="pt-PT" dirty="0" smtClean="0"/>
              <a:t> </a:t>
            </a:r>
            <a:r>
              <a:rPr lang="pt-PT" dirty="0" err="1" smtClean="0"/>
              <a:t>kinematics</a:t>
            </a:r>
            <a:endParaRPr lang="pt-P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7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TCP coordinates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038600" cy="30529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the characteristics of the robot’s </a:t>
            </a:r>
            <a:r>
              <a:rPr lang="en-US" dirty="0" smtClean="0">
                <a:solidFill>
                  <a:srgbClr val="FF0000"/>
                </a:solidFill>
              </a:rPr>
              <a:t>links and joints</a:t>
            </a:r>
            <a:r>
              <a:rPr lang="en-US" dirty="0" smtClean="0"/>
              <a:t>, how to determine the localization and orientation of the TCP?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TCP (tool center point)</a:t>
            </a:r>
          </a:p>
          <a:p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772817"/>
            <a:ext cx="3646882" cy="401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8832304" y="2348880"/>
            <a:ext cx="648072" cy="28803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832304" y="2636912"/>
            <a:ext cx="864096" cy="21602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32304" y="2636912"/>
            <a:ext cx="0" cy="7920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routines for the robot Rob3 in joint angular coordinates</a:t>
            </a:r>
          </a:p>
          <a:p>
            <a:r>
              <a:rPr lang="en-US" dirty="0" smtClean="0"/>
              <a:t>Direct kinematics</a:t>
            </a:r>
          </a:p>
          <a:p>
            <a:r>
              <a:rPr lang="pt-PT" dirty="0" err="1" smtClean="0"/>
              <a:t>Examples</a:t>
            </a:r>
            <a:endParaRPr lang="en-US" dirty="0" smtClean="0"/>
          </a:p>
          <a:p>
            <a:r>
              <a:rPr lang="pt-PT" dirty="0" err="1" smtClean="0"/>
              <a:t>Rob</a:t>
            </a:r>
            <a:r>
              <a:rPr lang="pt-PT" dirty="0" smtClean="0"/>
              <a:t> 3 </a:t>
            </a:r>
            <a:r>
              <a:rPr lang="en-US" dirty="0" smtClean="0"/>
              <a:t>direct kinematics implementation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Kinematic </a:t>
            </a:r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Kinematic equations </a:t>
            </a:r>
            <a:r>
              <a:rPr lang="en-US" dirty="0">
                <a:solidFill>
                  <a:srgbClr val="FF0000"/>
                </a:solidFill>
              </a:rPr>
              <a:t>describe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 tool frame </a:t>
            </a:r>
            <a:r>
              <a:rPr lang="en-US" dirty="0"/>
              <a:t>relative to the base </a:t>
            </a:r>
            <a:r>
              <a:rPr lang="en-US" dirty="0" smtClean="0"/>
              <a:t>frame as </a:t>
            </a:r>
            <a:r>
              <a:rPr lang="en-US" dirty="0"/>
              <a:t>a function of the joint variables.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840" y="1332479"/>
            <a:ext cx="4216400" cy="45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Joint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world</a:t>
            </a:r>
            <a:r>
              <a:rPr lang="pt-PT" dirty="0" smtClean="0"/>
              <a:t> </a:t>
            </a:r>
            <a:r>
              <a:rPr lang="pt-PT" dirty="0" err="1" smtClean="0"/>
              <a:t>coordinates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2132857"/>
            <a:ext cx="76104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10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Kinematics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70" y="1412776"/>
            <a:ext cx="757354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8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Direct</a:t>
            </a:r>
            <a:r>
              <a:rPr lang="pt-PT" dirty="0" smtClean="0"/>
              <a:t> </a:t>
            </a:r>
            <a:r>
              <a:rPr lang="pt-PT" dirty="0" err="1" smtClean="0"/>
              <a:t>kinematics</a:t>
            </a:r>
            <a:r>
              <a:rPr lang="pt-PT" dirty="0" smtClean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98" y="1772817"/>
            <a:ext cx="74295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8679"/>
          </a:xfrm>
        </p:spPr>
        <p:txBody>
          <a:bodyPr/>
          <a:lstStyle/>
          <a:p>
            <a:r>
              <a:rPr lang="pt-PT" dirty="0" smtClean="0"/>
              <a:t>Link </a:t>
            </a:r>
            <a:r>
              <a:rPr lang="en-US" dirty="0" smtClean="0"/>
              <a:t>connection</a:t>
            </a:r>
            <a:r>
              <a:rPr lang="pt-PT" dirty="0" smtClean="0"/>
              <a:t>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941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link offset </a:t>
            </a:r>
            <a:r>
              <a:rPr lang="en-US" i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joint angle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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/>
              <a:t>are two parameters that may be used to describe the nature of the connection between neighboring links.</a:t>
            </a:r>
            <a:endParaRPr lang="pt-PT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2553" y="932338"/>
            <a:ext cx="6848564" cy="459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98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Kinematic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link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551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kinematic function of a link is to maintain a fixed relationship between the two joint axes it supports. This relationship can be described with two parameters: the link </a:t>
            </a:r>
            <a:r>
              <a:rPr lang="en-US" dirty="0" smtClean="0">
                <a:solidFill>
                  <a:srgbClr val="FF0000"/>
                </a:solidFill>
              </a:rPr>
              <a:t>length, a, </a:t>
            </a:r>
            <a:r>
              <a:rPr lang="en-US" dirty="0" smtClean="0"/>
              <a:t>and the link </a:t>
            </a:r>
            <a:r>
              <a:rPr lang="en-US" dirty="0" smtClean="0">
                <a:solidFill>
                  <a:srgbClr val="FF0000"/>
                </a:solidFill>
              </a:rPr>
              <a:t>twist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9791" y="1294264"/>
            <a:ext cx="6602169" cy="457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4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Frames</a:t>
            </a:r>
            <a:r>
              <a:rPr lang="pt-PT" dirty="0" smtClean="0"/>
              <a:t> </a:t>
            </a:r>
            <a:r>
              <a:rPr lang="pt-PT" dirty="0" err="1" smtClean="0"/>
              <a:t>attachment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Link frames are attached so that frame {</a:t>
            </a:r>
            <a:r>
              <a:rPr lang="en-US" dirty="0" err="1" smtClean="0"/>
              <a:t>i</a:t>
            </a:r>
            <a:r>
              <a:rPr lang="en-US" dirty="0" smtClean="0"/>
              <a:t>} is attached rigidly to link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pt-P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2" y="2708920"/>
            <a:ext cx="586267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711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7239"/>
          </a:xfrm>
        </p:spPr>
        <p:txBody>
          <a:bodyPr/>
          <a:lstStyle/>
          <a:p>
            <a:r>
              <a:rPr lang="en-US" b="1" dirty="0" smtClean="0"/>
              <a:t>Link-frame </a:t>
            </a:r>
            <a:r>
              <a:rPr lang="en-US" b="1" dirty="0"/>
              <a:t>attachment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080" y="758824"/>
            <a:ext cx="5775960" cy="5809616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Identify the joint axes and imagine (or draw) infinite lines along them</a:t>
            </a:r>
            <a:r>
              <a:rPr lang="en-US" sz="1800" dirty="0"/>
              <a:t>. For steps 2 through 5 below, consider two of these neighboring lines (at axes </a:t>
            </a:r>
            <a:r>
              <a:rPr lang="en-US" sz="1800" dirty="0" err="1"/>
              <a:t>i</a:t>
            </a:r>
            <a:r>
              <a:rPr lang="en-US" sz="1800" dirty="0"/>
              <a:t> and </a:t>
            </a:r>
            <a:r>
              <a:rPr lang="en-US" sz="1800" dirty="0" err="1"/>
              <a:t>i</a:t>
            </a:r>
            <a:r>
              <a:rPr lang="en-US" sz="1800" dirty="0"/>
              <a:t> + 1).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Identify the common perpendicular between them, or point of intersection. At the point of intersection</a:t>
            </a:r>
            <a:r>
              <a:rPr lang="en-US" sz="1800" dirty="0"/>
              <a:t>, or at the point where the common perpendicular meets the </a:t>
            </a:r>
            <a:r>
              <a:rPr lang="en-US" sz="1800" i="1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th</a:t>
            </a:r>
            <a:r>
              <a:rPr lang="en-US" sz="1800" dirty="0"/>
              <a:t> axis, assign the link-frame origin.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Assign the Z</a:t>
            </a:r>
            <a:r>
              <a:rPr lang="en-US" sz="1800" baseline="-25000" dirty="0"/>
              <a:t>i-1</a:t>
            </a:r>
            <a:r>
              <a:rPr lang="en-US" sz="1800" dirty="0"/>
              <a:t> axis pointing along the </a:t>
            </a:r>
            <a:r>
              <a:rPr lang="en-US" sz="1800" i="1" dirty="0" err="1"/>
              <a:t>i</a:t>
            </a:r>
            <a:r>
              <a:rPr lang="en-US" sz="1800" i="1" dirty="0"/>
              <a:t> </a:t>
            </a:r>
            <a:r>
              <a:rPr lang="en-US" sz="1800" dirty="0" err="1"/>
              <a:t>th</a:t>
            </a:r>
            <a:r>
              <a:rPr lang="en-US" sz="1800" dirty="0"/>
              <a:t> joint axis.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Assign the X</a:t>
            </a:r>
            <a:r>
              <a:rPr lang="en-US" sz="1800" baseline="-25000" dirty="0"/>
              <a:t>i </a:t>
            </a:r>
            <a:r>
              <a:rPr lang="en-US" sz="1800" dirty="0"/>
              <a:t>axis pointing along the common perpendicular, or, if the axes intersect, assign X</a:t>
            </a:r>
            <a:r>
              <a:rPr lang="en-US" sz="1800" baseline="-25000" dirty="0"/>
              <a:t>i</a:t>
            </a:r>
            <a:r>
              <a:rPr lang="en-US" sz="1800" dirty="0"/>
              <a:t> to be normal to the plane containing the two axes.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/>
              <a:t>Assign the Y</a:t>
            </a:r>
            <a:r>
              <a:rPr lang="en-US" sz="1800" baseline="-25000" dirty="0"/>
              <a:t>i </a:t>
            </a:r>
            <a:r>
              <a:rPr lang="en-US" sz="1800" dirty="0"/>
              <a:t>axis to complete a right-hand coordinate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frame {0} to match frame {1} when the first joint variable is zero. For frame {N}, choose an origin location and X</a:t>
            </a:r>
            <a:r>
              <a:rPr lang="en-US" sz="1800" baseline="-25000" dirty="0"/>
              <a:t>N</a:t>
            </a:r>
            <a:r>
              <a:rPr lang="en-US" sz="1800" dirty="0"/>
              <a:t> direction freely, but generally so as to cause as many linkage parameters as possible to become zero. Generally, Z</a:t>
            </a:r>
            <a:r>
              <a:rPr lang="en-US" sz="1800" baseline="-25000" dirty="0"/>
              <a:t>N</a:t>
            </a:r>
            <a:r>
              <a:rPr lang="en-US" sz="1800" dirty="0"/>
              <a:t>  is the approach axis, Y</a:t>
            </a:r>
            <a:r>
              <a:rPr lang="en-US" sz="1800" baseline="-25000" dirty="0"/>
              <a:t>N</a:t>
            </a:r>
            <a:r>
              <a:rPr lang="en-US" sz="1800" dirty="0"/>
              <a:t> is for sliding and X</a:t>
            </a:r>
            <a:r>
              <a:rPr lang="en-US" sz="1800" baseline="-25000" dirty="0"/>
              <a:t>N</a:t>
            </a:r>
            <a:r>
              <a:rPr lang="en-US" sz="1800" dirty="0"/>
              <a:t> normal to Z</a:t>
            </a:r>
            <a:r>
              <a:rPr lang="en-US" sz="1800" baseline="-25000" dirty="0"/>
              <a:t>N-1</a:t>
            </a:r>
            <a:r>
              <a:rPr lang="en-US" sz="1800" dirty="0"/>
              <a:t>.</a:t>
            </a:r>
            <a:endParaRPr lang="en-US" sz="1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40" y="1302212"/>
            <a:ext cx="5124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9513952" y="1446227"/>
            <a:ext cx="0" cy="39604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89816" y="2022291"/>
            <a:ext cx="2952328" cy="20162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01584" y="1518235"/>
            <a:ext cx="6336704" cy="23042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13752" y="1302211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9405940" y="4830603"/>
            <a:ext cx="216024" cy="1440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41944" y="3102411"/>
            <a:ext cx="216024" cy="1440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73992" y="2814379"/>
            <a:ext cx="216024" cy="1440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05740" y="2022643"/>
            <a:ext cx="216024" cy="14401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1562"/>
          </a:xfrm>
        </p:spPr>
        <p:txBody>
          <a:bodyPr/>
          <a:lstStyle/>
          <a:p>
            <a:r>
              <a:rPr lang="en-US" dirty="0" smtClean="0"/>
              <a:t>Link </a:t>
            </a:r>
            <a:r>
              <a:rPr lang="en-US" dirty="0"/>
              <a:t>parameters in terms of the link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2" y="1071563"/>
            <a:ext cx="5619750" cy="904382"/>
          </a:xfrm>
        </p:spPr>
        <p:txBody>
          <a:bodyPr>
            <a:normAutofit/>
          </a:bodyPr>
          <a:lstStyle/>
          <a:p>
            <a:r>
              <a:rPr lang="en-US" sz="1800" dirty="0"/>
              <a:t>If the link frames have been attached to the links according to our convention, </a:t>
            </a:r>
            <a:r>
              <a:rPr lang="en-US" sz="1800" dirty="0" smtClean="0"/>
              <a:t>the following </a:t>
            </a:r>
            <a:r>
              <a:rPr lang="en-US" sz="1800" dirty="0"/>
              <a:t>definitions of the link parameters are valid: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0" y="1975945"/>
            <a:ext cx="4594417" cy="1378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2" y="1523754"/>
            <a:ext cx="4998071" cy="354330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053" y="3763787"/>
            <a:ext cx="5664388" cy="222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baseline="-25000" dirty="0" smtClean="0">
                <a:solidFill>
                  <a:srgbClr val="FF0000"/>
                </a:solidFill>
              </a:rPr>
              <a:t>i-1  </a:t>
            </a:r>
            <a:r>
              <a:rPr lang="en-US" sz="2000" dirty="0" smtClean="0">
                <a:solidFill>
                  <a:srgbClr val="FF0000"/>
                </a:solidFill>
              </a:rPr>
              <a:t>= the </a:t>
            </a:r>
            <a:r>
              <a:rPr lang="en-US" sz="2000" u="sng" dirty="0" smtClean="0">
                <a:solidFill>
                  <a:srgbClr val="FF0000"/>
                </a:solidFill>
              </a:rPr>
              <a:t>distance</a:t>
            </a:r>
            <a:r>
              <a:rPr lang="en-US" sz="2000" dirty="0" smtClean="0">
                <a:solidFill>
                  <a:srgbClr val="FF0000"/>
                </a:solidFill>
              </a:rPr>
              <a:t>  from Z</a:t>
            </a:r>
            <a:r>
              <a:rPr lang="en-US" sz="2000" baseline="-25000" dirty="0" smtClean="0">
                <a:solidFill>
                  <a:srgbClr val="FF0000"/>
                </a:solidFill>
              </a:rPr>
              <a:t>i-1</a:t>
            </a:r>
            <a:r>
              <a:rPr lang="en-US" sz="2000" dirty="0" smtClean="0">
                <a:solidFill>
                  <a:srgbClr val="FF0000"/>
                </a:solidFill>
              </a:rPr>
              <a:t> to </a:t>
            </a:r>
            <a:r>
              <a:rPr lang="en-US" sz="2000" dirty="0" err="1" smtClean="0">
                <a:solidFill>
                  <a:srgbClr val="FF0000"/>
                </a:solidFill>
              </a:rPr>
              <a:t>Z</a:t>
            </a:r>
            <a:r>
              <a:rPr lang="en-US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 measured along X</a:t>
            </a:r>
            <a:r>
              <a:rPr lang="en-US" sz="2000" baseline="-25000" dirty="0" smtClean="0">
                <a:solidFill>
                  <a:srgbClr val="FF0000"/>
                </a:solidFill>
              </a:rPr>
              <a:t>i-1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70AD47">
                    <a:lumMod val="75000"/>
                  </a:srgbClr>
                </a:solidFill>
                <a:sym typeface="Symbol" panose="05050102010706020507" pitchFamily="18" charset="2"/>
              </a:rPr>
              <a:t></a:t>
            </a:r>
            <a:r>
              <a:rPr lang="en-US" sz="2000" baseline="-25000" dirty="0" smtClean="0">
                <a:solidFill>
                  <a:srgbClr val="70AD47">
                    <a:lumMod val="75000"/>
                  </a:srgbClr>
                </a:solidFill>
              </a:rPr>
              <a:t>i-1</a:t>
            </a:r>
            <a:r>
              <a:rPr lang="en-US" sz="2000" dirty="0" smtClean="0">
                <a:solidFill>
                  <a:srgbClr val="70AD47">
                    <a:lumMod val="75000"/>
                  </a:srgbClr>
                </a:solidFill>
              </a:rPr>
              <a:t> = the </a:t>
            </a:r>
            <a:r>
              <a:rPr lang="en-US" sz="2000" u="sng" dirty="0" smtClean="0">
                <a:solidFill>
                  <a:srgbClr val="70AD47">
                    <a:lumMod val="75000"/>
                  </a:srgbClr>
                </a:solidFill>
              </a:rPr>
              <a:t>angle</a:t>
            </a:r>
            <a:r>
              <a:rPr lang="en-US" sz="2000" dirty="0" smtClean="0">
                <a:solidFill>
                  <a:srgbClr val="70AD47">
                    <a:lumMod val="75000"/>
                  </a:srgbClr>
                </a:solidFill>
              </a:rPr>
              <a:t>      from Z</a:t>
            </a:r>
            <a:r>
              <a:rPr lang="en-US" sz="2000" baseline="-25000" dirty="0" smtClean="0">
                <a:solidFill>
                  <a:srgbClr val="70AD47">
                    <a:lumMod val="75000"/>
                  </a:srgbClr>
                </a:solidFill>
              </a:rPr>
              <a:t>i-1</a:t>
            </a:r>
            <a:r>
              <a:rPr lang="en-US" sz="2000" dirty="0" smtClean="0">
                <a:solidFill>
                  <a:srgbClr val="70AD47">
                    <a:lumMod val="75000"/>
                  </a:srgbClr>
                </a:solidFill>
              </a:rPr>
              <a:t> to </a:t>
            </a:r>
            <a:r>
              <a:rPr lang="en-US" sz="2000" dirty="0" err="1" smtClean="0">
                <a:solidFill>
                  <a:srgbClr val="70AD47">
                    <a:lumMod val="75000"/>
                  </a:srgbClr>
                </a:solidFill>
              </a:rPr>
              <a:t>Z</a:t>
            </a:r>
            <a:r>
              <a:rPr lang="en-US" sz="2000" baseline="-25000" dirty="0" err="1" smtClean="0">
                <a:solidFill>
                  <a:srgbClr val="70AD47">
                    <a:lumMod val="75000"/>
                  </a:srgbClr>
                </a:solidFill>
              </a:rPr>
              <a:t>i</a:t>
            </a:r>
            <a:r>
              <a:rPr lang="en-US" sz="2000" dirty="0" smtClean="0">
                <a:solidFill>
                  <a:srgbClr val="70AD47">
                    <a:lumMod val="75000"/>
                  </a:srgbClr>
                </a:solidFill>
              </a:rPr>
              <a:t> measured along X</a:t>
            </a:r>
            <a:r>
              <a:rPr lang="en-US" sz="2000" baseline="-25000" dirty="0" smtClean="0">
                <a:solidFill>
                  <a:srgbClr val="70AD47">
                    <a:lumMod val="75000"/>
                  </a:srgbClr>
                </a:solidFill>
              </a:rPr>
              <a:t>i-1</a:t>
            </a:r>
            <a:endParaRPr lang="en-US" sz="2000" dirty="0" smtClean="0">
              <a:solidFill>
                <a:srgbClr val="70AD47">
                  <a:lumMod val="75000"/>
                </a:srgbClr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sym typeface="Symbol" panose="05050102010706020507" pitchFamily="18" charset="2"/>
              </a:rPr>
              <a:t>d</a:t>
            </a:r>
            <a:r>
              <a:rPr lang="en-US" sz="2000" baseline="-25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   = the </a:t>
            </a:r>
            <a:r>
              <a:rPr lang="en-US" sz="2000" u="sng" dirty="0" smtClean="0">
                <a:solidFill>
                  <a:srgbClr val="0070C0"/>
                </a:solidFill>
              </a:rPr>
              <a:t>distance</a:t>
            </a:r>
            <a:r>
              <a:rPr lang="en-US" sz="2000" dirty="0" smtClean="0">
                <a:solidFill>
                  <a:srgbClr val="0070C0"/>
                </a:solidFill>
              </a:rPr>
              <a:t> from X</a:t>
            </a:r>
            <a:r>
              <a:rPr lang="en-US" sz="2000" baseline="-25000" dirty="0" smtClean="0">
                <a:solidFill>
                  <a:srgbClr val="0070C0"/>
                </a:solidFill>
              </a:rPr>
              <a:t>i-1</a:t>
            </a:r>
            <a:r>
              <a:rPr lang="en-US" sz="2000" dirty="0" smtClean="0">
                <a:solidFill>
                  <a:srgbClr val="0070C0"/>
                </a:solidFill>
              </a:rPr>
              <a:t> to X</a:t>
            </a:r>
            <a:r>
              <a:rPr lang="en-US" sz="2000" baseline="-25000" dirty="0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 measured along </a:t>
            </a:r>
            <a:r>
              <a:rPr lang="en-US" sz="2000" dirty="0" err="1" smtClean="0">
                <a:solidFill>
                  <a:srgbClr val="0070C0"/>
                </a:solidFill>
              </a:rPr>
              <a:t>Z</a:t>
            </a:r>
            <a:r>
              <a:rPr lang="en-US" sz="2000" baseline="-25000" dirty="0" err="1" smtClean="0">
                <a:solidFill>
                  <a:srgbClr val="0070C0"/>
                </a:solidFill>
              </a:rPr>
              <a:t>i</a:t>
            </a:r>
            <a:endParaRPr lang="en-US" sz="200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ED7D31">
                    <a:lumMod val="50000"/>
                  </a:srgbClr>
                </a:solidFill>
                <a:sym typeface="Symbol" panose="05050102010706020507" pitchFamily="18" charset="2"/>
              </a:rPr>
              <a:t></a:t>
            </a:r>
            <a:r>
              <a:rPr lang="en-US" sz="2000" baseline="-25000" dirty="0" err="1" smtClean="0">
                <a:solidFill>
                  <a:srgbClr val="ED7D31">
                    <a:lumMod val="50000"/>
                  </a:srgbClr>
                </a:solidFill>
              </a:rPr>
              <a:t>i</a:t>
            </a:r>
            <a:r>
              <a:rPr lang="en-US" sz="2000" dirty="0" smtClean="0">
                <a:solidFill>
                  <a:srgbClr val="ED7D31">
                    <a:lumMod val="50000"/>
                  </a:srgbClr>
                </a:solidFill>
              </a:rPr>
              <a:t>    = the </a:t>
            </a:r>
            <a:r>
              <a:rPr lang="en-US" sz="2000" u="sng" dirty="0" smtClean="0">
                <a:solidFill>
                  <a:srgbClr val="ED7D31">
                    <a:lumMod val="50000"/>
                  </a:srgbClr>
                </a:solidFill>
              </a:rPr>
              <a:t>angle</a:t>
            </a:r>
            <a:r>
              <a:rPr lang="en-US" sz="2000" dirty="0" smtClean="0">
                <a:solidFill>
                  <a:srgbClr val="ED7D31">
                    <a:lumMod val="50000"/>
                  </a:srgbClr>
                </a:solidFill>
              </a:rPr>
              <a:t>      from X</a:t>
            </a:r>
            <a:r>
              <a:rPr lang="en-US" sz="2000" baseline="-25000" dirty="0" smtClean="0">
                <a:solidFill>
                  <a:srgbClr val="ED7D31">
                    <a:lumMod val="50000"/>
                  </a:srgbClr>
                </a:solidFill>
              </a:rPr>
              <a:t>i-1</a:t>
            </a:r>
            <a:r>
              <a:rPr lang="en-US" sz="2000" dirty="0" smtClean="0">
                <a:solidFill>
                  <a:srgbClr val="ED7D31">
                    <a:lumMod val="50000"/>
                  </a:srgbClr>
                </a:solidFill>
              </a:rPr>
              <a:t> to X</a:t>
            </a:r>
            <a:r>
              <a:rPr lang="en-US" sz="2000" baseline="-25000" dirty="0" smtClean="0">
                <a:solidFill>
                  <a:srgbClr val="ED7D31">
                    <a:lumMod val="50000"/>
                  </a:srgbClr>
                </a:solidFill>
              </a:rPr>
              <a:t>i</a:t>
            </a:r>
            <a:r>
              <a:rPr lang="en-US" sz="2000" dirty="0" smtClean="0">
                <a:solidFill>
                  <a:srgbClr val="ED7D31">
                    <a:lumMod val="50000"/>
                  </a:srgbClr>
                </a:solidFill>
              </a:rPr>
              <a:t> measured along Z</a:t>
            </a:r>
            <a:endParaRPr lang="en-US" sz="2000" baseline="-25000" dirty="0">
              <a:solidFill>
                <a:srgbClr val="ED7D31">
                  <a:lumMod val="5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641021" y="3474491"/>
            <a:ext cx="651641" cy="408588"/>
          </a:xfrm>
          <a:prstGeom prst="ellipse">
            <a:avLst/>
          </a:prstGeom>
          <a:noFill/>
          <a:ln w="28575">
            <a:solidFill>
              <a:srgbClr val="FF5D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06053" y="4139519"/>
            <a:ext cx="651641" cy="408588"/>
          </a:xfrm>
          <a:prstGeom prst="ellipse">
            <a:avLst/>
          </a:prstGeom>
          <a:noFill/>
          <a:ln w="28575">
            <a:solidFill>
              <a:srgbClr val="A4CE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519906" y="3474491"/>
            <a:ext cx="651641" cy="40858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16660" y="3896224"/>
            <a:ext cx="651641" cy="408588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8679"/>
          </a:xfrm>
        </p:spPr>
        <p:txBody>
          <a:bodyPr/>
          <a:lstStyle/>
          <a:p>
            <a:r>
              <a:rPr lang="pt-PT" dirty="0" err="1" smtClean="0"/>
              <a:t>Matrix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" y="1017270"/>
            <a:ext cx="9409016" cy="10706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22" y="2224794"/>
            <a:ext cx="6041025" cy="4282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1824"/>
            <a:ext cx="5504344" cy="16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Rob3 </a:t>
            </a:r>
            <a:r>
              <a:rPr lang="pt-PT" dirty="0" err="1" smtClean="0"/>
              <a:t>protocol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Initialize Robot</a:t>
            </a:r>
          </a:p>
          <a:p>
            <a:r>
              <a:rPr lang="en-US" dirty="0" smtClean="0"/>
              <a:t>Move a single axis to a specific angle (degree or radians)</a:t>
            </a:r>
          </a:p>
          <a:p>
            <a:r>
              <a:rPr lang="en-US" dirty="0" smtClean="0"/>
              <a:t>Move all axis to specific angles (degree or radians)</a:t>
            </a:r>
          </a:p>
          <a:p>
            <a:endParaRPr lang="en-US" dirty="0" smtClean="0"/>
          </a:p>
          <a:p>
            <a:r>
              <a:rPr lang="en-US" dirty="0" smtClean="0"/>
              <a:t>Move one axis to specific angle with given speed in degree or radians per </a:t>
            </a:r>
            <a:r>
              <a:rPr lang="en-US" dirty="0" err="1" smtClean="0"/>
              <a:t>unit_time</a:t>
            </a:r>
            <a:endParaRPr lang="en-US" dirty="0" smtClean="0"/>
          </a:p>
          <a:p>
            <a:r>
              <a:rPr lang="en-US" dirty="0" smtClean="0"/>
              <a:t>Move all axis to specific angles </a:t>
            </a:r>
            <a:r>
              <a:rPr lang="en-US" dirty="0"/>
              <a:t>in </a:t>
            </a:r>
            <a:r>
              <a:rPr lang="en-US" dirty="0" smtClean="0"/>
              <a:t>degree or </a:t>
            </a:r>
            <a:r>
              <a:rPr lang="en-US" dirty="0"/>
              <a:t>radians per </a:t>
            </a:r>
            <a:r>
              <a:rPr lang="en-US" dirty="0" err="1"/>
              <a:t>unit_time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Denavit-Hartenberg</a:t>
            </a:r>
            <a:r>
              <a:rPr lang="pt-PT" dirty="0" smtClean="0"/>
              <a:t> </a:t>
            </a:r>
            <a:r>
              <a:rPr lang="pt-PT" dirty="0" err="1" smtClean="0"/>
              <a:t>Matrix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12776"/>
            <a:ext cx="838539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5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Example</a:t>
            </a:r>
            <a:r>
              <a:rPr lang="pt-PT" dirty="0" smtClean="0"/>
              <a:t> STANFORD </a:t>
            </a:r>
            <a:r>
              <a:rPr lang="pt-PT" dirty="0" smtClean="0"/>
              <a:t>Robot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9696" y="1628801"/>
            <a:ext cx="5124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1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STANFORD’s</a:t>
            </a:r>
            <a:r>
              <a:rPr lang="pt-PT" dirty="0" smtClean="0"/>
              <a:t> </a:t>
            </a:r>
            <a:r>
              <a:rPr lang="pt-PT" dirty="0" err="1" smtClean="0"/>
              <a:t>Joints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1976439"/>
            <a:ext cx="65151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33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Draw</a:t>
            </a:r>
            <a:r>
              <a:rPr lang="pt-PT" dirty="0" smtClean="0"/>
              <a:t> </a:t>
            </a:r>
            <a:r>
              <a:rPr lang="pt-PT" dirty="0" err="1" smtClean="0"/>
              <a:t>imaginary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</a:t>
            </a:r>
            <a:r>
              <a:rPr lang="pt-PT" dirty="0" err="1" smtClean="0"/>
              <a:t>along</a:t>
            </a:r>
            <a:r>
              <a:rPr lang="pt-PT" dirty="0" smtClean="0"/>
              <a:t> </a:t>
            </a:r>
            <a:r>
              <a:rPr lang="pt-PT" dirty="0" err="1" smtClean="0"/>
              <a:t>each</a:t>
            </a:r>
            <a:r>
              <a:rPr lang="pt-PT" dirty="0" smtClean="0"/>
              <a:t> </a:t>
            </a:r>
            <a:r>
              <a:rPr lang="pt-PT" dirty="0" err="1" smtClean="0"/>
              <a:t>joint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196752"/>
            <a:ext cx="8229600" cy="820688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1916833"/>
            <a:ext cx="5124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6023992" y="2060848"/>
            <a:ext cx="0" cy="39604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99856" y="2636912"/>
            <a:ext cx="2952328" cy="20162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11624" y="2132856"/>
            <a:ext cx="6336704" cy="23042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23792" y="1916832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Origin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reference</a:t>
            </a:r>
            <a:r>
              <a:rPr lang="pt-PT" dirty="0" smtClean="0"/>
              <a:t> </a:t>
            </a:r>
            <a:r>
              <a:rPr lang="pt-PT" dirty="0" err="1" smtClean="0"/>
              <a:t>frames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196752"/>
            <a:ext cx="8229600" cy="820688"/>
          </a:xfrm>
        </p:spPr>
        <p:txBody>
          <a:bodyPr/>
          <a:lstStyle/>
          <a:p>
            <a:r>
              <a:rPr lang="pt-PT" dirty="0" err="1" smtClean="0"/>
              <a:t>Along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r>
              <a:rPr lang="pt-PT" dirty="0" smtClean="0"/>
              <a:t> </a:t>
            </a:r>
            <a:r>
              <a:rPr lang="pt-PT" dirty="0" err="1" smtClean="0"/>
              <a:t>imaginary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endParaRPr lang="pt-PT" dirty="0" smtClean="0"/>
          </a:p>
          <a:p>
            <a:endParaRPr lang="pt-P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2384252"/>
            <a:ext cx="51244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6023992" y="2528267"/>
            <a:ext cx="0" cy="396044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99856" y="3104331"/>
            <a:ext cx="2952328" cy="20162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711624" y="2600275"/>
            <a:ext cx="6336704" cy="23042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23792" y="2384251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915980" y="5912643"/>
            <a:ext cx="216024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51984" y="4184451"/>
            <a:ext cx="216024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84032" y="3896419"/>
            <a:ext cx="216024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15780" y="3104683"/>
            <a:ext cx="216024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 smtClean="0"/>
              <a:t>Attach</a:t>
            </a:r>
            <a:r>
              <a:rPr lang="pt-PT" dirty="0" smtClean="0"/>
              <a:t> </a:t>
            </a:r>
            <a:r>
              <a:rPr lang="pt-PT" dirty="0" err="1" smtClean="0"/>
              <a:t>reference</a:t>
            </a:r>
            <a:r>
              <a:rPr lang="pt-PT" dirty="0" smtClean="0"/>
              <a:t> </a:t>
            </a:r>
            <a:r>
              <a:rPr lang="pt-PT" dirty="0" err="1" smtClean="0"/>
              <a:t>frames</a:t>
            </a:r>
            <a:r>
              <a:rPr lang="pt-PT" dirty="0" smtClean="0"/>
              <a:t> </a:t>
            </a:r>
            <a:r>
              <a:rPr lang="pt-PT" dirty="0" err="1" smtClean="0"/>
              <a:t>according</a:t>
            </a:r>
            <a:r>
              <a:rPr lang="pt-PT" dirty="0" smtClean="0"/>
              <a:t> to D-H rules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2417" y="1121688"/>
            <a:ext cx="6295801" cy="458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1762584"/>
            <a:ext cx="5910779" cy="17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DH </a:t>
            </a:r>
            <a:r>
              <a:rPr lang="pt-PT" dirty="0" err="1" smtClean="0"/>
              <a:t>parameters</a:t>
            </a:r>
            <a:r>
              <a:rPr lang="pt-PT" dirty="0" smtClean="0"/>
              <a:t> for STANFORD Robot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673" y="1556793"/>
            <a:ext cx="57054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58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0" y="0"/>
            <a:ext cx="941728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95160" y="990600"/>
            <a:ext cx="422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>
                <a:solidFill>
                  <a:srgbClr val="FF0000"/>
                </a:solidFill>
              </a:rPr>
              <a:t>We</a:t>
            </a:r>
            <a:r>
              <a:rPr lang="pt-PT" sz="2800" dirty="0" smtClean="0">
                <a:solidFill>
                  <a:srgbClr val="FF0000"/>
                </a:solidFill>
              </a:rPr>
              <a:t> </a:t>
            </a:r>
            <a:r>
              <a:rPr lang="pt-PT" sz="2800" dirty="0" err="1" smtClean="0">
                <a:solidFill>
                  <a:srgbClr val="FF0000"/>
                </a:solidFill>
              </a:rPr>
              <a:t>model</a:t>
            </a:r>
            <a:r>
              <a:rPr lang="pt-PT" sz="2800" dirty="0" smtClean="0">
                <a:solidFill>
                  <a:srgbClr val="FF0000"/>
                </a:solidFill>
              </a:rPr>
              <a:t> </a:t>
            </a:r>
            <a:r>
              <a:rPr lang="pt-PT" sz="2800" dirty="0" err="1" smtClean="0">
                <a:solidFill>
                  <a:srgbClr val="FF0000"/>
                </a:solidFill>
              </a:rPr>
              <a:t>end-effector</a:t>
            </a:r>
            <a:endParaRPr lang="pt-PT" sz="2800" dirty="0" smtClean="0">
              <a:solidFill>
                <a:srgbClr val="FF0000"/>
              </a:solidFill>
            </a:endParaRPr>
          </a:p>
          <a:p>
            <a:r>
              <a:rPr lang="pt-PT" sz="2800" dirty="0" smtClean="0">
                <a:solidFill>
                  <a:srgbClr val="FF0000"/>
                </a:solidFill>
              </a:rPr>
              <a:t> for ROb3 in posterior slides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5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Examples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Robot </a:t>
            </a:r>
            <a:r>
              <a:rPr lang="pt-PT" dirty="0" smtClean="0"/>
              <a:t>PUMA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9" y="1275616"/>
            <a:ext cx="75152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Example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robot PUMA (2)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9232" y="2051334"/>
            <a:ext cx="5512768" cy="29169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29" y="3648682"/>
            <a:ext cx="4651051" cy="298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90" y="1533984"/>
            <a:ext cx="6113992" cy="18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axis</a:t>
            </a:r>
            <a:r>
              <a:rPr lang="pt-PT" dirty="0" smtClean="0"/>
              <a:t>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600201"/>
            <a:ext cx="3682752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a/160=d/256</a:t>
            </a:r>
          </a:p>
          <a:p>
            <a:r>
              <a:rPr lang="en-US" sz="2400" dirty="0"/>
              <a:t>0 degree corresponds to 127 steps</a:t>
            </a:r>
          </a:p>
          <a:p>
            <a:r>
              <a:rPr lang="en-US" sz="2400" dirty="0"/>
              <a:t>0 steps -&gt; -80 degree</a:t>
            </a:r>
          </a:p>
          <a:p>
            <a:endParaRPr lang="en-US" sz="2400" dirty="0"/>
          </a:p>
          <a:p>
            <a:r>
              <a:rPr lang="en-US" sz="2400" dirty="0"/>
              <a:t>function: Steps -&gt; degree</a:t>
            </a:r>
          </a:p>
          <a:p>
            <a:r>
              <a:rPr lang="en-US" sz="2400" dirty="0"/>
              <a:t>function: degree -&gt; step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628800"/>
            <a:ext cx="36766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52126" y="365393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0</a:t>
            </a:r>
            <a:r>
              <a:rPr lang="pt-PT" baseline="30000" dirty="0"/>
              <a:t>o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8904312" y="6233066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0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5910" y="4005064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127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36026" y="1444134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255 steps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5383" y="140704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+80</a:t>
            </a:r>
            <a:r>
              <a:rPr lang="pt-PT" baseline="30000" dirty="0"/>
              <a:t>o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7840267" y="61059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-80</a:t>
            </a:r>
            <a:r>
              <a:rPr lang="pt-PT" baseline="30000" dirty="0"/>
              <a:t>o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2841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15" y="719139"/>
            <a:ext cx="80962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657225"/>
            <a:ext cx="788670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7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1014"/>
            <a:ext cx="71628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Rob3 (draw imaginary lines)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776414"/>
            <a:ext cx="55435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5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z-axis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08720"/>
          </a:xfrm>
        </p:spPr>
        <p:txBody>
          <a:bodyPr/>
          <a:lstStyle/>
          <a:p>
            <a:r>
              <a:rPr lang="en-US" dirty="0" smtClean="0"/>
              <a:t>z-1 axis along </a:t>
            </a:r>
            <a:r>
              <a:rPr lang="en-US" dirty="0" err="1" smtClean="0"/>
              <a:t>i-th</a:t>
            </a:r>
            <a:r>
              <a:rPr lang="en-US" dirty="0" smtClean="0"/>
              <a:t> joint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95" y="3284985"/>
            <a:ext cx="58102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8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1999"/>
          </a:xfrm>
        </p:spPr>
        <p:txBody>
          <a:bodyPr/>
          <a:lstStyle/>
          <a:p>
            <a:r>
              <a:rPr lang="en-US" dirty="0" smtClean="0"/>
              <a:t>Rob3 (x-axis)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7632" y="826800"/>
            <a:ext cx="8229600" cy="172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Along common perpendicular to between consecutive z-axis (from z</a:t>
            </a:r>
            <a:r>
              <a:rPr lang="en-US" baseline="-25000" dirty="0" smtClean="0"/>
              <a:t>i-1</a:t>
            </a:r>
            <a:r>
              <a:rPr lang="en-US" dirty="0" smtClean="0"/>
              <a:t> to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If </a:t>
            </a:r>
            <a:r>
              <a:rPr lang="en-US" dirty="0"/>
              <a:t>z</a:t>
            </a:r>
            <a:r>
              <a:rPr lang="en-US" baseline="-25000" dirty="0"/>
              <a:t>i-1</a:t>
            </a:r>
            <a:r>
              <a:rPr lang="en-US" dirty="0"/>
              <a:t> to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intercept, x-axis is assigned to be normal to the plane containing the two axis (</a:t>
            </a:r>
            <a:r>
              <a:rPr lang="en-US" dirty="0"/>
              <a:t>z</a:t>
            </a:r>
            <a:r>
              <a:rPr lang="en-US" baseline="-25000" dirty="0"/>
              <a:t>i-1</a:t>
            </a:r>
            <a:r>
              <a:rPr lang="en-US" dirty="0"/>
              <a:t> to </a:t>
            </a:r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baseline="-25000" dirty="0" smtClean="0"/>
              <a:t>)</a:t>
            </a:r>
          </a:p>
          <a:p>
            <a:r>
              <a:rPr lang="en-US" dirty="0" smtClean="0"/>
              <a:t>Assign Y-axis to complete the right-hand coordinate frame.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00" y="2629664"/>
            <a:ext cx="6842860" cy="412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17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1559"/>
          </a:xfrm>
        </p:spPr>
        <p:txBody>
          <a:bodyPr/>
          <a:lstStyle/>
          <a:p>
            <a:r>
              <a:rPr lang="en-US" dirty="0" smtClean="0"/>
              <a:t>Rob3 </a:t>
            </a:r>
            <a:r>
              <a:rPr lang="en-US" dirty="0" err="1" smtClean="0"/>
              <a:t>Denavit-Hartenberg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628719"/>
              </p:ext>
            </p:extLst>
          </p:nvPr>
        </p:nvGraphicFramePr>
        <p:xfrm>
          <a:off x="6640488" y="3949080"/>
          <a:ext cx="5266930" cy="290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386"/>
                <a:gridCol w="1053386"/>
                <a:gridCol w="1053386"/>
                <a:gridCol w="1053386"/>
                <a:gridCol w="1053386"/>
              </a:tblGrid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teta_i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alpha_i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a_i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D_</a:t>
                      </a:r>
                      <a:endParaRPr lang="en-US" dirty="0"/>
                    </a:p>
                  </a:txBody>
                  <a:tcPr/>
                </a:tc>
              </a:tr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/>
                </a:tc>
              </a:tr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48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6920"/>
            <a:ext cx="5262768" cy="31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90" y="1183464"/>
            <a:ext cx="6113992" cy="18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559"/>
            <a:ext cx="10515600" cy="563881"/>
          </a:xfrm>
        </p:spPr>
        <p:txBody>
          <a:bodyPr>
            <a:noAutofit/>
          </a:bodyPr>
          <a:lstStyle/>
          <a:p>
            <a:r>
              <a:rPr lang="pt-PT" sz="3600" dirty="0" smtClean="0"/>
              <a:t>Rob3 DH </a:t>
            </a:r>
            <a:r>
              <a:rPr lang="pt-PT" sz="3600" dirty="0" err="1" smtClean="0"/>
              <a:t>equations</a:t>
            </a:r>
            <a:r>
              <a:rPr lang="pt-PT" sz="3600" dirty="0" smtClean="0"/>
              <a:t> (</a:t>
            </a:r>
            <a:r>
              <a:rPr lang="pt-PT" sz="3600" dirty="0" err="1" smtClean="0"/>
              <a:t>edited</a:t>
            </a:r>
            <a:r>
              <a:rPr lang="pt-PT" sz="3600" dirty="0" smtClean="0"/>
              <a:t> in </a:t>
            </a:r>
            <a:r>
              <a:rPr lang="pt-PT" sz="3600" dirty="0" err="1" smtClean="0"/>
              <a:t>Mathematica</a:t>
            </a:r>
            <a:r>
              <a:rPr lang="pt-PT" sz="3600" dirty="0" smtClean="0"/>
              <a:t> Software)</a:t>
            </a:r>
            <a:endParaRPr lang="en-GB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80" y="1210464"/>
            <a:ext cx="10561030" cy="98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3075817"/>
            <a:ext cx="4535687" cy="250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00" y="2248177"/>
            <a:ext cx="1973620" cy="441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737" y="2445648"/>
            <a:ext cx="24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 matrixes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6326699" y="2684338"/>
            <a:ext cx="3302497" cy="2301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orientation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4032" y="5589240"/>
            <a:ext cx="3096344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2528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</p:spPr>
        <p:txBody>
          <a:bodyPr/>
          <a:lstStyle/>
          <a:p>
            <a:r>
              <a:rPr lang="en-US" dirty="0" smtClean="0"/>
              <a:t>Rob3- DH equations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1" y="1478280"/>
            <a:ext cx="5186879" cy="2406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3" y="4043536"/>
            <a:ext cx="5111295" cy="2357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521" y="259100"/>
            <a:ext cx="2878312" cy="2743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855" y="3173721"/>
            <a:ext cx="5345759" cy="2769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some tests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64" y="1336576"/>
            <a:ext cx="39433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2776"/>
            <a:ext cx="74104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2780929"/>
            <a:ext cx="27908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19" y="2619583"/>
            <a:ext cx="18097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24" y="4077073"/>
            <a:ext cx="320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6" y="3814764"/>
            <a:ext cx="5229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4639836"/>
            <a:ext cx="7905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68" y="5949281"/>
            <a:ext cx="320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85" y="5549230"/>
            <a:ext cx="41814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7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Rob</a:t>
            </a:r>
            <a:r>
              <a:rPr lang="pt-PT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1" y="1759495"/>
            <a:ext cx="11658600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682" y="764275"/>
            <a:ext cx="1631797" cy="13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Rob3 with all joints at 0</a:t>
            </a:r>
            <a:r>
              <a:rPr lang="en-US" baseline="30000" dirty="0" smtClean="0"/>
              <a:t>o</a:t>
            </a:r>
            <a:endParaRPr lang="en-US" baseline="30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40" y="1980848"/>
            <a:ext cx="6336240" cy="295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385" y="2438792"/>
            <a:ext cx="32861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Roll-pitch-yaw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812607"/>
            <a:ext cx="6381750" cy="581025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21" y="2698759"/>
            <a:ext cx="10961471" cy="1675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61960" y="1554480"/>
            <a:ext cx="257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>
                <a:solidFill>
                  <a:srgbClr val="FF0000"/>
                </a:solidFill>
              </a:rPr>
              <a:t>Be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carful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with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arcTan</a:t>
            </a:r>
            <a:r>
              <a:rPr lang="pt-PT" dirty="0" smtClean="0">
                <a:solidFill>
                  <a:srgbClr val="FF0000"/>
                </a:solidFill>
              </a:rPr>
              <a:t>(y/x)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1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</a:t>
            </a:r>
            <a:r>
              <a:rPr lang="en-US" dirty="0" err="1" smtClean="0"/>
              <a:t>ArcTan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provides the true angle considering the quadrant specified by components x and y.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1757"/>
            <a:ext cx="7425241" cy="54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46856" y="3429000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firstly tests whether x and y are zero, which returns 0, or otherwise it returns </a:t>
            </a:r>
            <a:r>
              <a:rPr lang="en-US" dirty="0" err="1"/>
              <a:t>ArcTan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There is a C++ double atan2(</a:t>
            </a:r>
            <a:r>
              <a:rPr lang="en-US" dirty="0" err="1">
                <a:solidFill>
                  <a:srgbClr val="FF0000"/>
                </a:solidFill>
              </a:rPr>
              <a:t>y,x</a:t>
            </a:r>
            <a:r>
              <a:rPr lang="en-US" dirty="0">
                <a:solidFill>
                  <a:srgbClr val="FF0000"/>
                </a:solidFill>
              </a:rPr>
              <a:t>) // order of parameters swapped</a:t>
            </a:r>
          </a:p>
          <a:p>
            <a:r>
              <a:rPr lang="en-US" dirty="0">
                <a:solidFill>
                  <a:srgbClr val="FF0000"/>
                </a:solidFill>
              </a:rPr>
              <a:t>You can’t call atan2 directly if x==0 and y==0 (domain error).</a:t>
            </a:r>
          </a:p>
          <a:p>
            <a:r>
              <a:rPr lang="en-US" dirty="0">
                <a:solidFill>
                  <a:srgbClr val="FF0000"/>
                </a:solidFill>
              </a:rPr>
              <a:t>Define ArcTan2 in C++, which prevents the error when calling atan2  </a:t>
            </a:r>
          </a:p>
        </p:txBody>
      </p:sp>
      <p:sp>
        <p:nvSpPr>
          <p:cNvPr id="4" name="Left Arrow 3"/>
          <p:cNvSpPr/>
          <p:nvPr/>
        </p:nvSpPr>
        <p:spPr>
          <a:xfrm>
            <a:off x="8168640" y="2621280"/>
            <a:ext cx="2072640" cy="4267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 smtClean="0"/>
              <a:t>direct_kinematics</a:t>
            </a:r>
            <a:r>
              <a:rPr lang="pt-PT" dirty="0" smtClean="0"/>
              <a:t> for Rob3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//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direct_kinematics</a:t>
            </a:r>
            <a:r>
              <a:rPr lang="en-US" sz="2400" dirty="0" smtClean="0"/>
              <a:t>(double t1, … [here we </a:t>
            </a:r>
            <a:r>
              <a:rPr lang="en-US" sz="2400" dirty="0" err="1" smtClean="0"/>
              <a:t>ommit</a:t>
            </a:r>
            <a:r>
              <a:rPr lang="en-US" sz="2400" dirty="0" smtClean="0"/>
              <a:t> variable types]</a:t>
            </a:r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r>
              <a:rPr lang="pt-PT" sz="2400" dirty="0" err="1" smtClean="0"/>
              <a:t>int</a:t>
            </a:r>
            <a:r>
              <a:rPr lang="pt-PT" sz="2400" dirty="0" smtClean="0"/>
              <a:t> </a:t>
            </a:r>
            <a:r>
              <a:rPr lang="en-US" sz="2400" dirty="0" err="1" smtClean="0"/>
              <a:t>direct_kinematics</a:t>
            </a:r>
            <a:r>
              <a:rPr lang="en-US" sz="2400" dirty="0" smtClean="0"/>
              <a:t>(t1, t2, t3, t4, t5,    &amp;x, &amp;y, &amp;z, &amp;roll, &amp;pitch, &amp;yaw){</a:t>
            </a:r>
          </a:p>
          <a:p>
            <a:pPr marL="0" indent="0">
              <a:buNone/>
            </a:pPr>
            <a:r>
              <a:rPr lang="pt-PT" sz="2400" dirty="0" smtClean="0"/>
              <a:t>   x = cos(t1)*(a2*cos(t2)+a3*cos(t2+t3)+d5*cos(t2+t3+t4);</a:t>
            </a:r>
          </a:p>
          <a:p>
            <a:pPr marL="0" indent="0">
              <a:buNone/>
            </a:pPr>
            <a:r>
              <a:rPr lang="pt-PT" sz="2400" dirty="0"/>
              <a:t> </a:t>
            </a:r>
            <a:r>
              <a:rPr lang="pt-PT" sz="2400" dirty="0" smtClean="0"/>
              <a:t>  //… </a:t>
            </a:r>
            <a:r>
              <a:rPr lang="pt-PT" sz="2400" dirty="0" err="1" smtClean="0"/>
              <a:t>develop</a:t>
            </a:r>
            <a:r>
              <a:rPr lang="pt-PT" sz="2400" dirty="0" smtClean="0"/>
              <a:t> </a:t>
            </a:r>
            <a:r>
              <a:rPr lang="pt-PT" sz="2400" dirty="0" err="1" smtClean="0"/>
              <a:t>remaining</a:t>
            </a:r>
            <a:r>
              <a:rPr lang="pt-PT" sz="2400" dirty="0" smtClean="0"/>
              <a:t> </a:t>
            </a:r>
            <a:r>
              <a:rPr lang="pt-PT" sz="2400" dirty="0" err="1" smtClean="0"/>
              <a:t>code</a:t>
            </a:r>
            <a:r>
              <a:rPr lang="pt-PT" sz="2400" dirty="0" smtClean="0"/>
              <a:t> </a:t>
            </a:r>
            <a:r>
              <a:rPr lang="pt-PT" sz="2400" dirty="0" err="1" smtClean="0"/>
              <a:t>here</a:t>
            </a:r>
            <a:endParaRPr lang="pt-PT" sz="2400" dirty="0" smtClean="0"/>
          </a:p>
          <a:p>
            <a:pPr marL="0" indent="0">
              <a:buNone/>
            </a:pPr>
            <a:r>
              <a:rPr lang="pt-PT" sz="2400" dirty="0"/>
              <a:t> </a:t>
            </a:r>
            <a:r>
              <a:rPr lang="pt-PT" sz="2400" dirty="0" smtClean="0"/>
              <a:t>  //… a2, a3 </a:t>
            </a:r>
            <a:r>
              <a:rPr lang="pt-PT" sz="2400" dirty="0" err="1" smtClean="0"/>
              <a:t>and</a:t>
            </a:r>
            <a:r>
              <a:rPr lang="pt-PT" sz="2400" dirty="0" smtClean="0"/>
              <a:t> d5 are </a:t>
            </a:r>
            <a:r>
              <a:rPr lang="pt-PT" sz="2400" dirty="0" err="1" smtClean="0"/>
              <a:t>on</a:t>
            </a:r>
            <a:r>
              <a:rPr lang="pt-PT" sz="2400" dirty="0" smtClean="0"/>
              <a:t> </a:t>
            </a:r>
            <a:r>
              <a:rPr lang="pt-PT" sz="2400" dirty="0" err="1" smtClean="0"/>
              <a:t>the</a:t>
            </a:r>
            <a:r>
              <a:rPr lang="pt-PT" sz="2400" dirty="0" smtClean="0"/>
              <a:t> DH </a:t>
            </a:r>
            <a:r>
              <a:rPr lang="pt-PT" sz="2400" dirty="0" err="1" smtClean="0"/>
              <a:t>table</a:t>
            </a:r>
            <a:endParaRPr lang="pt-PT" sz="2400" dirty="0"/>
          </a:p>
          <a:p>
            <a:pPr marL="0" indent="0">
              <a:buNone/>
            </a:pPr>
            <a:endParaRPr lang="pt-PT" sz="2400" dirty="0" smtClean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r>
              <a:rPr lang="pt-PT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endParaRPr lang="pt-PT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8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GUI </a:t>
            </a:r>
            <a:r>
              <a:rPr lang="pt-PT" dirty="0" err="1" smtClean="0"/>
              <a:t>user</a:t>
            </a:r>
            <a:r>
              <a:rPr lang="pt-PT" dirty="0" smtClean="0"/>
              <a:t> interface</a:t>
            </a:r>
            <a:endParaRPr lang="pt-P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8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2764"/>
          </a:xfrm>
        </p:spPr>
        <p:txBody>
          <a:bodyPr>
            <a:normAutofit/>
          </a:bodyPr>
          <a:lstStyle/>
          <a:p>
            <a:pPr algn="ctr"/>
            <a:r>
              <a:rPr lang="pt-PT" sz="3200" dirty="0" err="1" smtClean="0"/>
              <a:t>Right</a:t>
            </a:r>
            <a:r>
              <a:rPr lang="pt-PT" sz="3200" dirty="0" smtClean="0"/>
              <a:t> </a:t>
            </a:r>
            <a:r>
              <a:rPr lang="pt-PT" sz="3200" dirty="0" err="1" smtClean="0"/>
              <a:t>click</a:t>
            </a:r>
            <a:r>
              <a:rPr lang="pt-PT" sz="3200" dirty="0" smtClean="0"/>
              <a:t> in </a:t>
            </a:r>
            <a:r>
              <a:rPr lang="pt-PT" sz="3200" dirty="0" err="1" smtClean="0"/>
              <a:t>your</a:t>
            </a:r>
            <a:r>
              <a:rPr lang="pt-PT" sz="3200" dirty="0" smtClean="0"/>
              <a:t> </a:t>
            </a:r>
            <a:r>
              <a:rPr lang="pt-PT" sz="3200" dirty="0" err="1" smtClean="0"/>
              <a:t>solution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create</a:t>
            </a:r>
            <a:r>
              <a:rPr lang="pt-PT" sz="3200" dirty="0" smtClean="0"/>
              <a:t> </a:t>
            </a:r>
            <a:r>
              <a:rPr lang="pt-PT" sz="3200" dirty="0" err="1" smtClean="0"/>
              <a:t>empty</a:t>
            </a:r>
            <a:r>
              <a:rPr lang="pt-PT" sz="3200" dirty="0" smtClean="0"/>
              <a:t> </a:t>
            </a:r>
            <a:r>
              <a:rPr lang="pt-PT" sz="3200" dirty="0" err="1" smtClean="0"/>
              <a:t>project</a:t>
            </a:r>
            <a:r>
              <a:rPr lang="pt-PT" sz="3200" dirty="0" smtClean="0"/>
              <a:t> C++</a:t>
            </a:r>
            <a:endParaRPr lang="pt-PT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12" y="1023938"/>
            <a:ext cx="9879776" cy="555466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297840" y="2238233"/>
            <a:ext cx="2961564" cy="70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57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06" y="1293362"/>
            <a:ext cx="9589868" cy="5353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32764"/>
          </a:xfrm>
        </p:spPr>
        <p:txBody>
          <a:bodyPr>
            <a:normAutofit/>
          </a:bodyPr>
          <a:lstStyle/>
          <a:p>
            <a:pPr algn="ctr"/>
            <a:r>
              <a:rPr lang="pt-PT" sz="3200" dirty="0" err="1" smtClean="0"/>
              <a:t>Right</a:t>
            </a:r>
            <a:r>
              <a:rPr lang="pt-PT" sz="3200" dirty="0" smtClean="0"/>
              <a:t> </a:t>
            </a:r>
            <a:r>
              <a:rPr lang="pt-PT" sz="3200" dirty="0" err="1" smtClean="0"/>
              <a:t>click</a:t>
            </a:r>
            <a:r>
              <a:rPr lang="pt-PT" sz="3200" dirty="0" smtClean="0"/>
              <a:t> in </a:t>
            </a:r>
            <a:r>
              <a:rPr lang="pt-PT" sz="3200" dirty="0" err="1" smtClean="0"/>
              <a:t>your</a:t>
            </a:r>
            <a:r>
              <a:rPr lang="pt-PT" sz="3200" dirty="0" smtClean="0"/>
              <a:t> </a:t>
            </a:r>
            <a:r>
              <a:rPr lang="pt-PT" sz="3200" dirty="0" err="1" smtClean="0"/>
              <a:t>solution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create</a:t>
            </a:r>
            <a:r>
              <a:rPr lang="pt-PT" sz="3200" dirty="0" smtClean="0"/>
              <a:t> </a:t>
            </a:r>
            <a:r>
              <a:rPr lang="pt-PT" sz="3200" dirty="0" err="1" smtClean="0"/>
              <a:t>empty</a:t>
            </a:r>
            <a:r>
              <a:rPr lang="pt-PT" sz="3200" dirty="0" smtClean="0"/>
              <a:t> </a:t>
            </a:r>
            <a:r>
              <a:rPr lang="pt-PT" sz="3200" dirty="0" err="1" smtClean="0"/>
              <a:t>project</a:t>
            </a:r>
            <a:r>
              <a:rPr lang="pt-PT" sz="3200" dirty="0" smtClean="0"/>
              <a:t> C++</a:t>
            </a:r>
            <a:endParaRPr lang="pt-PT" sz="3200" dirty="0"/>
          </a:p>
        </p:txBody>
      </p:sp>
      <p:sp>
        <p:nvSpPr>
          <p:cNvPr id="6" name="Oval 5"/>
          <p:cNvSpPr/>
          <p:nvPr/>
        </p:nvSpPr>
        <p:spPr>
          <a:xfrm>
            <a:off x="791570" y="2565779"/>
            <a:ext cx="1787857" cy="518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3646227" y="3209499"/>
            <a:ext cx="1787857" cy="518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1899313" y="5611504"/>
            <a:ext cx="2522562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122693" y="6171062"/>
            <a:ext cx="1787857" cy="5186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2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05468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solution</a:t>
            </a:r>
            <a:r>
              <a:rPr lang="pt-PT" dirty="0" smtClean="0"/>
              <a:t> </a:t>
            </a:r>
            <a:r>
              <a:rPr lang="pt-PT" dirty="0" err="1" smtClean="0"/>
              <a:t>explorer</a:t>
            </a:r>
            <a:r>
              <a:rPr lang="pt-PT" dirty="0" smtClean="0"/>
              <a:t>, </a:t>
            </a:r>
            <a:r>
              <a:rPr lang="pt-PT" dirty="0" err="1" smtClean="0"/>
              <a:t>right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in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new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dirty="0" err="1" smtClean="0"/>
              <a:t>Add</a:t>
            </a:r>
            <a:r>
              <a:rPr lang="pt-PT" dirty="0" smtClean="0"/>
              <a:t>/New Item 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34" y="1228725"/>
            <a:ext cx="9515532" cy="53498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25134" y="4421875"/>
            <a:ext cx="1787857" cy="518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116472" y="3154907"/>
            <a:ext cx="1787857" cy="518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4096603" y="3195851"/>
            <a:ext cx="1787857" cy="518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081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3708"/>
          </a:xfrm>
        </p:spPr>
        <p:txBody>
          <a:bodyPr>
            <a:normAutofit fontScale="90000"/>
          </a:bodyPr>
          <a:lstStyle/>
          <a:p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u="sng" dirty="0" smtClean="0"/>
              <a:t>Visual C++UI</a:t>
            </a:r>
            <a:r>
              <a:rPr lang="pt-PT" dirty="0" smtClean="0"/>
              <a:t> -&gt; </a:t>
            </a:r>
            <a:r>
              <a:rPr lang="pt-PT" u="sng" dirty="0" smtClean="0"/>
              <a:t>Windows </a:t>
            </a:r>
            <a:r>
              <a:rPr lang="pt-PT" u="sng" dirty="0" err="1" smtClean="0"/>
              <a:t>form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add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65" y="1186811"/>
            <a:ext cx="9498952" cy="5337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80197" y="1749188"/>
            <a:ext cx="1787857" cy="7210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3400567" y="1803779"/>
            <a:ext cx="2317845" cy="518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8163636" y="6020937"/>
            <a:ext cx="1787857" cy="518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8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Click</a:t>
            </a:r>
            <a:r>
              <a:rPr lang="es-ES" dirty="0" smtClean="0"/>
              <a:t> “yes”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message</a:t>
            </a:r>
            <a:r>
              <a:rPr lang="es-ES" dirty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appears</a:t>
            </a:r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35" y="1944807"/>
            <a:ext cx="7193820" cy="30775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89176" y="4137546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1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Rob</a:t>
            </a:r>
            <a:r>
              <a:rPr lang="pt-PT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84" y="1210075"/>
            <a:ext cx="8657301" cy="49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Put</a:t>
            </a:r>
            <a:r>
              <a:rPr lang="pt-PT" dirty="0" smtClean="0"/>
              <a:t> </a:t>
            </a:r>
            <a:r>
              <a:rPr lang="pt-PT" dirty="0" err="1" smtClean="0"/>
              <a:t>at</a:t>
            </a:r>
            <a:r>
              <a:rPr lang="pt-PT" dirty="0" smtClean="0"/>
              <a:t> </a:t>
            </a:r>
            <a:r>
              <a:rPr lang="pt-PT" dirty="0" err="1" smtClean="0"/>
              <a:t>least</a:t>
            </a:r>
            <a:r>
              <a:rPr lang="pt-PT" dirty="0" smtClean="0"/>
              <a:t> a </a:t>
            </a:r>
            <a:r>
              <a:rPr lang="pt-PT" dirty="0" err="1" smtClean="0"/>
              <a:t>button</a:t>
            </a:r>
            <a:r>
              <a:rPr lang="pt-PT" dirty="0" smtClean="0"/>
              <a:t> in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form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90" y="1940084"/>
            <a:ext cx="62865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0" y="2743200"/>
            <a:ext cx="2270760" cy="2087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64524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Open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source-code</a:t>
            </a:r>
            <a:r>
              <a:rPr lang="pt-PT" dirty="0" smtClean="0"/>
              <a:t> c++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just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 MyRobotForm.cpp (</a:t>
            </a:r>
            <a:r>
              <a:rPr lang="pt-PT" dirty="0" err="1" smtClean="0"/>
              <a:t>click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it</a:t>
            </a:r>
            <a:r>
              <a:rPr lang="pt-PT" dirty="0" smtClean="0"/>
              <a:t>)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27" y="1091893"/>
            <a:ext cx="10097522" cy="567708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576782" y="5256662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following</a:t>
            </a:r>
            <a:r>
              <a:rPr lang="pt-PT" dirty="0" smtClean="0"/>
              <a:t> </a:t>
            </a:r>
            <a:r>
              <a:rPr lang="pt-PT" dirty="0" err="1" smtClean="0"/>
              <a:t>lines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pt-PT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PT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MyRobotForm.h</a:t>
            </a:r>
            <a:r>
              <a:rPr lang="pt-P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System::Windows::Forms;</a:t>
            </a:r>
          </a:p>
          <a:p>
            <a:pPr marL="0" indent="0">
              <a:buNone/>
            </a:pP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//[</a:t>
            </a:r>
            <a:r>
              <a:rPr lang="pt-PT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MTAThread</a:t>
            </a:r>
            <a:r>
              <a:rPr lang="pt-PT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pt-PT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P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PT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P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EnableVisualStyles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PT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P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SetCompatibleTextRenderingDefault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PT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PT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pt-PT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PT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gcnew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Rob3GUI::</a:t>
            </a:r>
            <a:r>
              <a:rPr lang="pt-PT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MyRobotForm</a:t>
            </a: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00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8174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Open </a:t>
            </a:r>
            <a:r>
              <a:rPr lang="pt-PT" dirty="0" err="1" smtClean="0"/>
              <a:t>project</a:t>
            </a:r>
            <a:r>
              <a:rPr lang="pt-PT" dirty="0" smtClean="0"/>
              <a:t> </a:t>
            </a:r>
            <a:r>
              <a:rPr lang="pt-PT" dirty="0" err="1" smtClean="0"/>
              <a:t>Properties</a:t>
            </a:r>
            <a:r>
              <a:rPr lang="pt-PT" dirty="0" smtClean="0"/>
              <a:t>: </a:t>
            </a:r>
            <a:r>
              <a:rPr lang="pt-PT" dirty="0" err="1" smtClean="0"/>
              <a:t>right-click</a:t>
            </a:r>
            <a:r>
              <a:rPr lang="pt-PT" dirty="0" smtClean="0"/>
              <a:t> </a:t>
            </a:r>
            <a:r>
              <a:rPr lang="pt-PT" dirty="0" err="1" smtClean="0"/>
              <a:t>on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new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112" y="1173095"/>
            <a:ext cx="9831776" cy="5527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481247" y="3946480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5106538" y="5638802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17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4"/>
            <a:ext cx="10515600" cy="682388"/>
          </a:xfrm>
        </p:spPr>
        <p:txBody>
          <a:bodyPr>
            <a:noAutofit/>
          </a:bodyPr>
          <a:lstStyle/>
          <a:p>
            <a:r>
              <a:rPr lang="pt-PT" sz="2800" dirty="0" smtClean="0"/>
              <a:t>Goto </a:t>
            </a:r>
            <a:r>
              <a:rPr lang="pt-PT" sz="2800" dirty="0" err="1" smtClean="0"/>
              <a:t>configuration</a:t>
            </a:r>
            <a:r>
              <a:rPr lang="pt-PT" sz="2800" dirty="0" smtClean="0"/>
              <a:t> </a:t>
            </a:r>
            <a:r>
              <a:rPr lang="pt-PT" sz="2800" dirty="0" err="1" smtClean="0"/>
              <a:t>properties</a:t>
            </a:r>
            <a:r>
              <a:rPr lang="pt-PT" sz="2800" dirty="0" smtClean="0"/>
              <a:t>/general /</a:t>
            </a:r>
            <a:r>
              <a:rPr lang="pt-PT" sz="2800" dirty="0" err="1" smtClean="0"/>
              <a:t>Common</a:t>
            </a:r>
            <a:r>
              <a:rPr lang="pt-PT" sz="2800" dirty="0" smtClean="0"/>
              <a:t> </a:t>
            </a:r>
            <a:r>
              <a:rPr lang="pt-PT" sz="2800" dirty="0" err="1" smtClean="0"/>
              <a:t>language</a:t>
            </a:r>
            <a:r>
              <a:rPr lang="pt-PT" sz="2800" dirty="0" smtClean="0"/>
              <a:t> </a:t>
            </a:r>
            <a:r>
              <a:rPr lang="pt-PT" sz="2800" dirty="0" err="1" smtClean="0"/>
              <a:t>runtime</a:t>
            </a:r>
            <a:r>
              <a:rPr lang="pt-PT" sz="2800" dirty="0"/>
              <a:t> </a:t>
            </a:r>
            <a:r>
              <a:rPr lang="pt-PT" sz="2800" dirty="0" smtClean="0"/>
              <a:t>-&gt; </a:t>
            </a:r>
            <a:r>
              <a:rPr lang="pt-PT" sz="2800" dirty="0" err="1" smtClean="0"/>
              <a:t>Select</a:t>
            </a:r>
            <a:r>
              <a:rPr lang="pt-PT" sz="2800" dirty="0" smtClean="0"/>
              <a:t> “</a:t>
            </a:r>
            <a:r>
              <a:rPr lang="pt-PT" sz="2800" dirty="0" err="1" smtClean="0"/>
              <a:t>Common</a:t>
            </a:r>
            <a:r>
              <a:rPr lang="pt-PT" sz="2800" dirty="0" smtClean="0"/>
              <a:t> </a:t>
            </a:r>
            <a:r>
              <a:rPr lang="pt-PT" sz="2800" dirty="0" err="1" smtClean="0"/>
              <a:t>language</a:t>
            </a:r>
            <a:r>
              <a:rPr lang="pt-PT" sz="2800" dirty="0" smtClean="0"/>
              <a:t> </a:t>
            </a:r>
            <a:r>
              <a:rPr lang="pt-PT" sz="2800" dirty="0" err="1" smtClean="0"/>
              <a:t>Runtime</a:t>
            </a:r>
            <a:r>
              <a:rPr lang="pt-PT" sz="2800" dirty="0" smtClean="0"/>
              <a:t> </a:t>
            </a:r>
            <a:r>
              <a:rPr lang="pt-PT" sz="2800" dirty="0" err="1" smtClean="0"/>
              <a:t>Support</a:t>
            </a:r>
            <a:r>
              <a:rPr lang="pt-PT" sz="2800" dirty="0" smtClean="0"/>
              <a:t> /</a:t>
            </a:r>
            <a:r>
              <a:rPr lang="pt-PT" sz="2800" dirty="0" err="1" smtClean="0"/>
              <a:t>clr</a:t>
            </a:r>
            <a:r>
              <a:rPr lang="pt-PT" sz="2800" dirty="0" smtClean="0"/>
              <a:t>”</a:t>
            </a:r>
            <a:endParaRPr lang="pt-PT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27" y="1023938"/>
            <a:ext cx="9812664" cy="569076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66799" y="2199566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3616657" y="4135272"/>
            <a:ext cx="6100550" cy="11464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7115033" y="6077804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6496334" y="5540990"/>
            <a:ext cx="3034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Don’t click ok yet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8172"/>
          </a:xfrm>
        </p:spPr>
        <p:txBody>
          <a:bodyPr/>
          <a:lstStyle/>
          <a:p>
            <a:r>
              <a:rPr lang="pt-PT" dirty="0" smtClean="0"/>
              <a:t>In </a:t>
            </a:r>
            <a:r>
              <a:rPr lang="pt-PT" dirty="0" err="1" smtClean="0"/>
              <a:t>Linker</a:t>
            </a:r>
            <a:r>
              <a:rPr lang="pt-PT" dirty="0" smtClean="0"/>
              <a:t>/</a:t>
            </a:r>
            <a:r>
              <a:rPr lang="pt-PT" dirty="0" err="1" smtClean="0"/>
              <a:t>Advanced</a:t>
            </a:r>
            <a:r>
              <a:rPr lang="pt-PT" dirty="0" smtClean="0"/>
              <a:t>/</a:t>
            </a:r>
            <a:r>
              <a:rPr lang="pt-PT" dirty="0" err="1" smtClean="0"/>
              <a:t>Entry</a:t>
            </a:r>
            <a:r>
              <a:rPr lang="pt-PT" dirty="0" smtClean="0"/>
              <a:t> </a:t>
            </a:r>
            <a:r>
              <a:rPr lang="pt-PT" dirty="0" err="1" smtClean="0"/>
              <a:t>point</a:t>
            </a:r>
            <a:r>
              <a:rPr lang="pt-PT" dirty="0" smtClean="0"/>
              <a:t>: </a:t>
            </a:r>
            <a:r>
              <a:rPr lang="pt-PT" dirty="0" err="1" smtClean="0"/>
              <a:t>write</a:t>
            </a:r>
            <a:r>
              <a:rPr lang="pt-PT" dirty="0" smtClean="0"/>
              <a:t> </a:t>
            </a:r>
            <a:r>
              <a:rPr lang="pt-PT" u="sng" dirty="0" err="1" smtClean="0"/>
              <a:t>main</a:t>
            </a:r>
            <a:endParaRPr lang="pt-PT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48" y="927455"/>
            <a:ext cx="10325797" cy="599694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80196" y="3045727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1285163" y="5106539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5993641" y="1653655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7456226" y="6232477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6755642" y="5527343"/>
            <a:ext cx="3034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Don’t click ok yet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126924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In </a:t>
            </a:r>
            <a:r>
              <a:rPr lang="pt-PT" dirty="0" err="1" smtClean="0"/>
              <a:t>Linker</a:t>
            </a:r>
            <a:r>
              <a:rPr lang="pt-PT" dirty="0" smtClean="0"/>
              <a:t>/</a:t>
            </a:r>
            <a:r>
              <a:rPr lang="pt-PT" dirty="0" err="1" smtClean="0"/>
              <a:t>System</a:t>
            </a:r>
            <a:r>
              <a:rPr lang="pt-PT" dirty="0" smtClean="0"/>
              <a:t>/</a:t>
            </a:r>
            <a:r>
              <a:rPr lang="pt-PT" dirty="0" err="1" smtClean="0"/>
              <a:t>Subsystem</a:t>
            </a:r>
            <a:r>
              <a:rPr lang="pt-PT" dirty="0" smtClean="0"/>
              <a:t>, </a:t>
            </a:r>
            <a:r>
              <a:rPr lang="pt-PT" dirty="0" err="1" smtClean="0"/>
              <a:t>select</a:t>
            </a:r>
            <a:r>
              <a:rPr lang="pt-PT" dirty="0" smtClean="0"/>
              <a:t> </a:t>
            </a:r>
            <a:r>
              <a:rPr lang="pt-PT" u="sng" dirty="0"/>
              <a:t>Windows(/SUBSYSTEM:WINDOWS)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91" y="1433228"/>
            <a:ext cx="9036319" cy="524052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3026" y="4260378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3127611" y="1924334"/>
            <a:ext cx="5566013" cy="8871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337110" y="6064157"/>
            <a:ext cx="1922060" cy="625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5841242" y="5254387"/>
            <a:ext cx="259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Click ok </a:t>
            </a:r>
            <a:r>
              <a:rPr lang="en-US" sz="3200" dirty="0" smtClean="0">
                <a:solidFill>
                  <a:srgbClr val="FF0000"/>
                </a:solidFill>
              </a:rPr>
              <a:t>NOW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2890"/>
          </a:xfrm>
        </p:spPr>
        <p:txBody>
          <a:bodyPr>
            <a:normAutofit fontScale="90000"/>
          </a:bodyPr>
          <a:lstStyle/>
          <a:p>
            <a:r>
              <a:rPr lang="pt-PT" dirty="0" err="1" smtClean="0"/>
              <a:t>Add</a:t>
            </a:r>
            <a:r>
              <a:rPr lang="pt-PT" dirty="0" smtClean="0"/>
              <a:t> main32.cpp </a:t>
            </a:r>
            <a:r>
              <a:rPr lang="pt-PT" dirty="0" err="1" smtClean="0"/>
              <a:t>and</a:t>
            </a:r>
            <a:r>
              <a:rPr lang="pt-PT" dirty="0" smtClean="0"/>
              <a:t> serial32.cpp to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project</a:t>
            </a:r>
            <a:endParaRPr lang="pt-P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11" y="1092200"/>
            <a:ext cx="9879778" cy="5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Start</a:t>
            </a:r>
            <a:r>
              <a:rPr lang="pt-PT" dirty="0" smtClean="0"/>
              <a:t> </a:t>
            </a:r>
            <a:r>
              <a:rPr lang="pt-PT" dirty="0" err="1" smtClean="0"/>
              <a:t>filling</a:t>
            </a:r>
            <a:r>
              <a:rPr lang="pt-PT" dirty="0" smtClean="0"/>
              <a:t> </a:t>
            </a:r>
            <a:r>
              <a:rPr lang="pt-PT" dirty="0" err="1" smtClean="0"/>
              <a:t>your</a:t>
            </a:r>
            <a:r>
              <a:rPr lang="pt-PT" dirty="0" smtClean="0"/>
              <a:t> </a:t>
            </a:r>
            <a:r>
              <a:rPr lang="pt-PT" dirty="0" err="1" smtClean="0"/>
              <a:t>User</a:t>
            </a:r>
            <a:r>
              <a:rPr lang="pt-PT" dirty="0" smtClean="0"/>
              <a:t> </a:t>
            </a:r>
            <a:r>
              <a:rPr lang="pt-PT" i="1" dirty="0" err="1" smtClean="0"/>
              <a:t>friendly</a:t>
            </a:r>
            <a:r>
              <a:rPr lang="pt-PT" dirty="0" smtClean="0"/>
              <a:t> Interface</a:t>
            </a: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1705928"/>
            <a:ext cx="4855845" cy="3047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4120" y="2727960"/>
            <a:ext cx="1192560" cy="56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22" y="2550795"/>
            <a:ext cx="6315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Add</a:t>
            </a:r>
            <a:r>
              <a:rPr lang="pt-PT" dirty="0" smtClean="0"/>
              <a:t> a </a:t>
            </a:r>
            <a:r>
              <a:rPr lang="pt-PT" dirty="0" err="1" smtClean="0"/>
              <a:t>Tcomport</a:t>
            </a:r>
            <a:r>
              <a:rPr lang="pt-PT" dirty="0" smtClean="0"/>
              <a:t> </a:t>
            </a:r>
            <a:r>
              <a:rPr lang="pt-PT" dirty="0" err="1" smtClean="0"/>
              <a:t>object</a:t>
            </a:r>
            <a:r>
              <a:rPr lang="pt-PT" dirty="0" smtClean="0"/>
              <a:t> to </a:t>
            </a:r>
            <a:r>
              <a:rPr lang="pt-PT" dirty="0" err="1" smtClean="0"/>
              <a:t>the</a:t>
            </a:r>
            <a:r>
              <a:rPr lang="pt-PT" dirty="0" smtClean="0"/>
              <a:t> robot </a:t>
            </a:r>
            <a:r>
              <a:rPr lang="pt-PT" dirty="0" err="1" smtClean="0"/>
              <a:t>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840" y="1588611"/>
            <a:ext cx="9167818" cy="482742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738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6"/>
            <a:ext cx="10515600" cy="941696"/>
          </a:xfrm>
        </p:spPr>
        <p:txBody>
          <a:bodyPr/>
          <a:lstStyle/>
          <a:p>
            <a:r>
              <a:rPr lang="pt-PT" dirty="0" err="1" smtClean="0"/>
              <a:t>Working</a:t>
            </a:r>
            <a:r>
              <a:rPr lang="pt-PT" dirty="0" smtClean="0"/>
              <a:t> range </a:t>
            </a:r>
            <a:r>
              <a:rPr lang="pt-PT" dirty="0" err="1" smtClean="0"/>
              <a:t>and</a:t>
            </a:r>
            <a:r>
              <a:rPr lang="pt-PT" dirty="0" smtClean="0"/>
              <a:t>  speed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290" y="1142369"/>
            <a:ext cx="7962900" cy="293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02" y="1142640"/>
            <a:ext cx="6924675" cy="29622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30353" y="805217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Resolution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09" y="4318518"/>
            <a:ext cx="8105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5359"/>
          </a:xfrm>
        </p:spPr>
        <p:txBody>
          <a:bodyPr/>
          <a:lstStyle/>
          <a:p>
            <a:r>
              <a:rPr lang="pt-PT" dirty="0" err="1" smtClean="0"/>
              <a:t>Put</a:t>
            </a:r>
            <a:r>
              <a:rPr lang="pt-PT" dirty="0" smtClean="0"/>
              <a:t> </a:t>
            </a:r>
            <a:r>
              <a:rPr lang="pt-PT" dirty="0" err="1" smtClean="0"/>
              <a:t>code</a:t>
            </a:r>
            <a:r>
              <a:rPr lang="pt-PT" dirty="0" smtClean="0"/>
              <a:t> for </a:t>
            </a:r>
            <a:r>
              <a:rPr lang="pt-PT" dirty="0" err="1" smtClean="0"/>
              <a:t>buttons</a:t>
            </a:r>
            <a:r>
              <a:rPr lang="pt-PT" dirty="0" smtClean="0"/>
              <a:t> </a:t>
            </a:r>
            <a:r>
              <a:rPr lang="pt-PT" dirty="0" err="1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852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private: System::Void button2_Click(System::Object^  sender, System::</a:t>
            </a:r>
            <a:r>
              <a:rPr lang="en-US" dirty="0" err="1"/>
              <a:t>EventArgs</a:t>
            </a:r>
            <a:r>
              <a:rPr lang="en-US" dirty="0"/>
              <a:t>^  e)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Cp</a:t>
            </a:r>
            <a:r>
              <a:rPr lang="en-US" dirty="0"/>
              <a:t>-&gt;</a:t>
            </a:r>
            <a:r>
              <a:rPr lang="en-US" dirty="0" err="1"/>
              <a:t>Abrir</a:t>
            </a:r>
            <a:r>
              <a:rPr lang="en-US" dirty="0"/>
              <a:t>(L"\\\\.\\com12");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en-US" dirty="0"/>
              <a:t>private: System::Void button2_Click(System::Object^  sender, System::</a:t>
            </a:r>
            <a:r>
              <a:rPr lang="en-US" dirty="0" err="1"/>
              <a:t>EventArgs</a:t>
            </a:r>
            <a:r>
              <a:rPr lang="en-US" dirty="0"/>
              <a:t>^  e)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Cp</a:t>
            </a:r>
            <a:r>
              <a:rPr lang="en-US" dirty="0"/>
              <a:t>-&gt;</a:t>
            </a:r>
            <a:r>
              <a:rPr lang="en-US" dirty="0" err="1"/>
              <a:t>Abrir</a:t>
            </a:r>
            <a:r>
              <a:rPr lang="en-US" dirty="0"/>
              <a:t>(L"\\\\.\\com12");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private: System::Void button3_Click(System::Object^  sender, System::</a:t>
            </a:r>
            <a:r>
              <a:rPr lang="en-US" dirty="0" err="1"/>
              <a:t>EventArgs</a:t>
            </a:r>
            <a:r>
              <a:rPr lang="en-US" dirty="0"/>
              <a:t>^  e)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Cp</a:t>
            </a:r>
            <a:r>
              <a:rPr lang="en-US" dirty="0"/>
              <a:t>-&gt;</a:t>
            </a:r>
            <a:r>
              <a:rPr lang="en-US" dirty="0" err="1"/>
              <a:t>Fechar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private: System::Void button1_Click(System::Object^  sender, System::</a:t>
            </a:r>
            <a:r>
              <a:rPr lang="en-US" dirty="0" err="1"/>
              <a:t>EventArgs</a:t>
            </a:r>
            <a:r>
              <a:rPr lang="en-US" dirty="0"/>
              <a:t>^  e) {  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/>
              <a:t>void </a:t>
            </a:r>
            <a:r>
              <a:rPr lang="en-US" dirty="0" err="1"/>
              <a:t>move_one_axis</a:t>
            </a:r>
            <a:r>
              <a:rPr lang="en-US" dirty="0"/>
              <a:t>(</a:t>
            </a:r>
            <a:r>
              <a:rPr lang="en-US" dirty="0" err="1"/>
              <a:t>TCommPort</a:t>
            </a:r>
            <a:r>
              <a:rPr lang="en-US" dirty="0"/>
              <a:t> *</a:t>
            </a:r>
            <a:r>
              <a:rPr lang="en-US" dirty="0" err="1"/>
              <a:t>Cp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axis, </a:t>
            </a:r>
            <a:r>
              <a:rPr lang="en-US" dirty="0" err="1"/>
              <a:t>int</a:t>
            </a:r>
            <a:r>
              <a:rPr lang="en-US" dirty="0"/>
              <a:t> steps);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  axis </a:t>
            </a:r>
            <a:r>
              <a:rPr lang="en-US" dirty="0"/>
              <a:t>= System::Convert::ToInt32(textBox1-&gt;Text);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int</a:t>
            </a:r>
            <a:r>
              <a:rPr lang="en-US" dirty="0"/>
              <a:t> steps = System::Convert::ToInt32(textBox2-&gt;Text);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/>
              <a:t>move_one_axis</a:t>
            </a:r>
            <a:r>
              <a:rPr lang="en-US" dirty="0"/>
              <a:t>(</a:t>
            </a:r>
            <a:r>
              <a:rPr lang="en-US" dirty="0" err="1"/>
              <a:t>Cp</a:t>
            </a:r>
            <a:r>
              <a:rPr lang="en-US" dirty="0"/>
              <a:t>, axis, steps</a:t>
            </a:r>
            <a:r>
              <a:rPr lang="en-US" dirty="0" smtClean="0"/>
              <a:t>);  // </a:t>
            </a:r>
            <a:r>
              <a:rPr lang="en-US" dirty="0" smtClean="0">
                <a:solidFill>
                  <a:srgbClr val="FF0000"/>
                </a:solidFill>
              </a:rPr>
              <a:t>you have this one </a:t>
            </a:r>
            <a:r>
              <a:rPr lang="en-US" dirty="0">
                <a:solidFill>
                  <a:srgbClr val="FF0000"/>
                </a:solidFill>
              </a:rPr>
              <a:t>already </a:t>
            </a:r>
            <a:r>
              <a:rPr lang="en-US" dirty="0" smtClean="0">
                <a:solidFill>
                  <a:srgbClr val="FF0000"/>
                </a:solidFill>
              </a:rPr>
              <a:t>done in main32.cpp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Good</a:t>
            </a:r>
            <a:r>
              <a:rPr lang="pt-PT" dirty="0" smtClean="0"/>
              <a:t> </a:t>
            </a:r>
            <a:r>
              <a:rPr lang="pt-PT" dirty="0" err="1" smtClean="0"/>
              <a:t>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38" y="1844039"/>
            <a:ext cx="2888742" cy="31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Rob</a:t>
            </a:r>
            <a:r>
              <a:rPr lang="pt-PT" dirty="0" smtClean="0"/>
              <a:t> 3: </a:t>
            </a:r>
            <a:r>
              <a:rPr lang="pt-PT" dirty="0" err="1" smtClean="0"/>
              <a:t>Joint</a:t>
            </a:r>
            <a:r>
              <a:rPr lang="pt-PT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148492"/>
            <a:ext cx="4176499" cy="51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into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Digital value between 0 and 255</a:t>
            </a:r>
          </a:p>
          <a:p>
            <a:r>
              <a:rPr lang="en-US" dirty="0" smtClean="0"/>
              <a:t>Teta_1 </a:t>
            </a:r>
            <a:r>
              <a:rPr lang="en-US" dirty="0" smtClean="0">
                <a:sym typeface="Symbol"/>
              </a:rPr>
              <a:t> [-80,80]</a:t>
            </a:r>
            <a:r>
              <a:rPr lang="en-US" baseline="30000" dirty="0"/>
              <a:t> o</a:t>
            </a:r>
            <a:r>
              <a:rPr lang="en-US" dirty="0" smtClean="0">
                <a:sym typeface="Symbol"/>
              </a:rPr>
              <a:t>         -------&gt; [0,255] steps</a:t>
            </a:r>
          </a:p>
          <a:p>
            <a:r>
              <a:rPr lang="en-US" dirty="0" smtClean="0"/>
              <a:t>Teta_2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[-50,+50]</a:t>
            </a:r>
            <a:r>
              <a:rPr lang="en-US" baseline="30000" dirty="0"/>
              <a:t> o</a:t>
            </a:r>
            <a:r>
              <a:rPr lang="en-US" dirty="0" smtClean="0">
                <a:sym typeface="Symbol"/>
              </a:rPr>
              <a:t>       -------&gt; </a:t>
            </a:r>
            <a:r>
              <a:rPr lang="en-US" dirty="0">
                <a:sym typeface="Symbol"/>
              </a:rPr>
              <a:t>[0,255]</a:t>
            </a:r>
            <a:endParaRPr lang="en-US" dirty="0"/>
          </a:p>
          <a:p>
            <a:r>
              <a:rPr lang="en-US" dirty="0" smtClean="0"/>
              <a:t>Teta_3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[0,-100]</a:t>
            </a:r>
            <a:r>
              <a:rPr lang="en-US" baseline="30000" dirty="0"/>
              <a:t> o</a:t>
            </a:r>
            <a:r>
              <a:rPr lang="en-US" dirty="0" smtClean="0">
                <a:sym typeface="Symbol"/>
              </a:rPr>
              <a:t>         -------&gt; </a:t>
            </a:r>
            <a:r>
              <a:rPr lang="en-US" dirty="0">
                <a:sym typeface="Symbol"/>
              </a:rPr>
              <a:t>[0,255]</a:t>
            </a:r>
            <a:endParaRPr lang="en-US" dirty="0"/>
          </a:p>
          <a:p>
            <a:r>
              <a:rPr lang="en-US" dirty="0" smtClean="0"/>
              <a:t>Teta_4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[--100,+100]</a:t>
            </a:r>
            <a:r>
              <a:rPr lang="en-US" baseline="30000" dirty="0"/>
              <a:t> o</a:t>
            </a:r>
            <a:r>
              <a:rPr lang="en-US" dirty="0" smtClean="0">
                <a:sym typeface="Symbol"/>
              </a:rPr>
              <a:t> -------&gt; </a:t>
            </a:r>
            <a:r>
              <a:rPr lang="en-US" dirty="0">
                <a:sym typeface="Symbol"/>
              </a:rPr>
              <a:t>[0,255</a:t>
            </a:r>
            <a:r>
              <a:rPr lang="en-US" dirty="0" smtClean="0">
                <a:sym typeface="Symbol"/>
              </a:rPr>
              <a:t>]</a:t>
            </a:r>
          </a:p>
          <a:p>
            <a:r>
              <a:rPr lang="en-US" dirty="0" smtClean="0"/>
              <a:t>Teta_5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sym typeface="Symbol"/>
              </a:rPr>
              <a:t>[-100,+100]</a:t>
            </a:r>
            <a:r>
              <a:rPr lang="en-US" baseline="30000" dirty="0"/>
              <a:t> o</a:t>
            </a:r>
            <a:r>
              <a:rPr lang="en-US" dirty="0" smtClean="0">
                <a:sym typeface="Symbol"/>
              </a:rPr>
              <a:t>   -------&gt; </a:t>
            </a:r>
            <a:r>
              <a:rPr lang="en-US" dirty="0">
                <a:sym typeface="Symbol"/>
              </a:rPr>
              <a:t>[0,255</a:t>
            </a:r>
            <a:r>
              <a:rPr lang="en-US" dirty="0" smtClean="0">
                <a:sym typeface="Symbol"/>
              </a:rPr>
              <a:t>]</a:t>
            </a:r>
          </a:p>
          <a:p>
            <a:r>
              <a:rPr lang="en-US" dirty="0" smtClean="0">
                <a:sym typeface="Symbol"/>
              </a:rPr>
              <a:t>Gripper [0, 60]mm      </a:t>
            </a:r>
            <a:r>
              <a:rPr lang="en-US" dirty="0">
                <a:sym typeface="Symbol"/>
              </a:rPr>
              <a:t>-------&gt; [0,255</a:t>
            </a:r>
            <a:r>
              <a:rPr lang="en-US" dirty="0" smtClean="0">
                <a:sym typeface="Symbol"/>
              </a:rPr>
              <a:t>]</a:t>
            </a:r>
          </a:p>
          <a:p>
            <a:endParaRPr lang="en-US" dirty="0">
              <a:sym typeface="Symbol"/>
            </a:endParaRPr>
          </a:p>
          <a:p>
            <a:r>
              <a:rPr lang="en-US" dirty="0" smtClean="0"/>
              <a:t>Angular resolution </a:t>
            </a:r>
            <a:r>
              <a:rPr lang="en-US" dirty="0" smtClean="0"/>
              <a:t>for teta_1 = 160/255 = 0.627</a:t>
            </a:r>
            <a:r>
              <a:rPr lang="en-US" baseline="30000" dirty="0" smtClean="0"/>
              <a:t>o</a:t>
            </a:r>
            <a:r>
              <a:rPr lang="en-US" dirty="0" smtClean="0"/>
              <a:t>/step</a:t>
            </a:r>
          </a:p>
          <a:p>
            <a:r>
              <a:rPr lang="en-US" dirty="0"/>
              <a:t>Angular resolution for </a:t>
            </a:r>
            <a:r>
              <a:rPr lang="en-US" dirty="0" smtClean="0"/>
              <a:t>teta_2 = 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1787</Words>
  <Application>Microsoft Office PowerPoint</Application>
  <PresentationFormat>Widescreen</PresentationFormat>
  <Paragraphs>299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Consolas</vt:lpstr>
      <vt:lpstr>Symbol</vt:lpstr>
      <vt:lpstr>Office Theme</vt:lpstr>
      <vt:lpstr>1_Office Theme</vt:lpstr>
      <vt:lpstr>2_Office Theme</vt:lpstr>
      <vt:lpstr>3_Office Theme</vt:lpstr>
      <vt:lpstr>Robotics </vt:lpstr>
      <vt:lpstr>Agenda</vt:lpstr>
      <vt:lpstr>Rob3 protocol</vt:lpstr>
      <vt:lpstr>For axis 1</vt:lpstr>
      <vt:lpstr>The Rob 3</vt:lpstr>
      <vt:lpstr>The Rob 3</vt:lpstr>
      <vt:lpstr>Working range and  speed </vt:lpstr>
      <vt:lpstr>Rob 3: Joint 1</vt:lpstr>
      <vt:lpstr>Transformation into steps </vt:lpstr>
      <vt:lpstr>Conversions of steps to degree: Rob3, axis 1</vt:lpstr>
      <vt:lpstr>Conversions of degree to steps: Rob3, axis 1</vt:lpstr>
      <vt:lpstr>Move one axis</vt:lpstr>
      <vt:lpstr>Rob3: move 1 axis with speed (1)</vt:lpstr>
      <vt:lpstr>Rob3: move axis 1 with speed (2)</vt:lpstr>
      <vt:lpstr>Rob3: move axis 1 with speed (3)</vt:lpstr>
      <vt:lpstr>Speed per second to T factor</vt:lpstr>
      <vt:lpstr>Testing</vt:lpstr>
      <vt:lpstr>Forward kinematics</vt:lpstr>
      <vt:lpstr>TCP coordinates</vt:lpstr>
      <vt:lpstr>Kinematic equations</vt:lpstr>
      <vt:lpstr>Joint and world coordinates</vt:lpstr>
      <vt:lpstr>Direct Kinematics (1)</vt:lpstr>
      <vt:lpstr>Direct kinematics (2)</vt:lpstr>
      <vt:lpstr>Link connection description</vt:lpstr>
      <vt:lpstr>Kinematic function of a link</vt:lpstr>
      <vt:lpstr>Frames attachment</vt:lpstr>
      <vt:lpstr>Link-frame attachment procedure</vt:lpstr>
      <vt:lpstr>Link parameters in terms of the link frames</vt:lpstr>
      <vt:lpstr>Matrix model</vt:lpstr>
      <vt:lpstr>Denavit-Hartenberg Matrix</vt:lpstr>
      <vt:lpstr>Example STANFORD Robot</vt:lpstr>
      <vt:lpstr>STANFORD’s Joints </vt:lpstr>
      <vt:lpstr>Draw imaginary lines along each joint</vt:lpstr>
      <vt:lpstr>Origin of reference frames</vt:lpstr>
      <vt:lpstr>Attach reference frames according to D-H rules</vt:lpstr>
      <vt:lpstr>DH parameters for STANFORD Robot</vt:lpstr>
      <vt:lpstr>PowerPoint Presentation</vt:lpstr>
      <vt:lpstr>Examples with Robot PUMA</vt:lpstr>
      <vt:lpstr>Example with robot PUMA (2)</vt:lpstr>
      <vt:lpstr>PowerPoint Presentation</vt:lpstr>
      <vt:lpstr>PowerPoint Presentation</vt:lpstr>
      <vt:lpstr>PowerPoint Presentation</vt:lpstr>
      <vt:lpstr>Rob3 (draw imaginary lines)</vt:lpstr>
      <vt:lpstr>Place z-axis</vt:lpstr>
      <vt:lpstr>Rob3 (x-axis)</vt:lpstr>
      <vt:lpstr>Rob3 Denavit-Hartenberg</vt:lpstr>
      <vt:lpstr>Rob3 DH equations (edited in Mathematica Software)</vt:lpstr>
      <vt:lpstr>Rob3- DH equations</vt:lpstr>
      <vt:lpstr>Performing some tests</vt:lpstr>
      <vt:lpstr>Rob3 with all joints at 0o</vt:lpstr>
      <vt:lpstr>Roll-pitch-yaw</vt:lpstr>
      <vt:lpstr>More accurate ArcTan function</vt:lpstr>
      <vt:lpstr>Function direct_kinematics for Rob3</vt:lpstr>
      <vt:lpstr>GUI user interface</vt:lpstr>
      <vt:lpstr>Right click in your solution and create empty project C++</vt:lpstr>
      <vt:lpstr>Right click in your solution and create empty project C++</vt:lpstr>
      <vt:lpstr>In the solution explorer, right click in the new project and select Add/New Item </vt:lpstr>
      <vt:lpstr>Select Visual C++UI -&gt; Windows form and click add</vt:lpstr>
      <vt:lpstr>Click “yes” on this message if it appears</vt:lpstr>
      <vt:lpstr>Put at least a button in your form</vt:lpstr>
      <vt:lpstr>Open the source-code c++ of the just created MyRobotForm.cpp (click on it)</vt:lpstr>
      <vt:lpstr>Add the following lines</vt:lpstr>
      <vt:lpstr>Open project Properties: right-click on the new project</vt:lpstr>
      <vt:lpstr>Goto configuration properties/general /Common language runtime -&gt; Select “Common language Runtime Support /clr”</vt:lpstr>
      <vt:lpstr>In Linker/Advanced/Entry point: write main</vt:lpstr>
      <vt:lpstr>In Linker/System/Subsystem, select Windows(/SUBSYSTEM:WINDOWS)</vt:lpstr>
      <vt:lpstr>Add main32.cpp and serial32.cpp to your project</vt:lpstr>
      <vt:lpstr>Start filling your User friendly Interface</vt:lpstr>
      <vt:lpstr>Add a Tcomport object to the robot class</vt:lpstr>
      <vt:lpstr>Put code for buttons events</vt:lpstr>
      <vt:lpstr>Good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</dc:title>
  <dc:creator>jrosas</dc:creator>
  <cp:lastModifiedBy>abstract mind</cp:lastModifiedBy>
  <cp:revision>121</cp:revision>
  <dcterms:created xsi:type="dcterms:W3CDTF">2014-09-22T13:23:17Z</dcterms:created>
  <dcterms:modified xsi:type="dcterms:W3CDTF">2014-10-03T14:03:49Z</dcterms:modified>
</cp:coreProperties>
</file>