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9" r:id="rId1"/>
    <p:sldMasterId id="2147483651" r:id="rId2"/>
    <p:sldMasterId id="2147483652" r:id="rId3"/>
    <p:sldMasterId id="2147483653" r:id="rId4"/>
    <p:sldMasterId id="2147483654" r:id="rId5"/>
    <p:sldMasterId id="2147483655" r:id="rId6"/>
    <p:sldMasterId id="2147483656" r:id="rId7"/>
    <p:sldMasterId id="2147483658" r:id="rId8"/>
    <p:sldMasterId id="2147483659" r:id="rId9"/>
  </p:sldMasterIdLst>
  <p:notesMasterIdLst>
    <p:notesMasterId r:id="rId29"/>
  </p:notesMasterIdLst>
  <p:handoutMasterIdLst>
    <p:handoutMasterId r:id="rId30"/>
  </p:handoutMasterIdLst>
  <p:sldIdLst>
    <p:sldId id="831" r:id="rId10"/>
    <p:sldId id="825" r:id="rId11"/>
    <p:sldId id="855" r:id="rId12"/>
    <p:sldId id="854" r:id="rId13"/>
    <p:sldId id="832" r:id="rId14"/>
    <p:sldId id="794" r:id="rId15"/>
    <p:sldId id="815" r:id="rId16"/>
    <p:sldId id="797" r:id="rId17"/>
    <p:sldId id="826" r:id="rId18"/>
    <p:sldId id="803" r:id="rId19"/>
    <p:sldId id="809" r:id="rId20"/>
    <p:sldId id="811" r:id="rId21"/>
    <p:sldId id="804" r:id="rId22"/>
    <p:sldId id="867" r:id="rId23"/>
    <p:sldId id="827" r:id="rId24"/>
    <p:sldId id="806" r:id="rId25"/>
    <p:sldId id="833" r:id="rId26"/>
    <p:sldId id="865" r:id="rId27"/>
    <p:sldId id="786" r:id="rId28"/>
  </p:sldIdLst>
  <p:sldSz cx="13004800" cy="9753600"/>
  <p:notesSz cx="6858000" cy="9144000"/>
  <p:embeddedFontLst>
    <p:embeddedFont>
      <p:font typeface="Century Gothic" panose="020B0502020202020204" pitchFamily="34" charset="0"/>
      <p:regular r:id="rId31"/>
      <p:bold r:id="rId32"/>
      <p:italic r:id="rId33"/>
      <p:boldItalic r:id="rId34"/>
    </p:embeddedFont>
    <p:embeddedFont>
      <p:font typeface="MS PGothic" panose="020B0600070205080204" pitchFamily="34" charset="-128"/>
      <p:regular r:id="rId35"/>
    </p:embeddedFont>
    <p:embeddedFont>
      <p:font typeface="Cambria Math" panose="02040503050406030204" pitchFamily="18" charset="0"/>
      <p:regular r:id="rId36"/>
    </p:embeddedFont>
    <p:embeddedFont>
      <p:font typeface="MS PGothic" panose="020B0600070205080204" pitchFamily="34" charset="-128"/>
      <p:regular r:id="rId35"/>
    </p:embeddedFont>
    <p:embeddedFont>
      <p:font typeface="Calibri" panose="020F0502020204030204" pitchFamily="34" charset="0"/>
      <p:regular r:id="rId37"/>
      <p:bold r:id="rId38"/>
      <p:italic r:id="rId39"/>
      <p:boldItalic r:id="rId40"/>
    </p:embeddedFont>
  </p:embeddedFontLst>
  <p:defaultTextStyle>
    <a:defPPr>
      <a:defRPr lang="en-US"/>
    </a:defPPr>
    <a:lvl1pPr algn="l" rtl="0" fontAlgn="base">
      <a:spcBef>
        <a:spcPct val="0"/>
      </a:spcBef>
      <a:spcAft>
        <a:spcPct val="0"/>
      </a:spcAft>
      <a:defRPr sz="4200" kern="1200">
        <a:solidFill>
          <a:srgbClr val="FFFFFF"/>
        </a:solidFill>
        <a:latin typeface="Helvetica Neue Light" pitchFamily="-65" charset="0"/>
        <a:ea typeface="MS PGothic" panose="020B0600070205080204" pitchFamily="34" charset="-128"/>
        <a:cs typeface="+mn-cs"/>
        <a:sym typeface="Helvetica Neue Light" pitchFamily="-65" charset="0"/>
      </a:defRPr>
    </a:lvl1pPr>
    <a:lvl2pPr marL="457200" algn="l" rtl="0" fontAlgn="base">
      <a:spcBef>
        <a:spcPct val="0"/>
      </a:spcBef>
      <a:spcAft>
        <a:spcPct val="0"/>
      </a:spcAft>
      <a:defRPr sz="4200" kern="1200">
        <a:solidFill>
          <a:srgbClr val="FFFFFF"/>
        </a:solidFill>
        <a:latin typeface="Helvetica Neue Light" pitchFamily="-65" charset="0"/>
        <a:ea typeface="MS PGothic" panose="020B0600070205080204" pitchFamily="34" charset="-128"/>
        <a:cs typeface="+mn-cs"/>
        <a:sym typeface="Helvetica Neue Light" pitchFamily="-65" charset="0"/>
      </a:defRPr>
    </a:lvl2pPr>
    <a:lvl3pPr marL="914400" algn="l" rtl="0" fontAlgn="base">
      <a:spcBef>
        <a:spcPct val="0"/>
      </a:spcBef>
      <a:spcAft>
        <a:spcPct val="0"/>
      </a:spcAft>
      <a:defRPr sz="4200" kern="1200">
        <a:solidFill>
          <a:srgbClr val="FFFFFF"/>
        </a:solidFill>
        <a:latin typeface="Helvetica Neue Light" pitchFamily="-65" charset="0"/>
        <a:ea typeface="MS PGothic" panose="020B0600070205080204" pitchFamily="34" charset="-128"/>
        <a:cs typeface="+mn-cs"/>
        <a:sym typeface="Helvetica Neue Light" pitchFamily="-65" charset="0"/>
      </a:defRPr>
    </a:lvl3pPr>
    <a:lvl4pPr marL="1371600" algn="l" rtl="0" fontAlgn="base">
      <a:spcBef>
        <a:spcPct val="0"/>
      </a:spcBef>
      <a:spcAft>
        <a:spcPct val="0"/>
      </a:spcAft>
      <a:defRPr sz="4200" kern="1200">
        <a:solidFill>
          <a:srgbClr val="FFFFFF"/>
        </a:solidFill>
        <a:latin typeface="Helvetica Neue Light" pitchFamily="-65" charset="0"/>
        <a:ea typeface="MS PGothic" panose="020B0600070205080204" pitchFamily="34" charset="-128"/>
        <a:cs typeface="+mn-cs"/>
        <a:sym typeface="Helvetica Neue Light" pitchFamily="-65" charset="0"/>
      </a:defRPr>
    </a:lvl4pPr>
    <a:lvl5pPr marL="1828800" algn="l" rtl="0" fontAlgn="base">
      <a:spcBef>
        <a:spcPct val="0"/>
      </a:spcBef>
      <a:spcAft>
        <a:spcPct val="0"/>
      </a:spcAft>
      <a:defRPr sz="4200" kern="1200">
        <a:solidFill>
          <a:srgbClr val="FFFFFF"/>
        </a:solidFill>
        <a:latin typeface="Helvetica Neue Light" pitchFamily="-65" charset="0"/>
        <a:ea typeface="MS PGothic" panose="020B0600070205080204" pitchFamily="34" charset="-128"/>
        <a:cs typeface="+mn-cs"/>
        <a:sym typeface="Helvetica Neue Light" pitchFamily="-65" charset="0"/>
      </a:defRPr>
    </a:lvl5pPr>
    <a:lvl6pPr marL="2286000" algn="l" defTabSz="914400" rtl="0" eaLnBrk="1" latinLnBrk="0" hangingPunct="1">
      <a:defRPr sz="4200" kern="1200">
        <a:solidFill>
          <a:srgbClr val="FFFFFF"/>
        </a:solidFill>
        <a:latin typeface="Helvetica Neue Light" pitchFamily="-65" charset="0"/>
        <a:ea typeface="MS PGothic" panose="020B0600070205080204" pitchFamily="34" charset="-128"/>
        <a:cs typeface="+mn-cs"/>
        <a:sym typeface="Helvetica Neue Light" pitchFamily="-65" charset="0"/>
      </a:defRPr>
    </a:lvl6pPr>
    <a:lvl7pPr marL="2743200" algn="l" defTabSz="914400" rtl="0" eaLnBrk="1" latinLnBrk="0" hangingPunct="1">
      <a:defRPr sz="4200" kern="1200">
        <a:solidFill>
          <a:srgbClr val="FFFFFF"/>
        </a:solidFill>
        <a:latin typeface="Helvetica Neue Light" pitchFamily="-65" charset="0"/>
        <a:ea typeface="MS PGothic" panose="020B0600070205080204" pitchFamily="34" charset="-128"/>
        <a:cs typeface="+mn-cs"/>
        <a:sym typeface="Helvetica Neue Light" pitchFamily="-65" charset="0"/>
      </a:defRPr>
    </a:lvl7pPr>
    <a:lvl8pPr marL="3200400" algn="l" defTabSz="914400" rtl="0" eaLnBrk="1" latinLnBrk="0" hangingPunct="1">
      <a:defRPr sz="4200" kern="1200">
        <a:solidFill>
          <a:srgbClr val="FFFFFF"/>
        </a:solidFill>
        <a:latin typeface="Helvetica Neue Light" pitchFamily="-65" charset="0"/>
        <a:ea typeface="MS PGothic" panose="020B0600070205080204" pitchFamily="34" charset="-128"/>
        <a:cs typeface="+mn-cs"/>
        <a:sym typeface="Helvetica Neue Light" pitchFamily="-65" charset="0"/>
      </a:defRPr>
    </a:lvl8pPr>
    <a:lvl9pPr marL="3657600" algn="l" defTabSz="914400" rtl="0" eaLnBrk="1" latinLnBrk="0" hangingPunct="1">
      <a:defRPr sz="4200" kern="1200">
        <a:solidFill>
          <a:srgbClr val="FFFFFF"/>
        </a:solidFill>
        <a:latin typeface="Helvetica Neue Light" pitchFamily="-65" charset="0"/>
        <a:ea typeface="MS PGothic" panose="020B0600070205080204" pitchFamily="34" charset="-128"/>
        <a:cs typeface="+mn-cs"/>
        <a:sym typeface="Helvetica Neue Light" pitchFamily="-65"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3B208"/>
    <a:srgbClr val="FF5050"/>
    <a:srgbClr val="FF0F00"/>
    <a:srgbClr val="95F31A"/>
    <a:srgbClr val="1DCBE0"/>
    <a:srgbClr val="8AD6E0"/>
    <a:srgbClr val="B8F372"/>
    <a:srgbClr val="A8F34B"/>
    <a:srgbClr val="94F3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79461" autoAdjust="0"/>
  </p:normalViewPr>
  <p:slideViewPr>
    <p:cSldViewPr>
      <p:cViewPr varScale="1">
        <p:scale>
          <a:sx n="58" d="100"/>
          <a:sy n="58" d="100"/>
        </p:scale>
        <p:origin x="918" y="60"/>
      </p:cViewPr>
      <p:guideLst>
        <p:guide orient="horz" pos="3072"/>
        <p:guide pos="40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font" Target="fonts/font9.fntdata"/><Relationship Id="rId3" Type="http://schemas.openxmlformats.org/officeDocument/2006/relationships/slideMaster" Target="slideMasters/slideMaster3.xml"/><Relationship Id="rId21" Type="http://schemas.openxmlformats.org/officeDocument/2006/relationships/slide" Target="slides/slide12.xml"/><Relationship Id="rId34" Type="http://schemas.openxmlformats.org/officeDocument/2006/relationships/font" Target="fonts/font4.fntdata"/><Relationship Id="rId42"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notesMaster" Target="notesMasters/notes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font" Target="fonts/font6.fntdata"/><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font" Target="fonts/font1.fntdata"/><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handoutMaster" Target="handoutMasters/handoutMaster1.xml"/><Relationship Id="rId35" Type="http://schemas.openxmlformats.org/officeDocument/2006/relationships/font" Target="fonts/font5.fntdata"/><Relationship Id="rId43"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ffectLst>
                  <a:outerShdw blurRad="38100" dist="38100" dir="2700000" algn="tl">
                    <a:srgbClr val="000000">
                      <a:alpha val="43137"/>
                    </a:srgbClr>
                  </a:outerShdw>
                </a:effectLst>
                <a:latin typeface="Helvetica Neue Light" charset="0"/>
                <a:ea typeface="+mn-ea"/>
                <a:cs typeface="+mn-cs"/>
                <a:sym typeface="Helvetica Neue Light"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effectLst>
                  <a:outerShdw blurRad="38100" dist="38100" dir="2700000" algn="tl">
                    <a:srgbClr val="C0C0C0"/>
                  </a:outerShdw>
                </a:effectLst>
              </a:defRPr>
            </a:lvl1pPr>
          </a:lstStyle>
          <a:p>
            <a:fld id="{226B6F44-A628-45EC-8A5F-CF1F1EE1CF45}" type="datetime1">
              <a:rPr lang="en-US" altLang="en-US"/>
              <a:pPr/>
              <a:t>2/8/2021</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ffectLst>
                  <a:outerShdw blurRad="38100" dist="38100" dir="2700000" algn="tl">
                    <a:srgbClr val="000000">
                      <a:alpha val="43137"/>
                    </a:srgbClr>
                  </a:outerShdw>
                </a:effectLst>
                <a:latin typeface="Helvetica Neue Light" charset="0"/>
                <a:ea typeface="+mn-ea"/>
                <a:cs typeface="+mn-cs"/>
                <a:sym typeface="Helvetica Neue Light"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effectLst>
                  <a:outerShdw blurRad="38100" dist="38100" dir="2700000" algn="tl">
                    <a:srgbClr val="C0C0C0"/>
                  </a:outerShdw>
                </a:effectLst>
              </a:defRPr>
            </a:lvl1pPr>
          </a:lstStyle>
          <a:p>
            <a:fld id="{29032046-A9A2-4066-A8AE-6EC81F9A4DCE}"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0"/>
      </a:spcBef>
      <a:spcAft>
        <a:spcPct val="0"/>
      </a:spcAft>
      <a:defRPr sz="1200" kern="1200">
        <a:solidFill>
          <a:schemeClr val="tx1"/>
        </a:solidFill>
        <a:latin typeface="Helvetica Neue Light" pitchFamily="-97" charset="0"/>
        <a:ea typeface="MS PGothic" panose="020B0600070205080204" pitchFamily="34" charset="-128"/>
        <a:cs typeface="ＭＳ Ｐゴシック" charset="-128"/>
      </a:defRPr>
    </a:lvl1pPr>
    <a:lvl2pPr marL="457200" algn="l" rtl="0" eaLnBrk="0" fontAlgn="base" hangingPunct="0">
      <a:spcBef>
        <a:spcPct val="0"/>
      </a:spcBef>
      <a:spcAft>
        <a:spcPct val="0"/>
      </a:spcAft>
      <a:defRPr sz="1200" kern="1200">
        <a:solidFill>
          <a:schemeClr val="tx1"/>
        </a:solidFill>
        <a:latin typeface="Helvetica Neue Light" pitchFamily="-97" charset="0"/>
        <a:ea typeface="MS PGothic" panose="020B0600070205080204" pitchFamily="34" charset="-128"/>
        <a:cs typeface="+mn-cs"/>
      </a:defRPr>
    </a:lvl2pPr>
    <a:lvl3pPr marL="914400" algn="l" rtl="0" eaLnBrk="0" fontAlgn="base" hangingPunct="0">
      <a:spcBef>
        <a:spcPct val="0"/>
      </a:spcBef>
      <a:spcAft>
        <a:spcPct val="0"/>
      </a:spcAft>
      <a:defRPr sz="1200" kern="1200">
        <a:solidFill>
          <a:schemeClr val="tx1"/>
        </a:solidFill>
        <a:latin typeface="Helvetica Neue Light" pitchFamily="-97" charset="0"/>
        <a:ea typeface="MS PGothic" panose="020B0600070205080204" pitchFamily="34" charset="-128"/>
        <a:cs typeface="+mn-cs"/>
      </a:defRPr>
    </a:lvl3pPr>
    <a:lvl4pPr marL="1371600" algn="l" rtl="0" eaLnBrk="0" fontAlgn="base" hangingPunct="0">
      <a:spcBef>
        <a:spcPct val="0"/>
      </a:spcBef>
      <a:spcAft>
        <a:spcPct val="0"/>
      </a:spcAft>
      <a:defRPr sz="1200" kern="1200">
        <a:solidFill>
          <a:schemeClr val="tx1"/>
        </a:solidFill>
        <a:latin typeface="Helvetica Neue Light" pitchFamily="-97" charset="0"/>
        <a:ea typeface="MS PGothic" panose="020B0600070205080204" pitchFamily="34" charset="-128"/>
        <a:cs typeface="+mn-cs"/>
      </a:defRPr>
    </a:lvl4pPr>
    <a:lvl5pPr marL="1828800" algn="l" rtl="0" eaLnBrk="0" fontAlgn="base" hangingPunct="0">
      <a:spcBef>
        <a:spcPct val="0"/>
      </a:spcBef>
      <a:spcAft>
        <a:spcPct val="0"/>
      </a:spcAft>
      <a:defRPr sz="1200" kern="1200">
        <a:solidFill>
          <a:schemeClr val="tx1"/>
        </a:solidFill>
        <a:latin typeface="Helvetica Neue Light" pitchFamily="-97"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a:ln/>
        </p:spPr>
      </p:sp>
      <p:sp>
        <p:nvSpPr>
          <p:cNvPr id="1433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000" smtClean="0">
              <a:latin typeface="Helvetica Neue Light" pitchFamily="-65"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a:ln/>
        </p:spPr>
      </p:sp>
      <p:sp>
        <p:nvSpPr>
          <p:cNvPr id="3686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altLang="en-US" sz="2800" u="sng" smtClean="0">
                <a:latin typeface="Helvetica Neue Light" pitchFamily="-65" charset="0"/>
              </a:rPr>
              <a:t>Definition</a:t>
            </a:r>
            <a:r>
              <a:rPr lang="en-US" altLang="en-US" sz="2800" smtClean="0">
                <a:latin typeface="Helvetica Neue Light" pitchFamily="-65" charset="0"/>
              </a:rPr>
              <a:t>: The mean of a random variable weights each outcome x according to its probability p(x). </a:t>
            </a:r>
            <a:r>
              <a:rPr lang="en-US" altLang="en-US" sz="2800" smtClean="0">
                <a:solidFill>
                  <a:schemeClr val="bg1"/>
                </a:solidFill>
                <a:latin typeface="Helvetica Neue Light" pitchFamily="-65" charset="0"/>
                <a:ea typeface="ヒラギノ明朝 Pro W3" pitchFamily="-65" charset="-128"/>
              </a:rPr>
              <a:t>Σ</a:t>
            </a:r>
            <a:r>
              <a:rPr lang="en-US" altLang="en-US" sz="2800" baseline="-25000" smtClean="0">
                <a:solidFill>
                  <a:schemeClr val="bg1"/>
                </a:solidFill>
                <a:latin typeface="Helvetica Neue Light" pitchFamily="-65" charset="0"/>
                <a:ea typeface="ヒラギノ明朝 Pro W3" pitchFamily="-65" charset="-128"/>
              </a:rPr>
              <a:t>i=1</a:t>
            </a:r>
            <a:r>
              <a:rPr lang="en-US" altLang="en-US" sz="2800" baseline="30000" smtClean="0">
                <a:solidFill>
                  <a:schemeClr val="bg1"/>
                </a:solidFill>
                <a:latin typeface="Helvetica Neue Light" pitchFamily="-65" charset="0"/>
                <a:ea typeface="ヒラギノ明朝 Pro W3" pitchFamily="-65" charset="-128"/>
              </a:rPr>
              <a:t>n</a:t>
            </a:r>
            <a:r>
              <a:rPr lang="en-US" altLang="en-US" sz="2800" smtClean="0">
                <a:solidFill>
                  <a:schemeClr val="bg1"/>
                </a:solidFill>
                <a:latin typeface="Helvetica Neue Light" pitchFamily="-65" charset="0"/>
                <a:ea typeface="ヒラギノ明朝 Pro W3" pitchFamily="-65" charset="-128"/>
              </a:rPr>
              <a:t> x</a:t>
            </a:r>
            <a:r>
              <a:rPr lang="en-US" altLang="en-US" sz="2800" baseline="-25000" smtClean="0">
                <a:solidFill>
                  <a:schemeClr val="bg1"/>
                </a:solidFill>
                <a:latin typeface="Helvetica Neue Light" pitchFamily="-65" charset="0"/>
                <a:ea typeface="ヒラギノ明朝 Pro W3" pitchFamily="-65" charset="-128"/>
              </a:rPr>
              <a:t>i </a:t>
            </a:r>
            <a:r>
              <a:rPr lang="en-US" altLang="en-US" sz="2800" smtClean="0">
                <a:solidFill>
                  <a:schemeClr val="bg1"/>
                </a:solidFill>
                <a:latin typeface="Helvetica Neue Light" pitchFamily="-65" charset="0"/>
                <a:ea typeface="ヒラギノ明朝 Pro W3" pitchFamily="-65" charset="-128"/>
              </a:rPr>
              <a:t>p</a:t>
            </a:r>
            <a:r>
              <a:rPr lang="en-US" altLang="en-US" sz="2800" baseline="-25000" smtClean="0">
                <a:solidFill>
                  <a:schemeClr val="bg1"/>
                </a:solidFill>
                <a:latin typeface="Helvetica Neue Light" pitchFamily="-65" charset="0"/>
                <a:ea typeface="ヒラギノ明朝 Pro W3" pitchFamily="-65" charset="-128"/>
              </a:rPr>
              <a:t>i</a:t>
            </a:r>
            <a:endParaRPr lang="en-US" altLang="en-US" sz="2800" smtClean="0">
              <a:latin typeface="Helvetica Neue Light" pitchFamily="-65" charset="0"/>
            </a:endParaRPr>
          </a:p>
          <a:p>
            <a:endParaRPr lang="en-US" altLang="en-US" smtClean="0">
              <a:latin typeface="Helvetica Neue Light" pitchFamily="-65"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a:ln/>
        </p:spPr>
      </p:sp>
      <p:sp>
        <p:nvSpPr>
          <p:cNvPr id="4096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Helvetica Neue Light" pitchFamily="-65" charset="0"/>
              </a:rPr>
              <a:t>Affine-ness?</a:t>
            </a:r>
            <a:endParaRPr lang="en-US" altLang="en-US" dirty="0" smtClean="0">
              <a:latin typeface="Helvetica Neue Light" pitchFamily="-65"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Helvetica Neue Light" pitchFamily="-65" charset="0"/>
                <a:ea typeface="ヒラギノ明朝 Pro W3" pitchFamily="-65" charset="-128"/>
              </a:rPr>
              <a:t>a</a:t>
            </a:r>
            <a:r>
              <a:rPr lang="en-US" altLang="en-US" baseline="30000" smtClean="0">
                <a:latin typeface="Helvetica Neue Light" pitchFamily="-65" charset="0"/>
                <a:ea typeface="ヒラギノ明朝 Pro W3" pitchFamily="-65" charset="-128"/>
              </a:rPr>
              <a:t>2</a:t>
            </a:r>
            <a:r>
              <a:rPr lang="en-US" altLang="en-US" smtClean="0">
                <a:latin typeface="Helvetica Neue Light" pitchFamily="-65" charset="0"/>
                <a:ea typeface="ヒラギノ明朝 Pro W3" pitchFamily="-65" charset="-128"/>
              </a:rPr>
              <a:t>Var(X) + b</a:t>
            </a:r>
            <a:r>
              <a:rPr lang="en-US" altLang="en-US" baseline="30000" smtClean="0">
                <a:latin typeface="Helvetica Neue Light" pitchFamily="-65" charset="0"/>
                <a:ea typeface="ヒラギノ明朝 Pro W3" pitchFamily="-65" charset="-128"/>
              </a:rPr>
              <a:t>2</a:t>
            </a:r>
            <a:r>
              <a:rPr lang="en-US" altLang="en-US" smtClean="0">
                <a:latin typeface="Helvetica Neue Light" pitchFamily="-65" charset="0"/>
                <a:ea typeface="ヒラギノ明朝 Pro W3" pitchFamily="-65" charset="-128"/>
              </a:rPr>
              <a:t>Var(Y) + 2abCov(XY)</a:t>
            </a:r>
            <a:endParaRPr lang="en-US" altLang="en-US" smtClean="0">
              <a:latin typeface="Helvetica Neue Light" pitchFamily="-65" charset="0"/>
            </a:endParaRPr>
          </a:p>
        </p:txBody>
      </p:sp>
    </p:spTree>
    <p:extLst>
      <p:ext uri="{BB962C8B-B14F-4D97-AF65-F5344CB8AC3E}">
        <p14:creationId xmlns:p14="http://schemas.microsoft.com/office/powerpoint/2010/main" val="3009644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a:ln/>
        </p:spPr>
      </p:sp>
      <p:sp>
        <p:nvSpPr>
          <p:cNvPr id="450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Helvetica Neue Light" pitchFamily="-65" charset="0"/>
                <a:ea typeface="ヒラギノ明朝 Pro W3" pitchFamily="-65" charset="-128"/>
              </a:rPr>
              <a:t>a</a:t>
            </a:r>
            <a:r>
              <a:rPr lang="en-US" altLang="en-US" baseline="30000" smtClean="0">
                <a:latin typeface="Helvetica Neue Light" pitchFamily="-65" charset="0"/>
                <a:ea typeface="ヒラギノ明朝 Pro W3" pitchFamily="-65" charset="-128"/>
              </a:rPr>
              <a:t>2</a:t>
            </a:r>
            <a:r>
              <a:rPr lang="en-US" altLang="en-US" smtClean="0">
                <a:latin typeface="Helvetica Neue Light" pitchFamily="-65" charset="0"/>
                <a:ea typeface="ヒラギノ明朝 Pro W3" pitchFamily="-65" charset="-128"/>
              </a:rPr>
              <a:t>Var(X) + b</a:t>
            </a:r>
            <a:r>
              <a:rPr lang="en-US" altLang="en-US" baseline="30000" smtClean="0">
                <a:latin typeface="Helvetica Neue Light" pitchFamily="-65" charset="0"/>
                <a:ea typeface="ヒラギノ明朝 Pro W3" pitchFamily="-65" charset="-128"/>
              </a:rPr>
              <a:t>2</a:t>
            </a:r>
            <a:r>
              <a:rPr lang="en-US" altLang="en-US" smtClean="0">
                <a:latin typeface="Helvetica Neue Light" pitchFamily="-65" charset="0"/>
                <a:ea typeface="ヒラギノ明朝 Pro W3" pitchFamily="-65" charset="-128"/>
              </a:rPr>
              <a:t>Var(Y) + 2abCov(XY)</a:t>
            </a:r>
            <a:endParaRPr lang="en-US" altLang="en-US" smtClean="0">
              <a:latin typeface="Helvetica Neue Light" pitchFamily="-65"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p:cNvSpPr>
          <p:nvPr>
            <p:ph type="sldImg"/>
          </p:nvPr>
        </p:nvSpPr>
        <p:spPr>
          <a:ln/>
        </p:spPr>
      </p:sp>
      <p:sp>
        <p:nvSpPr>
          <p:cNvPr id="4813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Helvetica Neue Light" pitchFamily="-65" charset="0"/>
              </a:rPr>
              <a:t>Skewness essentially measures the relative size of the two tails. Kurtosis is a measure of the combined sizes of the two tails. It measures the amount of probability in the tails.</a:t>
            </a:r>
          </a:p>
          <a:p>
            <a:endParaRPr lang="en-US" altLang="en-US" dirty="0" smtClean="0">
              <a:latin typeface="Helvetica Neue Light" pitchFamily="-65" charset="0"/>
            </a:endParaRPr>
          </a:p>
          <a:p>
            <a:r>
              <a:rPr lang="en-US" altLang="en-US" dirty="0" smtClean="0">
                <a:latin typeface="Helvetica Neue Light" pitchFamily="-65" charset="0"/>
              </a:rPr>
              <a:t>https://www.spcforexcel.com/knowledge/basic-statistics/are-skewness-and-kurtosis-useful-statistics</a:t>
            </a:r>
          </a:p>
          <a:p>
            <a:endParaRPr lang="en-US" altLang="en-US" dirty="0" smtClean="0">
              <a:latin typeface="Helvetica Neue Light" pitchFamily="-65" charset="0"/>
            </a:endParaRPr>
          </a:p>
          <a:p>
            <a:r>
              <a:rPr lang="en-US" altLang="en-US" dirty="0" smtClean="0">
                <a:latin typeface="Helvetica Neue Light" pitchFamily="-65" charset="0"/>
              </a:rPr>
              <a:t>kurtosis is close to 0</a:t>
            </a:r>
            <a:r>
              <a:rPr lang="en-US" altLang="en-US" dirty="0" smtClean="0">
                <a:latin typeface="Helvetica Neue Light" pitchFamily="-65" charset="0"/>
                <a:sym typeface="Wingdings" panose="05000000000000000000" pitchFamily="2" charset="2"/>
              </a:rPr>
              <a:t> </a:t>
            </a:r>
            <a:r>
              <a:rPr lang="en-US" altLang="en-US" dirty="0" smtClean="0">
                <a:latin typeface="Helvetica Neue Light" pitchFamily="-65" charset="0"/>
              </a:rPr>
              <a:t> normal distribution is often assumed (</a:t>
            </a:r>
            <a:r>
              <a:rPr lang="en-US" altLang="en-US" dirty="0" err="1" smtClean="0">
                <a:latin typeface="Helvetica Neue Light" pitchFamily="-65" charset="0"/>
              </a:rPr>
              <a:t>mesokurtic</a:t>
            </a:r>
            <a:r>
              <a:rPr lang="en-US" altLang="en-US" dirty="0" smtClean="0">
                <a:latin typeface="Helvetica Neue Light" pitchFamily="-65" charset="0"/>
              </a:rPr>
              <a:t> distribution) </a:t>
            </a:r>
          </a:p>
          <a:p>
            <a:r>
              <a:rPr lang="en-US" altLang="en-US" dirty="0" smtClean="0">
                <a:latin typeface="Helvetica Neue Light" pitchFamily="-65" charset="0"/>
              </a:rPr>
              <a:t>If kurtosis is less than zero, then the distribution is light tails (</a:t>
            </a:r>
            <a:r>
              <a:rPr lang="en-US" altLang="en-US" dirty="0" err="1" smtClean="0">
                <a:latin typeface="Helvetica Neue Light" pitchFamily="-65" charset="0"/>
              </a:rPr>
              <a:t>platykurtic</a:t>
            </a:r>
            <a:r>
              <a:rPr lang="en-US" altLang="en-US" dirty="0" smtClean="0">
                <a:latin typeface="Helvetica Neue Light" pitchFamily="-65" charset="0"/>
              </a:rPr>
              <a:t>).  </a:t>
            </a:r>
          </a:p>
          <a:p>
            <a:r>
              <a:rPr lang="en-US" altLang="en-US" dirty="0" smtClean="0">
                <a:latin typeface="Helvetica Neue Light" pitchFamily="-65" charset="0"/>
              </a:rPr>
              <a:t>If the kurtosis is greater than zero, then the distribution has heavier tails (leptokurtic).</a:t>
            </a:r>
          </a:p>
          <a:p>
            <a:endParaRPr lang="en-US" altLang="en-US" dirty="0" smtClean="0">
              <a:latin typeface="Helvetica Neue Light" pitchFamily="-65"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855970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a:ln/>
        </p:spPr>
      </p:sp>
      <p:sp>
        <p:nvSpPr>
          <p:cNvPr id="174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600"/>
              </a:spcBef>
            </a:pPr>
            <a:r>
              <a:rPr lang="en-US" altLang="en-US" i="1" dirty="0" smtClean="0">
                <a:latin typeface="Helvetica Neue Light" pitchFamily="-65" charset="0"/>
              </a:rPr>
              <a:t>This view, where randomness simply refers to situations where the certainty of the outcome is at issue, applies to concepts of chance, probability, and information entropy. In these situations, randomness implies a measure of uncertainty, and notions of haphazardness are irrelevant.</a:t>
            </a:r>
          </a:p>
          <a:p>
            <a:pPr>
              <a:spcBef>
                <a:spcPts val="600"/>
              </a:spcBef>
            </a:pPr>
            <a:r>
              <a:rPr lang="en-US" altLang="en-US" dirty="0" smtClean="0">
                <a:latin typeface="Seravek" pitchFamily="-65" charset="0"/>
                <a:ea typeface="ヒラギノ明朝 Pro W3" pitchFamily="-65" charset="-128"/>
              </a:rPr>
              <a:t>Randomness suggests a non-order in a sequence of symbols or steps. </a:t>
            </a:r>
            <a:endParaRPr lang="en-US" altLang="en-US" dirty="0" smtClean="0">
              <a:latin typeface="Helvetica Neue Light" pitchFamily="-65" charset="0"/>
            </a:endParaRPr>
          </a:p>
          <a:p>
            <a:endParaRPr lang="en-US" altLang="en-US" dirty="0" smtClean="0">
              <a:latin typeface="Helvetica Neue Light" pitchFamily="-65" charset="0"/>
            </a:endParaRPr>
          </a:p>
          <a:p>
            <a:r>
              <a:rPr lang="en-US" altLang="en-US" dirty="0" smtClean="0">
                <a:latin typeface="Helvetica Neue Light" pitchFamily="-65" charset="0"/>
              </a:rPr>
              <a:t>Interesting asides</a:t>
            </a:r>
          </a:p>
          <a:p>
            <a:r>
              <a:rPr lang="en-US" altLang="en-US" dirty="0" smtClean="0">
                <a:latin typeface="Helvetica Neue Light" pitchFamily="-65" charset="0"/>
              </a:rPr>
              <a:t>https://www.quantamagazine.org/a-unified-theory-of-randomness-20160802/</a:t>
            </a:r>
          </a:p>
          <a:p>
            <a:endParaRPr lang="en-US" altLang="en-US" dirty="0" smtClean="0">
              <a:latin typeface="Helvetica Neue Light" pitchFamily="-65"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a:ln/>
        </p:spPr>
      </p:sp>
      <p:sp>
        <p:nvSpPr>
          <p:cNvPr id="1945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Helvetica Neue Light" pitchFamily="-65" charset="0"/>
              </a:rPr>
              <a:t>Two points that start out near each other will eventually get pulled apart by this transformation. This means if you know approximately where the initial point is, you can predict about where about where it will be for a number of applications of the baker's transformation but you would have to know the initial condition exactly if you want to predict where it will be after an arbitrary number of iterations. </a:t>
            </a:r>
          </a:p>
          <a:p>
            <a:endParaRPr lang="en-US" altLang="en-US" dirty="0" smtClean="0">
              <a:latin typeface="Helvetica Neue Light" pitchFamily="-65"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a:ln/>
        </p:spPr>
      </p:sp>
      <p:sp>
        <p:nvSpPr>
          <p:cNvPr id="2150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Helvetica Neue Light" pitchFamily="-65" charset="0"/>
              </a:rPr>
              <a:t>Another example of chaotic</a:t>
            </a:r>
            <a:r>
              <a:rPr lang="en-US" altLang="en-US" baseline="0" dirty="0" smtClean="0">
                <a:latin typeface="Helvetica Neue Light" pitchFamily="-65" charset="0"/>
              </a:rPr>
              <a:t> system with equations.</a:t>
            </a:r>
          </a:p>
          <a:p>
            <a:r>
              <a:rPr lang="en-US" altLang="en-US" baseline="0" dirty="0" smtClean="0">
                <a:latin typeface="Helvetica Neue Light" pitchFamily="-65" charset="0"/>
              </a:rPr>
              <a:t>System by three variables, whose values at any time are defined by equations</a:t>
            </a:r>
          </a:p>
          <a:p>
            <a:r>
              <a:rPr lang="en-US" altLang="en-US" baseline="0" dirty="0" smtClean="0">
                <a:latin typeface="Helvetica Neue Light" pitchFamily="-65" charset="0"/>
              </a:rPr>
              <a:t>Phase space: time is implicit variable.</a:t>
            </a:r>
            <a:endParaRPr lang="en-US" altLang="en-US" dirty="0" smtClean="0">
              <a:latin typeface="Helvetica Neue Light" pitchFamily="-65"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p:cNvSpPr>
          <p:nvPr>
            <p:ph type="sldImg"/>
          </p:nvPr>
        </p:nvSpPr>
        <p:spPr>
          <a:ln/>
        </p:spPr>
      </p:sp>
      <p:sp>
        <p:nvSpPr>
          <p:cNvPr id="2355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600"/>
              </a:spcBef>
            </a:pPr>
            <a:r>
              <a:rPr lang="en-US" altLang="en-US" i="1" smtClean="0">
                <a:latin typeface="Helvetica Neue Light" pitchFamily="-65" charset="0"/>
              </a:rPr>
              <a:t>This view, where randomness simply refers to situations where the certainty of the outcome is at issue, applies to concepts of chance, probability, and information entropy. In these situations, randomness implies a measure of uncertainty, and notions of haphazardness are irrelevant.</a:t>
            </a:r>
          </a:p>
          <a:p>
            <a:pPr>
              <a:spcBef>
                <a:spcPts val="600"/>
              </a:spcBef>
            </a:pPr>
            <a:r>
              <a:rPr lang="en-US" altLang="en-US" smtClean="0">
                <a:latin typeface="Seravek" pitchFamily="-65" charset="0"/>
                <a:ea typeface="ヒラギノ明朝 Pro W3" pitchFamily="-65" charset="-128"/>
              </a:rPr>
              <a:t>Randomness suggests a non-order in a sequence of symbols or steps. </a:t>
            </a:r>
            <a:endParaRPr lang="en-US" altLang="en-US" smtClean="0">
              <a:latin typeface="Helvetica Neue Light" pitchFamily="-65" charset="0"/>
            </a:endParaRPr>
          </a:p>
          <a:p>
            <a:endParaRPr lang="en-US" altLang="en-US" smtClean="0">
              <a:latin typeface="Helvetica Neue Light" pitchFamily="-65"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p:cNvSpPr>
          <p:nvPr>
            <p:ph type="sldImg"/>
          </p:nvPr>
        </p:nvSpPr>
        <p:spPr>
          <a:ln/>
        </p:spPr>
      </p:sp>
      <p:sp>
        <p:nvSpPr>
          <p:cNvPr id="19458" name="Notes Placeholder 2"/>
          <p:cNvSpPr>
            <a:spLocks noGrp="1"/>
          </p:cNvSpPr>
          <p:nvPr>
            <p:ph type="body" idx="1"/>
          </p:nvPr>
        </p:nvSpPr>
        <p:spPr>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228600" indent="-228600">
              <a:buFontTx/>
              <a:buAutoNum type="alphaLcPeriod"/>
            </a:pPr>
            <a:r>
              <a:rPr lang="en-US" altLang="en-US" dirty="0" smtClean="0">
                <a:latin typeface="Helvetica Neue Light" pitchFamily="-65" charset="0"/>
              </a:rPr>
              <a:t>Tendency: “random” = uniformly random.  </a:t>
            </a:r>
          </a:p>
          <a:p>
            <a:pPr marL="228600" indent="-228600">
              <a:buFontTx/>
              <a:buAutoNum type="alphaLcPeriod"/>
            </a:pPr>
            <a:r>
              <a:rPr lang="en-US" altLang="en-US" dirty="0" smtClean="0">
                <a:latin typeface="Helvetica Neue Light" pitchFamily="-65" charset="0"/>
              </a:rPr>
              <a:t>Global v. Local randomness </a:t>
            </a:r>
          </a:p>
          <a:p>
            <a:pPr marL="228600" indent="-228600">
              <a:buFontTx/>
              <a:buAutoNum type="alphaLcPeriod"/>
            </a:pPr>
            <a:r>
              <a:rPr lang="en-US" altLang="en-US" dirty="0" err="1" smtClean="0">
                <a:latin typeface="Helvetica Neue Light" pitchFamily="-65" charset="0"/>
              </a:rPr>
              <a:t>Pseudorandomness</a:t>
            </a:r>
            <a:r>
              <a:rPr lang="en-US" altLang="en-US" dirty="0" smtClean="0">
                <a:latin typeface="Helvetica Neue Light" pitchFamily="-65" charset="0"/>
              </a:rPr>
              <a:t> vs. actual randomness</a:t>
            </a:r>
          </a:p>
          <a:p>
            <a:pPr marL="228600" marR="0" lvl="0" indent="-228600" algn="l" defTabSz="914400" rtl="0" eaLnBrk="0" fontAlgn="base" latinLnBrk="0" hangingPunct="0">
              <a:lnSpc>
                <a:spcPct val="100000"/>
              </a:lnSpc>
              <a:spcBef>
                <a:spcPct val="0"/>
              </a:spcBef>
              <a:spcAft>
                <a:spcPct val="0"/>
              </a:spcAft>
              <a:buClrTx/>
              <a:buSzTx/>
              <a:buFontTx/>
              <a:buAutoNum type="alphaLcPeriod"/>
              <a:tabLst/>
              <a:defRPr/>
            </a:pPr>
            <a:r>
              <a:rPr lang="en-US" altLang="en-US" dirty="0" smtClean="0">
                <a:latin typeface="Helvetica Neue Light" pitchFamily="-65" charset="0"/>
              </a:rPr>
              <a:t>Tendency: To mistake statistical structure for a deterministic pattern…</a:t>
            </a:r>
          </a:p>
          <a:p>
            <a:pPr marL="228600" indent="-228600">
              <a:buFontTx/>
              <a:buAutoNum type="alphaLcPeriod"/>
            </a:pPr>
            <a:endParaRPr lang="en-US" altLang="en-US" dirty="0" smtClean="0">
              <a:latin typeface="Helvetica Neue Light" pitchFamily="-65" charset="0"/>
            </a:endParaRPr>
          </a:p>
          <a:p>
            <a:pPr marL="0" indent="0">
              <a:buFontTx/>
              <a:buNone/>
            </a:pPr>
            <a:r>
              <a:rPr lang="en-US" sz="1200" b="0" i="0" kern="1200" dirty="0" smtClean="0">
                <a:solidFill>
                  <a:schemeClr val="tx1"/>
                </a:solidFill>
                <a:effectLst/>
                <a:latin typeface="Helvetica Neue Light" pitchFamily="-97" charset="0"/>
                <a:ea typeface="MS PGothic" panose="020B0600070205080204" pitchFamily="34" charset="-128"/>
                <a:cs typeface="ＭＳ Ｐゴシック" charset="-128"/>
              </a:rPr>
              <a:t>In computing, a hardware </a:t>
            </a:r>
            <a:r>
              <a:rPr lang="en-US" sz="1200" b="1" i="0" kern="1200" dirty="0" smtClean="0">
                <a:solidFill>
                  <a:schemeClr val="tx1"/>
                </a:solidFill>
                <a:effectLst/>
                <a:latin typeface="Helvetica Neue Light" pitchFamily="-97" charset="0"/>
                <a:ea typeface="MS PGothic" panose="020B0600070205080204" pitchFamily="34" charset="-128"/>
                <a:cs typeface="ＭＳ Ｐゴシック" charset="-128"/>
              </a:rPr>
              <a:t>random number</a:t>
            </a:r>
            <a:r>
              <a:rPr lang="en-US" sz="1200" b="0" i="0" kern="1200" dirty="0" smtClean="0">
                <a:solidFill>
                  <a:schemeClr val="tx1"/>
                </a:solidFill>
                <a:effectLst/>
                <a:latin typeface="Helvetica Neue Light" pitchFamily="-97" charset="0"/>
                <a:ea typeface="MS PGothic" panose="020B0600070205080204" pitchFamily="34" charset="-128"/>
                <a:cs typeface="ＭＳ Ｐゴシック" charset="-128"/>
              </a:rPr>
              <a:t> generator (HRNG) or </a:t>
            </a:r>
            <a:r>
              <a:rPr lang="en-US" sz="1200" b="1" i="0" kern="1200" dirty="0" smtClean="0">
                <a:solidFill>
                  <a:schemeClr val="tx1"/>
                </a:solidFill>
                <a:effectLst/>
                <a:latin typeface="Helvetica Neue Light" pitchFamily="-97" charset="0"/>
                <a:ea typeface="MS PGothic" panose="020B0600070205080204" pitchFamily="34" charset="-128"/>
                <a:cs typeface="ＭＳ Ｐゴシック" charset="-128"/>
              </a:rPr>
              <a:t>true random number</a:t>
            </a:r>
            <a:r>
              <a:rPr lang="en-US" sz="1200" b="0" i="0" kern="1200" dirty="0" smtClean="0">
                <a:solidFill>
                  <a:schemeClr val="tx1"/>
                </a:solidFill>
                <a:effectLst/>
                <a:latin typeface="Helvetica Neue Light" pitchFamily="-97" charset="0"/>
                <a:ea typeface="MS PGothic" panose="020B0600070205080204" pitchFamily="34" charset="-128"/>
                <a:cs typeface="ＭＳ Ｐゴシック" charset="-128"/>
              </a:rPr>
              <a:t> generator (TRNG) is a device that generates </a:t>
            </a:r>
            <a:r>
              <a:rPr lang="en-US" sz="1200" b="1" i="0" kern="1200" dirty="0" smtClean="0">
                <a:solidFill>
                  <a:schemeClr val="tx1"/>
                </a:solidFill>
                <a:effectLst/>
                <a:latin typeface="Helvetica Neue Light" pitchFamily="-97" charset="0"/>
                <a:ea typeface="MS PGothic" panose="020B0600070205080204" pitchFamily="34" charset="-128"/>
                <a:cs typeface="ＭＳ Ｐゴシック" charset="-128"/>
              </a:rPr>
              <a:t>random numbers</a:t>
            </a:r>
            <a:r>
              <a:rPr lang="en-US" sz="1200" b="0" i="0" kern="1200" dirty="0" smtClean="0">
                <a:solidFill>
                  <a:schemeClr val="tx1"/>
                </a:solidFill>
                <a:effectLst/>
                <a:latin typeface="Helvetica Neue Light" pitchFamily="-97" charset="0"/>
                <a:ea typeface="MS PGothic" panose="020B0600070205080204" pitchFamily="34" charset="-128"/>
                <a:cs typeface="ＭＳ Ｐゴシック" charset="-128"/>
              </a:rPr>
              <a:t> from a physical process, rather than by means of an algorithm. ... This is in contrast to the paradigm of pseudo-</a:t>
            </a:r>
            <a:r>
              <a:rPr lang="en-US" sz="1200" b="1" i="0" kern="1200" dirty="0" smtClean="0">
                <a:solidFill>
                  <a:schemeClr val="tx1"/>
                </a:solidFill>
                <a:effectLst/>
                <a:latin typeface="Helvetica Neue Light" pitchFamily="-97" charset="0"/>
                <a:ea typeface="MS PGothic" panose="020B0600070205080204" pitchFamily="34" charset="-128"/>
                <a:cs typeface="ＭＳ Ｐゴシック" charset="-128"/>
              </a:rPr>
              <a:t>random number</a:t>
            </a:r>
            <a:r>
              <a:rPr lang="en-US" sz="1200" b="0" i="0" kern="1200" dirty="0" smtClean="0">
                <a:solidFill>
                  <a:schemeClr val="tx1"/>
                </a:solidFill>
                <a:effectLst/>
                <a:latin typeface="Helvetica Neue Light" pitchFamily="-97" charset="0"/>
                <a:ea typeface="MS PGothic" panose="020B0600070205080204" pitchFamily="34" charset="-128"/>
                <a:cs typeface="ＭＳ Ｐゴシック" charset="-128"/>
              </a:rPr>
              <a:t> generation commonly implemented in computer programs.</a:t>
            </a:r>
          </a:p>
          <a:p>
            <a:pPr marL="0" indent="0">
              <a:buFontTx/>
              <a:buNone/>
            </a:pPr>
            <a:endParaRPr lang="en-US" sz="1200" b="0" i="0" kern="1200" dirty="0" smtClean="0">
              <a:solidFill>
                <a:schemeClr val="tx1"/>
              </a:solidFill>
              <a:effectLst/>
              <a:latin typeface="Helvetica Neue Light" pitchFamily="-97" charset="0"/>
              <a:ea typeface="MS PGothic" panose="020B0600070205080204" pitchFamily="34" charset="-128"/>
              <a:cs typeface="ＭＳ Ｐゴシック" charset="-128"/>
            </a:endParaRPr>
          </a:p>
          <a:p>
            <a:pPr marL="0" indent="0">
              <a:buFontTx/>
              <a:buNone/>
            </a:pPr>
            <a:r>
              <a:rPr lang="en-US" sz="1200" b="0" i="0" kern="1200" dirty="0" smtClean="0">
                <a:solidFill>
                  <a:schemeClr val="tx1"/>
                </a:solidFill>
                <a:effectLst/>
                <a:latin typeface="Helvetica Neue Light" pitchFamily="-97" charset="0"/>
                <a:ea typeface="MS PGothic" panose="020B0600070205080204" pitchFamily="34" charset="-128"/>
                <a:cs typeface="ＭＳ Ｐゴシック" charset="-128"/>
              </a:rPr>
              <a:t>The </a:t>
            </a:r>
            <a:r>
              <a:rPr lang="en-US" sz="1200" b="1" i="0" kern="1200" dirty="0" smtClean="0">
                <a:solidFill>
                  <a:schemeClr val="tx1"/>
                </a:solidFill>
                <a:effectLst/>
                <a:latin typeface="Helvetica Neue Light" pitchFamily="-97" charset="0"/>
                <a:ea typeface="MS PGothic" panose="020B0600070205080204" pitchFamily="34" charset="-128"/>
                <a:cs typeface="ＭＳ Ｐゴシック" charset="-128"/>
              </a:rPr>
              <a:t>difference between</a:t>
            </a:r>
            <a:r>
              <a:rPr lang="en-US" sz="1200" b="0" i="0" kern="1200" dirty="0" smtClean="0">
                <a:solidFill>
                  <a:schemeClr val="tx1"/>
                </a:solidFill>
                <a:effectLst/>
                <a:latin typeface="Helvetica Neue Light" pitchFamily="-97" charset="0"/>
                <a:ea typeface="MS PGothic" panose="020B0600070205080204" pitchFamily="34" charset="-128"/>
                <a:cs typeface="ＭＳ Ｐゴシック" charset="-128"/>
              </a:rPr>
              <a:t> true </a:t>
            </a:r>
            <a:r>
              <a:rPr lang="en-US" sz="1200" b="1" i="0" kern="1200" dirty="0" smtClean="0">
                <a:solidFill>
                  <a:schemeClr val="tx1"/>
                </a:solidFill>
                <a:effectLst/>
                <a:latin typeface="Helvetica Neue Light" pitchFamily="-97" charset="0"/>
                <a:ea typeface="MS PGothic" panose="020B0600070205080204" pitchFamily="34" charset="-128"/>
                <a:cs typeface="ＭＳ Ｐゴシック" charset="-128"/>
              </a:rPr>
              <a:t>random</a:t>
            </a:r>
            <a:r>
              <a:rPr lang="en-US" sz="1200" b="0" i="0" kern="1200" dirty="0" smtClean="0">
                <a:solidFill>
                  <a:schemeClr val="tx1"/>
                </a:solidFill>
                <a:effectLst/>
                <a:latin typeface="Helvetica Neue Light" pitchFamily="-97" charset="0"/>
                <a:ea typeface="MS PGothic" panose="020B0600070205080204" pitchFamily="34" charset="-128"/>
                <a:cs typeface="ＭＳ Ｐゴシック" charset="-128"/>
              </a:rPr>
              <a:t> number generators(TRNGs) and </a:t>
            </a:r>
            <a:r>
              <a:rPr lang="en-US" sz="1200" b="1" i="0" kern="1200" dirty="0" smtClean="0">
                <a:solidFill>
                  <a:schemeClr val="tx1"/>
                </a:solidFill>
                <a:effectLst/>
                <a:latin typeface="Helvetica Neue Light" pitchFamily="-97" charset="0"/>
                <a:ea typeface="MS PGothic" panose="020B0600070205080204" pitchFamily="34" charset="-128"/>
                <a:cs typeface="ＭＳ Ｐゴシック" charset="-128"/>
              </a:rPr>
              <a:t>pseudo-random</a:t>
            </a:r>
            <a:r>
              <a:rPr lang="en-US" sz="1200" b="0" i="0" kern="1200" dirty="0" smtClean="0">
                <a:solidFill>
                  <a:schemeClr val="tx1"/>
                </a:solidFill>
                <a:effectLst/>
                <a:latin typeface="Helvetica Neue Light" pitchFamily="-97" charset="0"/>
                <a:ea typeface="MS PGothic" panose="020B0600070205080204" pitchFamily="34" charset="-128"/>
                <a:cs typeface="ＭＳ Ｐゴシック" charset="-128"/>
              </a:rPr>
              <a:t> number generators(PRNGs) is that TRNGs use an unpredictable physical means to generate numbers (like atmospheric noise), and PRNGs use mathematical algorithms (completely computer-generated).</a:t>
            </a:r>
          </a:p>
          <a:p>
            <a:pPr marL="0" indent="0">
              <a:buFontTx/>
              <a:buNone/>
            </a:pPr>
            <a:endParaRPr lang="en-US" altLang="en-US" dirty="0" smtClean="0">
              <a:latin typeface="Helvetica Neue Light" pitchFamily="-65" charset="0"/>
            </a:endParaRPr>
          </a:p>
          <a:p>
            <a:pPr marL="228600" indent="-228600"/>
            <a:r>
              <a:rPr lang="en-US" sz="1200" b="0" i="0" kern="1200" dirty="0" smtClean="0">
                <a:solidFill>
                  <a:schemeClr val="tx1"/>
                </a:solidFill>
                <a:effectLst/>
                <a:latin typeface="Helvetica Neue Light" pitchFamily="-97" charset="0"/>
                <a:ea typeface="MS PGothic" panose="020B0600070205080204" pitchFamily="34" charset="-128"/>
                <a:cs typeface="ＭＳ Ｐゴシック" charset="-128"/>
              </a:rPr>
              <a:t>being or involving entities (such as numbers) that </a:t>
            </a:r>
            <a:r>
              <a:rPr lang="en-US" sz="1200" b="1" i="0" kern="1200" dirty="0" smtClean="0">
                <a:solidFill>
                  <a:schemeClr val="tx1"/>
                </a:solidFill>
                <a:effectLst/>
                <a:latin typeface="Helvetica Neue Light" pitchFamily="-97" charset="0"/>
                <a:ea typeface="MS PGothic" panose="020B0600070205080204" pitchFamily="34" charset="-128"/>
                <a:cs typeface="ＭＳ Ｐゴシック" charset="-128"/>
              </a:rPr>
              <a:t>are</a:t>
            </a:r>
            <a:r>
              <a:rPr lang="en-US" sz="1200" b="0" i="0" kern="1200" dirty="0" smtClean="0">
                <a:solidFill>
                  <a:schemeClr val="tx1"/>
                </a:solidFill>
                <a:effectLst/>
                <a:latin typeface="Helvetica Neue Light" pitchFamily="-97" charset="0"/>
                <a:ea typeface="MS PGothic" panose="020B0600070205080204" pitchFamily="34" charset="-128"/>
                <a:cs typeface="ＭＳ Ｐゴシック" charset="-128"/>
              </a:rPr>
              <a:t> selected by a definite computational process but that satisfy one or more standard tests for statistical randomness</a:t>
            </a:r>
            <a:endParaRPr lang="en-US" altLang="en-US" dirty="0" smtClean="0">
              <a:latin typeface="Helvetica Neue Light" pitchFamily="-65"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p:cNvSpPr>
          <p:nvPr>
            <p:ph type="sldImg"/>
          </p:nvPr>
        </p:nvSpPr>
        <p:spPr>
          <a:ln/>
        </p:spPr>
      </p:sp>
      <p:sp>
        <p:nvSpPr>
          <p:cNvPr id="2969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600"/>
              </a:spcBef>
            </a:pPr>
            <a:endParaRPr lang="en-US" altLang="en-US" smtClean="0">
              <a:latin typeface="Helvetica Neue Light" pitchFamily="-65" charset="0"/>
            </a:endParaRPr>
          </a:p>
          <a:p>
            <a:endParaRPr lang="en-US" altLang="en-US" smtClean="0">
              <a:latin typeface="Helvetica Neue Light" pitchFamily="-65"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p:cNvSpPr>
          <p:nvPr>
            <p:ph type="sldImg"/>
          </p:nvPr>
        </p:nvSpPr>
        <p:spPr>
          <a:ln/>
        </p:spPr>
      </p:sp>
      <p:sp>
        <p:nvSpPr>
          <p:cNvPr id="31746"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Helvetica Neue Light" pitchFamily="-65" charset="0"/>
              </a:rPr>
              <a:t>Domain: Salmon</a:t>
            </a:r>
          </a:p>
          <a:p>
            <a:r>
              <a:rPr lang="en-US" altLang="en-US" smtClean="0">
                <a:latin typeface="Helvetica Neue Light" pitchFamily="-65" charset="0"/>
              </a:rPr>
              <a:t>Range/Image: Yellow</a:t>
            </a:r>
          </a:p>
          <a:p>
            <a:r>
              <a:rPr lang="en-US" altLang="en-US" smtClean="0">
                <a:latin typeface="Helvetica Neue Light" pitchFamily="-65" charset="0"/>
              </a:rPr>
              <a:t>Co-domain: Blue</a:t>
            </a:r>
          </a:p>
          <a:p>
            <a:endParaRPr lang="en-US" altLang="en-US" smtClean="0">
              <a:latin typeface="Helvetica Neue Light" pitchFamily="-65"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a:ln/>
        </p:spPr>
      </p:sp>
      <p:sp>
        <p:nvSpPr>
          <p:cNvPr id="3481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Helvetica Neue Light" pitchFamily="-65" charset="0"/>
              </a:rPr>
              <a:t>Point out notations: E, mu, sigma, and integral (f(x))</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a:lstStyle>
            <a:lvl1pPr>
              <a:defRPr b="1">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43514893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Century Gothic" pitchFamily="-97"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763491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11988800" cy="9144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103406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86950" y="241300"/>
            <a:ext cx="3295650" cy="91440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241300"/>
            <a:ext cx="9734550" cy="9144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884801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08627642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376199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4375944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87400" y="8013700"/>
            <a:ext cx="5638800" cy="1562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8013700"/>
            <a:ext cx="5638800" cy="1562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7480989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24815508"/>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2184695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3304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11988800" cy="914400"/>
          </a:xfrm>
          <a:prstGeom prst="rect">
            <a:avLst/>
          </a:prstGeom>
        </p:spPr>
        <p:txBody>
          <a:bodyPr/>
          <a:lstStyle>
            <a:lvl1pPr>
              <a:defRPr b="1">
                <a:solidFill>
                  <a:srgbClr val="000000"/>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3502185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9141356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Light" pitchFamily="-97"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897208"/>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0222327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59900" y="6807200"/>
            <a:ext cx="2857500" cy="2768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87400" y="6807200"/>
            <a:ext cx="8420100" cy="2768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0205876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87489214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182422"/>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5011947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87400" y="2768600"/>
            <a:ext cx="249555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35350" y="2768600"/>
            <a:ext cx="249555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93022438"/>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813004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9308330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4" name="Rectangle 2"/>
          <p:cNvSpPr txBox="1">
            <a:spLocks noChangeArrowheads="1"/>
          </p:cNvSpPr>
          <p:nvPr userDrawn="1"/>
        </p:nvSpPr>
        <p:spPr bwMode="auto">
          <a:xfrm>
            <a:off x="0" y="0"/>
            <a:ext cx="13004800" cy="83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50800" tIns="50800" rIns="50800" bIns="50800"/>
          <a:lstStyle>
            <a:lvl1pPr eaLnBrk="0" hangingPunct="0">
              <a:defRPr sz="4200">
                <a:solidFill>
                  <a:srgbClr val="FFFFFF"/>
                </a:solidFill>
                <a:latin typeface="Helvetica Neue Light" charset="0"/>
                <a:ea typeface="ＭＳ Ｐゴシック" charset="0"/>
                <a:cs typeface="ＭＳ Ｐゴシック" charset="0"/>
                <a:sym typeface="Helvetica Neue Light" charset="0"/>
              </a:defRPr>
            </a:lvl1pPr>
            <a:lvl2pPr marL="742950" indent="-285750" eaLnBrk="0" hangingPunct="0">
              <a:defRPr sz="4200">
                <a:solidFill>
                  <a:srgbClr val="FFFFFF"/>
                </a:solidFill>
                <a:latin typeface="Helvetica Neue Light" charset="0"/>
                <a:ea typeface="ＭＳ Ｐゴシック" charset="0"/>
                <a:sym typeface="Helvetica Neue Light" charset="0"/>
              </a:defRPr>
            </a:lvl2pPr>
            <a:lvl3pPr marL="1143000" indent="-228600" eaLnBrk="0" hangingPunct="0">
              <a:defRPr sz="4200">
                <a:solidFill>
                  <a:srgbClr val="FFFFFF"/>
                </a:solidFill>
                <a:latin typeface="Helvetica Neue Light" charset="0"/>
                <a:ea typeface="ＭＳ Ｐゴシック" charset="0"/>
                <a:sym typeface="Helvetica Neue Light" charset="0"/>
              </a:defRPr>
            </a:lvl3pPr>
            <a:lvl4pPr marL="1600200" indent="-228600" eaLnBrk="0" hangingPunct="0">
              <a:defRPr sz="4200">
                <a:solidFill>
                  <a:srgbClr val="FFFFFF"/>
                </a:solidFill>
                <a:latin typeface="Helvetica Neue Light" charset="0"/>
                <a:ea typeface="ＭＳ Ｐゴシック" charset="0"/>
                <a:sym typeface="Helvetica Neue Light" charset="0"/>
              </a:defRPr>
            </a:lvl4pPr>
            <a:lvl5pPr marL="2057400" indent="-228600" eaLnBrk="0" hangingPunct="0">
              <a:defRPr sz="4200">
                <a:solidFill>
                  <a:srgbClr val="FFFFFF"/>
                </a:solidFill>
                <a:latin typeface="Helvetica Neue Light" charset="0"/>
                <a:ea typeface="ＭＳ Ｐゴシック" charset="0"/>
                <a:sym typeface="Helvetica Neue Light" charset="0"/>
              </a:defRPr>
            </a:lvl5pPr>
            <a:lvl6pPr marL="2514600" indent="-228600" eaLnBrk="0" fontAlgn="base" hangingPunct="0">
              <a:spcBef>
                <a:spcPct val="0"/>
              </a:spcBef>
              <a:spcAft>
                <a:spcPct val="0"/>
              </a:spcAft>
              <a:defRPr sz="4200">
                <a:solidFill>
                  <a:srgbClr val="FFFFFF"/>
                </a:solidFill>
                <a:latin typeface="Helvetica Neue Light" charset="0"/>
                <a:ea typeface="ＭＳ Ｐゴシック" charset="0"/>
                <a:sym typeface="Helvetica Neue Light" charset="0"/>
              </a:defRPr>
            </a:lvl6pPr>
            <a:lvl7pPr marL="2971800" indent="-228600" eaLnBrk="0" fontAlgn="base" hangingPunct="0">
              <a:spcBef>
                <a:spcPct val="0"/>
              </a:spcBef>
              <a:spcAft>
                <a:spcPct val="0"/>
              </a:spcAft>
              <a:defRPr sz="4200">
                <a:solidFill>
                  <a:srgbClr val="FFFFFF"/>
                </a:solidFill>
                <a:latin typeface="Helvetica Neue Light" charset="0"/>
                <a:ea typeface="ＭＳ Ｐゴシック" charset="0"/>
                <a:sym typeface="Helvetica Neue Light" charset="0"/>
              </a:defRPr>
            </a:lvl7pPr>
            <a:lvl8pPr marL="3429000" indent="-228600" eaLnBrk="0" fontAlgn="base" hangingPunct="0">
              <a:spcBef>
                <a:spcPct val="0"/>
              </a:spcBef>
              <a:spcAft>
                <a:spcPct val="0"/>
              </a:spcAft>
              <a:defRPr sz="4200">
                <a:solidFill>
                  <a:srgbClr val="FFFFFF"/>
                </a:solidFill>
                <a:latin typeface="Helvetica Neue Light" charset="0"/>
                <a:ea typeface="ＭＳ Ｐゴシック" charset="0"/>
                <a:sym typeface="Helvetica Neue Light" charset="0"/>
              </a:defRPr>
            </a:lvl8pPr>
            <a:lvl9pPr marL="3886200" indent="-228600" eaLnBrk="0" fontAlgn="base" hangingPunct="0">
              <a:spcBef>
                <a:spcPct val="0"/>
              </a:spcBef>
              <a:spcAft>
                <a:spcPct val="0"/>
              </a:spcAft>
              <a:defRPr sz="4200">
                <a:solidFill>
                  <a:srgbClr val="FFFFFF"/>
                </a:solidFill>
                <a:latin typeface="Helvetica Neue Light" charset="0"/>
                <a:ea typeface="ＭＳ Ｐゴシック" charset="0"/>
                <a:sym typeface="Helvetica Neue Light" charset="0"/>
              </a:defRPr>
            </a:lvl9pPr>
          </a:lstStyle>
          <a:p>
            <a:pPr algn="ctr">
              <a:defRPr/>
            </a:pPr>
            <a:r>
              <a:rPr lang="en-US" sz="4800" smtClean="0">
                <a:solidFill>
                  <a:schemeClr val="bg1"/>
                </a:solidFill>
                <a:latin typeface="Seravek Light" charset="0"/>
                <a:ea typeface="ヒラギノ明朝 Pro W3" charset="0"/>
                <a:sym typeface="Century Gothic" charset="0"/>
              </a:rPr>
              <a:t>Click to edit Master title style</a:t>
            </a:r>
          </a:p>
        </p:txBody>
      </p:sp>
      <p:sp>
        <p:nvSpPr>
          <p:cNvPr id="3" name="Content Placeholder 2"/>
          <p:cNvSpPr>
            <a:spLocks noGrp="1"/>
          </p:cNvSpPr>
          <p:nvPr>
            <p:ph idx="1"/>
          </p:nvPr>
        </p:nvSpPr>
        <p:spPr>
          <a:xfrm>
            <a:off x="5084763" y="1295400"/>
            <a:ext cx="7269162" cy="7416800"/>
          </a:xfrm>
        </p:spPr>
        <p:txBody>
          <a:bodyPr/>
          <a:lstStyle>
            <a:lvl1pPr>
              <a:defRPr sz="3600">
                <a:solidFill>
                  <a:schemeClr val="tx1"/>
                </a:solidFill>
                <a:effectLst/>
                <a:latin typeface="Myriad Pro"/>
                <a:cs typeface="Myriad Pro"/>
              </a:defRPr>
            </a:lvl1pPr>
            <a:lvl2pPr>
              <a:defRPr sz="3200">
                <a:solidFill>
                  <a:schemeClr val="tx1"/>
                </a:solidFill>
                <a:effectLst/>
                <a:latin typeface="Myriad Pro"/>
                <a:cs typeface="Myriad Pro"/>
              </a:defRPr>
            </a:lvl2pPr>
            <a:lvl3pPr>
              <a:defRPr sz="2800">
                <a:solidFill>
                  <a:schemeClr val="tx1"/>
                </a:solidFill>
                <a:effectLst/>
                <a:latin typeface="Myriad Pro"/>
                <a:cs typeface="Myriad Pro"/>
              </a:defRPr>
            </a:lvl3pPr>
            <a:lvl4pPr>
              <a:defRPr sz="2400">
                <a:solidFill>
                  <a:schemeClr val="tx1"/>
                </a:solidFill>
                <a:effectLst/>
                <a:latin typeface="Myriad Pro"/>
                <a:cs typeface="Myriad Pro"/>
              </a:defRPr>
            </a:lvl4pPr>
            <a:lvl5pPr>
              <a:defRPr sz="2400">
                <a:solidFill>
                  <a:schemeClr val="tx1"/>
                </a:solidFill>
                <a:effectLst/>
                <a:latin typeface="Myriad Pro"/>
                <a:cs typeface="Myriad Pro"/>
              </a:defRPr>
            </a:lvl5pPr>
            <a:lvl6pPr>
              <a:defRPr sz="2000"/>
            </a:lvl6pPr>
            <a:lvl7pPr>
              <a:defRPr sz="2000"/>
            </a:lvl7pPr>
            <a:lvl8pPr>
              <a:defRPr sz="2000"/>
            </a:lvl8pPr>
            <a:lvl9pPr>
              <a:defRPr sz="2000"/>
            </a:lvl9pPr>
          </a:lstStyle>
          <a:p>
            <a:pPr lvl="0"/>
            <a:r>
              <a:rPr lang="en-US" dirty="0" smtClean="0">
                <a:sym typeface="Century Gothic" charset="0"/>
              </a:rPr>
              <a:t>Click to edit Master text styles</a:t>
            </a:r>
          </a:p>
          <a:p>
            <a:pPr lvl="1"/>
            <a:r>
              <a:rPr lang="en-US" dirty="0" smtClean="0">
                <a:sym typeface="Century Gothic" charset="0"/>
              </a:rPr>
              <a:t>Second level</a:t>
            </a:r>
          </a:p>
          <a:p>
            <a:pPr lvl="2"/>
            <a:r>
              <a:rPr lang="en-US" dirty="0" smtClean="0">
                <a:sym typeface="Century Gothic" charset="0"/>
              </a:rPr>
              <a:t>Third level</a:t>
            </a:r>
          </a:p>
          <a:p>
            <a:pPr lvl="3"/>
            <a:r>
              <a:rPr lang="en-US" dirty="0" smtClean="0">
                <a:sym typeface="Century Gothic" charset="0"/>
              </a:rPr>
              <a:t>Fourth level</a:t>
            </a:r>
          </a:p>
          <a:p>
            <a:pPr lvl="4"/>
            <a:r>
              <a:rPr lang="en-US" dirty="0" smtClean="0">
                <a:sym typeface="Century Gothic" charset="0"/>
              </a:rPr>
              <a:t>Fifth level</a:t>
            </a:r>
            <a:endParaRPr lang="en-US" dirty="0">
              <a:sym typeface="Century Gothic" charset="0"/>
            </a:endParaRPr>
          </a:p>
        </p:txBody>
      </p:sp>
    </p:spTree>
    <p:extLst>
      <p:ext uri="{BB962C8B-B14F-4D97-AF65-F5344CB8AC3E}">
        <p14:creationId xmlns:p14="http://schemas.microsoft.com/office/powerpoint/2010/main" val="3278668301"/>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7999773"/>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98774155"/>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Light" pitchFamily="-97"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92854699"/>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04808588"/>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59900" y="254000"/>
            <a:ext cx="2857500" cy="8229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87400" y="254000"/>
            <a:ext cx="8420100" cy="822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1453774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1641454526"/>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42963512"/>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51917650"/>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073900" y="2768600"/>
            <a:ext cx="249555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9721850" y="2768600"/>
            <a:ext cx="249555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2984412"/>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498582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87919149"/>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22830810"/>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638422"/>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1273371"/>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Light" pitchFamily="-97"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31049445"/>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60455675"/>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59900" y="254000"/>
            <a:ext cx="2857500" cy="8229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87400" y="254000"/>
            <a:ext cx="8420100" cy="822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54012738"/>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426148090"/>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50325891"/>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65652539"/>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87400" y="2768600"/>
            <a:ext cx="249555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35350" y="2768600"/>
            <a:ext cx="2495550" cy="5715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2536820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11988800" cy="9144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774700" y="1270000"/>
            <a:ext cx="5727700" cy="8115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54800" y="1270000"/>
            <a:ext cx="5727700" cy="81153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5271461"/>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85972130"/>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26879006"/>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2083439"/>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11599349"/>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Light" pitchFamily="-97"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92112118"/>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5914196"/>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59900" y="254000"/>
            <a:ext cx="2857500" cy="8229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87400" y="254000"/>
            <a:ext cx="8420100" cy="8229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60023808"/>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780278890"/>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38342210"/>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3216467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7365148"/>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787400" y="1371600"/>
            <a:ext cx="5638800" cy="701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1371600"/>
            <a:ext cx="5638800" cy="7010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4708701"/>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76596782"/>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1156651010"/>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535282"/>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69478430"/>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Century Gothic" pitchFamily="-97"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7424589"/>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5332444"/>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79914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390525"/>
            <a:ext cx="8624888" cy="7991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2248571"/>
      </p:ext>
    </p:extLst>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256963183"/>
      </p:ext>
    </p:extLst>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8790204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11988800" cy="914400"/>
          </a:xfrm>
          <a:prstGeom prst="rect">
            <a:avLst/>
          </a:prstGeom>
        </p:spPr>
        <p:txBody>
          <a:bodyPr/>
          <a:lstStyle/>
          <a:p>
            <a:r>
              <a:rPr lang="en-US" smtClean="0"/>
              <a:t>Click to edit Master title style</a:t>
            </a:r>
            <a:endParaRPr lang="en-US"/>
          </a:p>
        </p:txBody>
      </p:sp>
    </p:spTree>
    <p:extLst>
      <p:ext uri="{BB962C8B-B14F-4D97-AF65-F5344CB8AC3E}">
        <p14:creationId xmlns:p14="http://schemas.microsoft.com/office/powerpoint/2010/main" val="2940855668"/>
      </p:ext>
    </p:extLst>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64244395"/>
      </p:ext>
    </p:extLst>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46173111"/>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47786887"/>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87797483"/>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3784847"/>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1485711"/>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Light" pitchFamily="-97" charset="0"/>
            </a:endParaRPr>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0266309"/>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44381701"/>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254000"/>
            <a:ext cx="2925762" cy="845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254000"/>
            <a:ext cx="8624888" cy="84582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20037599"/>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a:prstGeom prst="rect">
            <a:avLst/>
          </a:prstGeom>
        </p:spPr>
        <p:txBody>
          <a:bodyPr vert="horz"/>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a:prstGeom prst="rect">
            <a:avLst/>
          </a:prstGeom>
        </p:spPr>
        <p:txBody>
          <a:bodyPr vert="horz"/>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57160261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4330344"/>
      </p:ext>
    </p:extLst>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idx="1"/>
          </p:nvPr>
        </p:nvSpPr>
        <p:spPr>
          <a:xfrm>
            <a:off x="650875" y="2276475"/>
            <a:ext cx="11703050" cy="6435725"/>
          </a:xfrm>
          <a:prstGeom prst="rect">
            <a:avLst/>
          </a:prstGeom>
        </p:spPr>
        <p:txBody>
          <a:bodyPr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62908604"/>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a:prstGeom prst="rect">
            <a:avLst/>
          </a:prstGeom>
        </p:spPr>
        <p:txBody>
          <a:bodyPr vert="horz"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a:prstGeom prst="rect">
            <a:avLst/>
          </a:prstGeom>
        </p:spPr>
        <p:txBody>
          <a:bodyPr vert="horz"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44650913"/>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Content Placeholder 2"/>
          <p:cNvSpPr>
            <a:spLocks noGrp="1"/>
          </p:cNvSpPr>
          <p:nvPr>
            <p:ph sz="half" idx="1"/>
          </p:nvPr>
        </p:nvSpPr>
        <p:spPr>
          <a:xfrm>
            <a:off x="650875"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78600" y="2276475"/>
            <a:ext cx="5775325" cy="6435725"/>
          </a:xfrm>
          <a:prstGeom prst="rect">
            <a:avLst/>
          </a:prstGeom>
        </p:spPr>
        <p:txBody>
          <a:bodyPr vert="horz"/>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1528195"/>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a:prstGeom prst="rect">
            <a:avLst/>
          </a:prstGeom>
        </p:spPr>
        <p:txBody>
          <a:bodyPr vert="horz"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a:prstGeom prst="rect">
            <a:avLst/>
          </a:prstGeom>
        </p:spPr>
        <p:txBody>
          <a:bodyPr vert="horz"/>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6156729"/>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Tree>
    <p:extLst>
      <p:ext uri="{BB962C8B-B14F-4D97-AF65-F5344CB8AC3E}">
        <p14:creationId xmlns:p14="http://schemas.microsoft.com/office/powerpoint/2010/main" val="2724365813"/>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5209044"/>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vert="horz"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a:prstGeom prst="rect">
            <a:avLst/>
          </a:prstGeom>
        </p:spPr>
        <p:txBody>
          <a:bodyPr vert="horz"/>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46760866"/>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a:prstGeom prst="rect">
            <a:avLst/>
          </a:prstGeom>
        </p:spPr>
        <p:txBody>
          <a:bodyPr vert="horz"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a:prstGeom prst="rect">
            <a:avLst/>
          </a:prstGeom>
        </p:spPr>
        <p:txBody>
          <a:bodyPr vert="horz"/>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Light" pitchFamily="-97" charset="0"/>
            </a:endParaRPr>
          </a:p>
        </p:txBody>
      </p:sp>
      <p:sp>
        <p:nvSpPr>
          <p:cNvPr id="4" name="Text Placeholder 3"/>
          <p:cNvSpPr>
            <a:spLocks noGrp="1"/>
          </p:cNvSpPr>
          <p:nvPr>
            <p:ph type="body" sz="half" idx="2"/>
          </p:nvPr>
        </p:nvSpPr>
        <p:spPr>
          <a:xfrm>
            <a:off x="2549525" y="7634288"/>
            <a:ext cx="7802563" cy="1144587"/>
          </a:xfrm>
          <a:prstGeom prst="rect">
            <a:avLst/>
          </a:prstGeom>
        </p:spPr>
        <p:txBody>
          <a:bodyPr vert="horz"/>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2073154"/>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a:prstGeom prst="rect">
            <a:avLst/>
          </a:prstGeom>
        </p:spPr>
        <p:txBody>
          <a:bodyPr vert="horz"/>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2276475"/>
            <a:ext cx="11703050" cy="64357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9486974"/>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2" cy="832167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0875" y="390525"/>
            <a:ext cx="8624888" cy="832167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8817783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75" y="388938"/>
            <a:ext cx="4278313" cy="1652587"/>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84763" y="388938"/>
            <a:ext cx="7269162" cy="8323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50875" y="2041525"/>
            <a:ext cx="4278313" cy="66706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2639454"/>
      </p:ext>
    </p:extLst>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5" y="3030538"/>
            <a:ext cx="11055350" cy="20907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951038" y="5527675"/>
            <a:ext cx="9102725" cy="24923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344845180"/>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01399880"/>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0"/>
            <a:ext cx="11053762" cy="19367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27113" y="4133850"/>
            <a:ext cx="11053762" cy="21336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91975552"/>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87400" y="4876800"/>
            <a:ext cx="2495550" cy="3009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35350" y="4876800"/>
            <a:ext cx="2495550" cy="30099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99363276"/>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5" y="390525"/>
            <a:ext cx="11703050" cy="1625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50875" y="2182813"/>
            <a:ext cx="5745163"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50875" y="3092450"/>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605588" y="2182813"/>
            <a:ext cx="5748337" cy="9096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5588" y="3092450"/>
            <a:ext cx="5748337"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63320188"/>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57603046"/>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2132996"/>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25" y="6827838"/>
            <a:ext cx="7802563" cy="806450"/>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49525" y="871538"/>
            <a:ext cx="7802563" cy="5851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Helvetica Neue Light" pitchFamily="-97" charset="0"/>
            </a:endParaRPr>
          </a:p>
        </p:txBody>
      </p:sp>
      <p:sp>
        <p:nvSpPr>
          <p:cNvPr id="4" name="Text Placeholder 3"/>
          <p:cNvSpPr>
            <a:spLocks noGrp="1"/>
          </p:cNvSpPr>
          <p:nvPr>
            <p:ph type="body" sz="half" idx="2"/>
          </p:nvPr>
        </p:nvSpPr>
        <p:spPr>
          <a:xfrm>
            <a:off x="2549525" y="7634288"/>
            <a:ext cx="7802563" cy="11445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71672567"/>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62781674"/>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645025" y="1384300"/>
            <a:ext cx="1285875" cy="6502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87400" y="1384300"/>
            <a:ext cx="3705225" cy="6502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396238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jpe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1.jpe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1.jpe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image" Target="../media/image1.jpeg"/><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image" Target="../media/image1.jpeg"/><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theme" Target="../theme/theme9.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49" name="Rectangle 1"/>
          <p:cNvSpPr>
            <a:spLocks/>
          </p:cNvSpPr>
          <p:nvPr/>
        </p:nvSpPr>
        <p:spPr bwMode="auto">
          <a:xfrm>
            <a:off x="-12700" y="-38100"/>
            <a:ext cx="13030200" cy="9817100"/>
          </a:xfrm>
          <a:prstGeom prst="rect">
            <a:avLst/>
          </a:prstGeom>
          <a:solidFill>
            <a:schemeClr val="tx1"/>
          </a:solidFill>
          <a:ln>
            <a:noFill/>
          </a:ln>
          <a:effectLst>
            <a:outerShdw algn="ctr" rotWithShape="0">
              <a:schemeClr val="bg2">
                <a:alpha val="50000"/>
              </a:schemeClr>
            </a:outerShdw>
          </a:effectLst>
          <a:extLs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algn="ctr">
              <a:defRPr/>
            </a:pPr>
            <a:endParaRPr lang="en-US" dirty="0">
              <a:effectLst>
                <a:outerShdw blurRad="38100" dist="38100" dir="2700000" algn="tl">
                  <a:srgbClr val="000000"/>
                </a:outerShdw>
              </a:effectLst>
              <a:latin typeface="Seravek"/>
              <a:ea typeface="ヒラギノ角ゴ Pro W3" charset="-128"/>
              <a:cs typeface="Seravek"/>
              <a:sym typeface="Helvetica Neue Light" charset="0"/>
            </a:endParaRPr>
          </a:p>
        </p:txBody>
      </p:sp>
      <p:sp>
        <p:nvSpPr>
          <p:cNvPr id="1027" name="Rectangle 3"/>
          <p:cNvSpPr>
            <a:spLocks noGrp="1" noChangeArrowheads="1"/>
          </p:cNvSpPr>
          <p:nvPr>
            <p:ph type="body" idx="1"/>
          </p:nvPr>
        </p:nvSpPr>
        <p:spPr bwMode="auto">
          <a:xfrm>
            <a:off x="774700" y="1600200"/>
            <a:ext cx="11607800" cy="746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50800" tIns="50800" rIns="50800" bIns="50800" numCol="1" anchor="t" anchorCtr="0" compatLnSpc="1">
            <a:prstTxWarp prst="textNoShape">
              <a:avLst/>
            </a:prstTxWarp>
          </a:bodyPr>
          <a:lstStyle/>
          <a:p>
            <a:pPr lvl="0"/>
            <a:r>
              <a:rPr lang="en-US" altLang="en-US" smtClean="0">
                <a:sym typeface="Century Gothic" panose="020B0502020202020204" pitchFamily="34" charset="0"/>
              </a:rPr>
              <a:t>Click to edit Master text styles</a:t>
            </a:r>
          </a:p>
          <a:p>
            <a:pPr lvl="1"/>
            <a:r>
              <a:rPr lang="en-US" altLang="en-US" smtClean="0">
                <a:sym typeface="Century Gothic" panose="020B0502020202020204" pitchFamily="34" charset="0"/>
              </a:rPr>
              <a:t>Second level</a:t>
            </a:r>
          </a:p>
          <a:p>
            <a:pPr lvl="2"/>
            <a:r>
              <a:rPr lang="en-US" altLang="en-US" smtClean="0">
                <a:sym typeface="Century Gothic" panose="020B0502020202020204" pitchFamily="34" charset="0"/>
              </a:rPr>
              <a:t>Third level</a:t>
            </a:r>
          </a:p>
          <a:p>
            <a:pPr lvl="3"/>
            <a:r>
              <a:rPr lang="en-US" altLang="en-US" smtClean="0">
                <a:sym typeface="Century Gothic" panose="020B0502020202020204" pitchFamily="34" charset="0"/>
              </a:rPr>
              <a:t>Fourth level</a:t>
            </a:r>
          </a:p>
          <a:p>
            <a:pPr lvl="4"/>
            <a:r>
              <a:rPr lang="en-US" altLang="en-US" smtClean="0">
                <a:sym typeface="Century Gothic" panose="020B0502020202020204" pitchFamily="34" charset="0"/>
              </a:rPr>
              <a:t>Fifth level</a:t>
            </a:r>
          </a:p>
        </p:txBody>
      </p:sp>
      <p:sp>
        <p:nvSpPr>
          <p:cNvPr id="5" name="Slide Number Placeholder 4"/>
          <p:cNvSpPr>
            <a:spLocks noGrp="1"/>
          </p:cNvSpPr>
          <p:nvPr>
            <p:ph type="sldNum" sz="quarter" idx="4"/>
          </p:nvPr>
        </p:nvSpPr>
        <p:spPr>
          <a:xfrm>
            <a:off x="6045200" y="9144000"/>
            <a:ext cx="915988" cy="519113"/>
          </a:xfrm>
          <a:prstGeom prst="rect">
            <a:avLst/>
          </a:prstGeom>
        </p:spPr>
        <p:txBody>
          <a:bodyPr vert="horz" wrap="square" lIns="91440" tIns="45720" rIns="91440" bIns="45720" numCol="1" anchor="ctr" anchorCtr="0" compatLnSpc="1">
            <a:prstTxWarp prst="textNoShape">
              <a:avLst/>
            </a:prstTxWarp>
          </a:bodyPr>
          <a:lstStyle>
            <a:lvl1pPr algn="ctr">
              <a:defRPr sz="1400">
                <a:solidFill>
                  <a:schemeClr val="bg1"/>
                </a:solidFill>
              </a:defRPr>
            </a:lvl1pPr>
          </a:lstStyle>
          <a:p>
            <a:fld id="{49C7DB85-DAA3-4AEE-9FC5-92FBFBC3CC74}" type="slidenum">
              <a:rPr lang="en-US" altLang="en-US"/>
              <a:pPr/>
              <a:t>‹#›</a:t>
            </a:fld>
            <a:endParaRPr lang="en-US" altLang="en-US"/>
          </a:p>
        </p:txBody>
      </p:sp>
      <p:cxnSp>
        <p:nvCxnSpPr>
          <p:cNvPr id="1029" name="Straight Connector 2"/>
          <p:cNvCxnSpPr>
            <a:cxnSpLocks noChangeShapeType="1"/>
          </p:cNvCxnSpPr>
          <p:nvPr userDrawn="1"/>
        </p:nvCxnSpPr>
        <p:spPr bwMode="auto">
          <a:xfrm>
            <a:off x="558800" y="1371600"/>
            <a:ext cx="12115800"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cxnSp>
    </p:spTree>
  </p:cSld>
  <p:clrMap bg1="dk2" tx1="lt1" bg2="dk1" tx2="lt2" accent1="accent1" accent2="accent2" accent3="accent3" accent4="accent4" accent5="accent5" accent6="accent6" hlink="hlink" folHlink="folHlink"/>
  <p:sldLayoutIdLst>
    <p:sldLayoutId id="2147488066" r:id="rId1"/>
    <p:sldLayoutId id="2147488067" r:id="rId2"/>
    <p:sldLayoutId id="2147488068" r:id="rId3"/>
    <p:sldLayoutId id="2147488069" r:id="rId4"/>
    <p:sldLayoutId id="2147488070" r:id="rId5"/>
    <p:sldLayoutId id="2147488071" r:id="rId6"/>
    <p:sldLayoutId id="2147488072" r:id="rId7"/>
    <p:sldLayoutId id="2147488073" r:id="rId8"/>
    <p:sldLayoutId id="2147488074" r:id="rId9"/>
    <p:sldLayoutId id="2147488075" r:id="rId10"/>
    <p:sldLayoutId id="2147488076" r:id="rId11"/>
    <p:sldLayoutId id="2147488077" r:id="rId12"/>
  </p:sldLayoutIdLst>
  <p:transition/>
  <p:timing>
    <p:tnLst>
      <p:par>
        <p:cTn id="1" dur="indefinite" restart="never" nodeType="tmRoot"/>
      </p:par>
    </p:tnLst>
  </p:timing>
  <p:hf hdr="0" ftr="0" dt="0"/>
  <p:txStyles>
    <p:titleStyle>
      <a:lvl1pPr algn="r" rtl="0" eaLnBrk="0" fontAlgn="base" hangingPunct="0">
        <a:spcBef>
          <a:spcPct val="0"/>
        </a:spcBef>
        <a:spcAft>
          <a:spcPct val="0"/>
        </a:spcAft>
        <a:defRPr sz="4400">
          <a:solidFill>
            <a:srgbClr val="354EFF"/>
          </a:solidFill>
          <a:latin typeface="Seravek Light"/>
          <a:ea typeface="+mj-ea"/>
          <a:cs typeface="Seravek Light"/>
          <a:sym typeface="Century Gothic" panose="020B0502020202020204" pitchFamily="34" charset="0"/>
        </a:defRPr>
      </a:lvl1pPr>
      <a:lvl2pPr algn="r" rtl="0" eaLnBrk="0" fontAlgn="base" hangingPunct="0">
        <a:spcBef>
          <a:spcPct val="0"/>
        </a:spcBef>
        <a:spcAft>
          <a:spcPct val="0"/>
        </a:spcAft>
        <a:defRPr sz="4400">
          <a:solidFill>
            <a:srgbClr val="354EFF"/>
          </a:solidFill>
          <a:effectLst>
            <a:outerShdw blurRad="38100" dist="38100" dir="2700000" algn="tl">
              <a:srgbClr val="FFFFFF"/>
            </a:outerShdw>
          </a:effectLst>
          <a:latin typeface="Seravek Light" charset="0"/>
          <a:ea typeface="ヒラギノ明朝 Pro W3" pitchFamily="-97" charset="-128"/>
          <a:cs typeface="Myriad Pro" charset="0"/>
          <a:sym typeface="Century Gothic" panose="020B0502020202020204" pitchFamily="34" charset="0"/>
        </a:defRPr>
      </a:lvl2pPr>
      <a:lvl3pPr algn="r" rtl="0" eaLnBrk="0" fontAlgn="base" hangingPunct="0">
        <a:spcBef>
          <a:spcPct val="0"/>
        </a:spcBef>
        <a:spcAft>
          <a:spcPct val="0"/>
        </a:spcAft>
        <a:defRPr sz="4400">
          <a:solidFill>
            <a:srgbClr val="354EFF"/>
          </a:solidFill>
          <a:effectLst>
            <a:outerShdw blurRad="38100" dist="38100" dir="2700000" algn="tl">
              <a:srgbClr val="FFFFFF"/>
            </a:outerShdw>
          </a:effectLst>
          <a:latin typeface="Seravek Light" charset="0"/>
          <a:ea typeface="ヒラギノ明朝 Pro W3" pitchFamily="-97" charset="-128"/>
          <a:cs typeface="Myriad Pro" charset="0"/>
          <a:sym typeface="Century Gothic" panose="020B0502020202020204" pitchFamily="34" charset="0"/>
        </a:defRPr>
      </a:lvl3pPr>
      <a:lvl4pPr algn="r" rtl="0" eaLnBrk="0" fontAlgn="base" hangingPunct="0">
        <a:spcBef>
          <a:spcPct val="0"/>
        </a:spcBef>
        <a:spcAft>
          <a:spcPct val="0"/>
        </a:spcAft>
        <a:defRPr sz="4400">
          <a:solidFill>
            <a:srgbClr val="354EFF"/>
          </a:solidFill>
          <a:effectLst>
            <a:outerShdw blurRad="38100" dist="38100" dir="2700000" algn="tl">
              <a:srgbClr val="FFFFFF"/>
            </a:outerShdw>
          </a:effectLst>
          <a:latin typeface="Seravek Light" charset="0"/>
          <a:ea typeface="ヒラギノ明朝 Pro W3" pitchFamily="-97" charset="-128"/>
          <a:cs typeface="Myriad Pro" charset="0"/>
          <a:sym typeface="Century Gothic" panose="020B0502020202020204" pitchFamily="34" charset="0"/>
        </a:defRPr>
      </a:lvl4pPr>
      <a:lvl5pPr algn="r" rtl="0" eaLnBrk="0" fontAlgn="base" hangingPunct="0">
        <a:spcBef>
          <a:spcPct val="0"/>
        </a:spcBef>
        <a:spcAft>
          <a:spcPct val="0"/>
        </a:spcAft>
        <a:defRPr sz="4400">
          <a:solidFill>
            <a:srgbClr val="354EFF"/>
          </a:solidFill>
          <a:effectLst>
            <a:outerShdw blurRad="38100" dist="38100" dir="2700000" algn="tl">
              <a:srgbClr val="FFFFFF"/>
            </a:outerShdw>
          </a:effectLst>
          <a:latin typeface="Seravek Light" charset="0"/>
          <a:ea typeface="ヒラギノ明朝 Pro W3" pitchFamily="-97" charset="-128"/>
          <a:cs typeface="Myriad Pro" charset="0"/>
          <a:sym typeface="Century Gothic" panose="020B0502020202020204" pitchFamily="34" charset="0"/>
        </a:defRPr>
      </a:lvl5pPr>
      <a:lvl6pPr marL="457200" algn="ctr" rtl="0" fontAlgn="base">
        <a:spcBef>
          <a:spcPct val="0"/>
        </a:spcBef>
        <a:spcAft>
          <a:spcPct val="0"/>
        </a:spcAft>
        <a:defRPr sz="3600">
          <a:solidFill>
            <a:srgbClr val="000000"/>
          </a:solidFill>
          <a:effectLst>
            <a:outerShdw blurRad="38100" dist="38100" dir="2700000" algn="tl">
              <a:srgbClr val="FFFFFF"/>
            </a:outerShdw>
          </a:effectLst>
          <a:latin typeface="Century Gothic" pitchFamily="-97" charset="0"/>
          <a:ea typeface="ヒラギノ明朝 Pro W3" pitchFamily="-97" charset="-128"/>
          <a:cs typeface="ヒラギノ明朝 Pro W3" pitchFamily="-97" charset="-128"/>
          <a:sym typeface="Century Gothic" pitchFamily="-97" charset="0"/>
        </a:defRPr>
      </a:lvl6pPr>
      <a:lvl7pPr marL="914400" algn="ctr" rtl="0" fontAlgn="base">
        <a:spcBef>
          <a:spcPct val="0"/>
        </a:spcBef>
        <a:spcAft>
          <a:spcPct val="0"/>
        </a:spcAft>
        <a:defRPr sz="3600">
          <a:solidFill>
            <a:srgbClr val="000000"/>
          </a:solidFill>
          <a:effectLst>
            <a:outerShdw blurRad="38100" dist="38100" dir="2700000" algn="tl">
              <a:srgbClr val="FFFFFF"/>
            </a:outerShdw>
          </a:effectLst>
          <a:latin typeface="Century Gothic" pitchFamily="-97" charset="0"/>
          <a:ea typeface="ヒラギノ明朝 Pro W3" pitchFamily="-97" charset="-128"/>
          <a:cs typeface="ヒラギノ明朝 Pro W3" pitchFamily="-97" charset="-128"/>
          <a:sym typeface="Century Gothic" pitchFamily="-97" charset="0"/>
        </a:defRPr>
      </a:lvl7pPr>
      <a:lvl8pPr marL="1371600" algn="ctr" rtl="0" fontAlgn="base">
        <a:spcBef>
          <a:spcPct val="0"/>
        </a:spcBef>
        <a:spcAft>
          <a:spcPct val="0"/>
        </a:spcAft>
        <a:defRPr sz="3600">
          <a:solidFill>
            <a:srgbClr val="000000"/>
          </a:solidFill>
          <a:effectLst>
            <a:outerShdw blurRad="38100" dist="38100" dir="2700000" algn="tl">
              <a:srgbClr val="FFFFFF"/>
            </a:outerShdw>
          </a:effectLst>
          <a:latin typeface="Century Gothic" pitchFamily="-97" charset="0"/>
          <a:ea typeface="ヒラギノ明朝 Pro W3" pitchFamily="-97" charset="-128"/>
          <a:cs typeface="ヒラギノ明朝 Pro W3" pitchFamily="-97" charset="-128"/>
          <a:sym typeface="Century Gothic" pitchFamily="-97" charset="0"/>
        </a:defRPr>
      </a:lvl8pPr>
      <a:lvl9pPr marL="1828800" algn="ctr" rtl="0" fontAlgn="base">
        <a:spcBef>
          <a:spcPct val="0"/>
        </a:spcBef>
        <a:spcAft>
          <a:spcPct val="0"/>
        </a:spcAft>
        <a:defRPr sz="3600">
          <a:solidFill>
            <a:srgbClr val="000000"/>
          </a:solidFill>
          <a:effectLst>
            <a:outerShdw blurRad="38100" dist="38100" dir="2700000" algn="tl">
              <a:srgbClr val="FFFFFF"/>
            </a:outerShdw>
          </a:effectLst>
          <a:latin typeface="Century Gothic" pitchFamily="-97" charset="0"/>
          <a:ea typeface="ヒラギノ明朝 Pro W3" pitchFamily="-97" charset="-128"/>
          <a:cs typeface="ヒラギノ明朝 Pro W3" pitchFamily="-97" charset="-128"/>
          <a:sym typeface="Century Gothic" pitchFamily="-97" charset="0"/>
        </a:defRPr>
      </a:lvl9pPr>
    </p:titleStyle>
    <p:bodyStyle>
      <a:lvl1pPr marL="406400" indent="-406400" algn="l" rtl="0" eaLnBrk="0" fontAlgn="base" hangingPunct="0">
        <a:spcBef>
          <a:spcPts val="2400"/>
        </a:spcBef>
        <a:spcAft>
          <a:spcPct val="0"/>
        </a:spcAft>
        <a:buSzPct val="100000"/>
        <a:buFont typeface="Arial" panose="020B0604020202020204" pitchFamily="34" charset="0"/>
        <a:buChar char="•"/>
        <a:defRPr sz="2800">
          <a:solidFill>
            <a:srgbClr val="000000"/>
          </a:solidFill>
          <a:latin typeface="Seravek"/>
          <a:ea typeface="+mn-ea"/>
          <a:cs typeface="Seravek"/>
          <a:sym typeface="Century Gothic" panose="020B0502020202020204" pitchFamily="34" charset="0"/>
        </a:defRPr>
      </a:lvl1pPr>
      <a:lvl2pPr marL="800100" indent="-406400" algn="l" rtl="0" eaLnBrk="0" fontAlgn="base" hangingPunct="0">
        <a:spcBef>
          <a:spcPts val="2400"/>
        </a:spcBef>
        <a:spcAft>
          <a:spcPct val="0"/>
        </a:spcAft>
        <a:buSzPct val="60000"/>
        <a:buFont typeface="Lucida Grande" pitchFamily="-65" charset="0"/>
        <a:buChar char="−"/>
        <a:defRPr sz="2400">
          <a:solidFill>
            <a:srgbClr val="000000"/>
          </a:solidFill>
          <a:latin typeface="Seravek"/>
          <a:ea typeface="+mn-ea"/>
          <a:cs typeface="Seravek"/>
          <a:sym typeface="Century Gothic" panose="020B0502020202020204" pitchFamily="34" charset="0"/>
        </a:defRPr>
      </a:lvl2pPr>
      <a:lvl3pPr marL="1244600" indent="-406400" algn="l" rtl="0" eaLnBrk="0" fontAlgn="base" hangingPunct="0">
        <a:spcBef>
          <a:spcPts val="2400"/>
        </a:spcBef>
        <a:spcAft>
          <a:spcPct val="0"/>
        </a:spcAft>
        <a:buSzPct val="60000"/>
        <a:buFont typeface="Wingdings" panose="05000000000000000000" pitchFamily="2" charset="2"/>
        <a:buChar char="§"/>
        <a:defRPr sz="2000">
          <a:solidFill>
            <a:srgbClr val="000000"/>
          </a:solidFill>
          <a:latin typeface="Seravek"/>
          <a:ea typeface="+mn-ea"/>
          <a:cs typeface="Seravek"/>
          <a:sym typeface="Century Gothic" panose="020B0502020202020204" pitchFamily="34" charset="0"/>
        </a:defRPr>
      </a:lvl3pPr>
      <a:lvl4pPr marL="1689100" indent="-406400" algn="l" rtl="0" eaLnBrk="0" fontAlgn="base" hangingPunct="0">
        <a:spcBef>
          <a:spcPts val="2400"/>
        </a:spcBef>
        <a:spcAft>
          <a:spcPct val="0"/>
        </a:spcAft>
        <a:buSzPct val="44000"/>
        <a:buChar char="•"/>
        <a:defRPr>
          <a:solidFill>
            <a:srgbClr val="000000"/>
          </a:solidFill>
          <a:latin typeface="Seravek"/>
          <a:ea typeface="+mn-ea"/>
          <a:cs typeface="Seravek"/>
          <a:sym typeface="Century Gothic" panose="020B0502020202020204" pitchFamily="34" charset="0"/>
        </a:defRPr>
      </a:lvl4pPr>
      <a:lvl5pPr marL="2133600" indent="-406400" algn="l" rtl="0" eaLnBrk="0" fontAlgn="base" hangingPunct="0">
        <a:spcBef>
          <a:spcPts val="2400"/>
        </a:spcBef>
        <a:spcAft>
          <a:spcPct val="0"/>
        </a:spcAft>
        <a:buSzPct val="44000"/>
        <a:buChar char="•"/>
        <a:defRPr sz="1600">
          <a:solidFill>
            <a:srgbClr val="000000"/>
          </a:solidFill>
          <a:latin typeface="Seravek"/>
          <a:ea typeface="+mn-ea"/>
          <a:cs typeface="Seravek"/>
          <a:sym typeface="Century Gothic" panose="020B0502020202020204" pitchFamily="34" charset="0"/>
        </a:defRPr>
      </a:lvl5pPr>
      <a:lvl6pPr marL="2590800" indent="-406400" algn="l" rtl="0" fontAlgn="base">
        <a:spcBef>
          <a:spcPts val="2400"/>
        </a:spcBef>
        <a:spcAft>
          <a:spcPct val="0"/>
        </a:spcAft>
        <a:buSzPct val="44000"/>
        <a:buChar char="•"/>
        <a:defRPr sz="2400">
          <a:solidFill>
            <a:schemeClr val="tx1"/>
          </a:solidFill>
          <a:effectLst>
            <a:outerShdw blurRad="38100" dist="38100" dir="2700000" algn="tl">
              <a:srgbClr val="000000"/>
            </a:outerShdw>
          </a:effectLst>
          <a:latin typeface="+mn-lt"/>
          <a:ea typeface="+mn-ea"/>
          <a:cs typeface="+mn-cs"/>
          <a:sym typeface="Century Gothic" pitchFamily="-97" charset="0"/>
        </a:defRPr>
      </a:lvl6pPr>
      <a:lvl7pPr marL="3048000" indent="-406400" algn="l" rtl="0" fontAlgn="base">
        <a:spcBef>
          <a:spcPts val="2400"/>
        </a:spcBef>
        <a:spcAft>
          <a:spcPct val="0"/>
        </a:spcAft>
        <a:buSzPct val="44000"/>
        <a:buChar char="•"/>
        <a:defRPr sz="2400">
          <a:solidFill>
            <a:schemeClr val="tx1"/>
          </a:solidFill>
          <a:effectLst>
            <a:outerShdw blurRad="38100" dist="38100" dir="2700000" algn="tl">
              <a:srgbClr val="000000"/>
            </a:outerShdw>
          </a:effectLst>
          <a:latin typeface="+mn-lt"/>
          <a:ea typeface="+mn-ea"/>
          <a:cs typeface="+mn-cs"/>
          <a:sym typeface="Century Gothic" pitchFamily="-97" charset="0"/>
        </a:defRPr>
      </a:lvl7pPr>
      <a:lvl8pPr marL="3505200" indent="-406400" algn="l" rtl="0" fontAlgn="base">
        <a:spcBef>
          <a:spcPts val="2400"/>
        </a:spcBef>
        <a:spcAft>
          <a:spcPct val="0"/>
        </a:spcAft>
        <a:buSzPct val="44000"/>
        <a:buChar char="•"/>
        <a:defRPr sz="2400">
          <a:solidFill>
            <a:schemeClr val="tx1"/>
          </a:solidFill>
          <a:effectLst>
            <a:outerShdw blurRad="38100" dist="38100" dir="2700000" algn="tl">
              <a:srgbClr val="000000"/>
            </a:outerShdw>
          </a:effectLst>
          <a:latin typeface="+mn-lt"/>
          <a:ea typeface="+mn-ea"/>
          <a:cs typeface="+mn-cs"/>
          <a:sym typeface="Century Gothic" pitchFamily="-97" charset="0"/>
        </a:defRPr>
      </a:lvl8pPr>
      <a:lvl9pPr marL="3962400" indent="-406400" algn="l" rtl="0" fontAlgn="base">
        <a:spcBef>
          <a:spcPts val="2400"/>
        </a:spcBef>
        <a:spcAft>
          <a:spcPct val="0"/>
        </a:spcAft>
        <a:buSzPct val="44000"/>
        <a:buChar char="•"/>
        <a:defRPr sz="2400">
          <a:solidFill>
            <a:schemeClr val="tx1"/>
          </a:solidFill>
          <a:effectLst>
            <a:outerShdw blurRad="38100" dist="38100" dir="2700000" algn="tl">
              <a:srgbClr val="000000"/>
            </a:outerShdw>
          </a:effectLst>
          <a:latin typeface="+mn-lt"/>
          <a:ea typeface="+mn-ea"/>
          <a:cs typeface="+mn-cs"/>
          <a:sym typeface="Century Gothic" pitchFamily="-9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bwMode="auto">
          <a:xfrm>
            <a:off x="787400" y="6807200"/>
            <a:ext cx="11430000" cy="1219200"/>
          </a:xfrm>
          <a:prstGeom prst="rect">
            <a:avLst/>
          </a:prstGeom>
          <a:noFill/>
          <a:ln w="12700">
            <a:noFill/>
            <a:miter lim="800000"/>
            <a:headEnd/>
            <a:tailEnd/>
          </a:ln>
          <a:effectLst/>
        </p:spPr>
        <p:txBody>
          <a:bodyPr vert="horz" wrap="square" lIns="50800" tIns="50800" rIns="50800" bIns="50800" numCol="1" anchor="b" anchorCtr="0" compatLnSpc="1">
            <a:prstTxWarp prst="textNoShape">
              <a:avLst/>
            </a:prstTxWarp>
          </a:bodyPr>
          <a:lstStyle/>
          <a:p>
            <a:pPr lvl="0"/>
            <a:r>
              <a:rPr lang="en-US">
                <a:sym typeface="Helvetica Neue Light" charset="0"/>
              </a:rPr>
              <a:t>Click to edit Master title style</a:t>
            </a:r>
          </a:p>
        </p:txBody>
      </p:sp>
      <p:sp>
        <p:nvSpPr>
          <p:cNvPr id="4098" name="Rectangle 2"/>
          <p:cNvSpPr>
            <a:spLocks noGrp="1" noChangeArrowheads="1"/>
          </p:cNvSpPr>
          <p:nvPr>
            <p:ph type="body" idx="1"/>
          </p:nvPr>
        </p:nvSpPr>
        <p:spPr bwMode="auto">
          <a:xfrm>
            <a:off x="787400" y="8013700"/>
            <a:ext cx="11430000" cy="15621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a:sym typeface="Helvetica Neue Light" charset="0"/>
              </a:rPr>
              <a:t>Click to edit Master text styles</a:t>
            </a:r>
          </a:p>
          <a:p>
            <a:pPr lvl="1"/>
            <a:r>
              <a:rPr lang="en-US">
                <a:sym typeface="Helvetica Neue Light" charset="0"/>
              </a:rPr>
              <a:t>Second level</a:t>
            </a:r>
          </a:p>
          <a:p>
            <a:pPr lvl="2"/>
            <a:r>
              <a:rPr lang="en-US">
                <a:sym typeface="Helvetica Neue Light" charset="0"/>
              </a:rPr>
              <a:t>Third level</a:t>
            </a:r>
          </a:p>
          <a:p>
            <a:pPr lvl="3"/>
            <a:r>
              <a:rPr lang="en-US">
                <a:sym typeface="Helvetica Neue Light" charset="0"/>
              </a:rPr>
              <a:t>Fourth level</a:t>
            </a:r>
          </a:p>
          <a:p>
            <a:pPr lvl="4"/>
            <a:r>
              <a:rPr lang="en-US">
                <a:sym typeface="Helvetica Neue Light" charset="0"/>
              </a:rPr>
              <a:t>Fifth level</a:t>
            </a:r>
          </a:p>
        </p:txBody>
      </p:sp>
    </p:spTree>
  </p:cSld>
  <p:clrMap bg1="dk2" tx1="lt1" bg2="dk1" tx2="lt2" accent1="accent1" accent2="accent2" accent3="accent3" accent4="accent4" accent5="accent5" accent6="accent6" hlink="hlink" folHlink="folHlink"/>
  <p:sldLayoutIdLst>
    <p:sldLayoutId id="2147487979" r:id="rId1"/>
    <p:sldLayoutId id="2147487980" r:id="rId2"/>
    <p:sldLayoutId id="2147487981" r:id="rId3"/>
    <p:sldLayoutId id="2147487982" r:id="rId4"/>
    <p:sldLayoutId id="2147487983" r:id="rId5"/>
    <p:sldLayoutId id="2147487984" r:id="rId6"/>
    <p:sldLayoutId id="2147487985" r:id="rId7"/>
    <p:sldLayoutId id="2147487986" r:id="rId8"/>
    <p:sldLayoutId id="2147487987" r:id="rId9"/>
    <p:sldLayoutId id="2147487988" r:id="rId10"/>
    <p:sldLayoutId id="2147487989" r:id="rId11"/>
  </p:sldLayoutIdLst>
  <p:transition/>
  <p:hf hdr="0" ftr="0" dt="0"/>
  <p:txStyles>
    <p:titleStyle>
      <a:lvl1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mj-lt"/>
          <a:ea typeface="+mj-ea"/>
          <a:cs typeface="+mj-cs"/>
          <a:sym typeface="Helvetica Neue Light" pitchFamily="-65" charset="0"/>
        </a:defRPr>
      </a:lvl1pPr>
      <a:lvl2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2pPr>
      <a:lvl3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3pPr>
      <a:lvl4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4pPr>
      <a:lvl5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5pPr>
      <a:lvl6pPr marL="4572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6pPr>
      <a:lvl7pPr marL="9144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7pPr>
      <a:lvl8pPr marL="13716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8pPr>
      <a:lvl9pPr marL="18288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9pPr>
    </p:titleStyle>
    <p:bodyStyle>
      <a:lvl1pPr marL="342900" indent="-342900" algn="l" rtl="0" eaLnBrk="0" fontAlgn="base" hangingPunct="0">
        <a:spcBef>
          <a:spcPct val="0"/>
        </a:spcBef>
        <a:spcAft>
          <a:spcPct val="0"/>
        </a:spcAft>
        <a:buChar char="•"/>
        <a:defRPr sz="4200">
          <a:solidFill>
            <a:srgbClr val="62B0FF"/>
          </a:solidFill>
          <a:effectLst>
            <a:outerShdw blurRad="38100" dist="38100" dir="2700000" algn="tl">
              <a:srgbClr val="FFFFFF"/>
            </a:outerShdw>
          </a:effectLst>
          <a:latin typeface="+mn-lt"/>
          <a:ea typeface="+mn-ea"/>
          <a:cs typeface="+mn-cs"/>
          <a:sym typeface="Helvetica Neue Light" pitchFamily="-65" charset="0"/>
        </a:defRPr>
      </a:lvl1pPr>
      <a:lvl2pPr marL="742950" indent="-285750" algn="l" rtl="0" eaLnBrk="0" fontAlgn="base" hangingPunct="0">
        <a:spcBef>
          <a:spcPct val="0"/>
        </a:spcBef>
        <a:spcAft>
          <a:spcPct val="0"/>
        </a:spcAft>
        <a:buChar char="–"/>
        <a:defRPr sz="4200">
          <a:solidFill>
            <a:srgbClr val="62B0FF"/>
          </a:solidFill>
          <a:effectLst>
            <a:outerShdw blurRad="38100" dist="38100" dir="2700000" algn="tl">
              <a:srgbClr val="FFFFFF"/>
            </a:outerShdw>
          </a:effectLst>
          <a:latin typeface="+mn-lt"/>
          <a:ea typeface="+mn-ea"/>
          <a:cs typeface="+mn-cs"/>
          <a:sym typeface="Helvetica Neue Light" pitchFamily="-65" charset="0"/>
        </a:defRPr>
      </a:lvl2pPr>
      <a:lvl3pPr marL="1143000" indent="-228600" algn="l" rtl="0" eaLnBrk="0" fontAlgn="base" hangingPunct="0">
        <a:spcBef>
          <a:spcPct val="0"/>
        </a:spcBef>
        <a:spcAft>
          <a:spcPct val="0"/>
        </a:spcAft>
        <a:buChar char="•"/>
        <a:defRPr sz="4200">
          <a:solidFill>
            <a:srgbClr val="62B0FF"/>
          </a:solidFill>
          <a:effectLst>
            <a:outerShdw blurRad="38100" dist="38100" dir="2700000" algn="tl">
              <a:srgbClr val="FFFFFF"/>
            </a:outerShdw>
          </a:effectLst>
          <a:latin typeface="+mn-lt"/>
          <a:ea typeface="+mn-ea"/>
          <a:cs typeface="+mn-cs"/>
          <a:sym typeface="Helvetica Neue Light" pitchFamily="-65" charset="0"/>
        </a:defRPr>
      </a:lvl3pPr>
      <a:lvl4pPr marL="1600200" indent="-228600" algn="l" rtl="0" eaLnBrk="0" fontAlgn="base" hangingPunct="0">
        <a:spcBef>
          <a:spcPct val="0"/>
        </a:spcBef>
        <a:spcAft>
          <a:spcPct val="0"/>
        </a:spcAft>
        <a:buChar char="–"/>
        <a:defRPr sz="4200">
          <a:solidFill>
            <a:srgbClr val="62B0FF"/>
          </a:solidFill>
          <a:effectLst>
            <a:outerShdw blurRad="38100" dist="38100" dir="2700000" algn="tl">
              <a:srgbClr val="FFFFFF"/>
            </a:outerShdw>
          </a:effectLst>
          <a:latin typeface="+mn-lt"/>
          <a:ea typeface="+mn-ea"/>
          <a:cs typeface="+mn-cs"/>
          <a:sym typeface="Helvetica Neue Light" pitchFamily="-65" charset="0"/>
        </a:defRPr>
      </a:lvl4pPr>
      <a:lvl5pPr marL="2057400" indent="-228600" algn="l" rtl="0" eaLnBrk="0" fontAlgn="base" hangingPunct="0">
        <a:spcBef>
          <a:spcPct val="0"/>
        </a:spcBef>
        <a:spcAft>
          <a:spcPct val="0"/>
        </a:spcAft>
        <a:buChar char="»"/>
        <a:defRPr sz="4200">
          <a:solidFill>
            <a:srgbClr val="62B0FF"/>
          </a:solidFill>
          <a:effectLst>
            <a:outerShdw blurRad="38100" dist="38100" dir="2700000" algn="tl">
              <a:srgbClr val="FFFFFF"/>
            </a:outerShdw>
          </a:effectLst>
          <a:latin typeface="+mn-lt"/>
          <a:ea typeface="+mn-ea"/>
          <a:cs typeface="+mn-cs"/>
          <a:sym typeface="Helvetica Neue Light" pitchFamily="-65" charset="0"/>
        </a:defRPr>
      </a:lvl5pPr>
      <a:lvl6pPr marL="457200" algn="l" rtl="0" fontAlgn="base">
        <a:spcBef>
          <a:spcPct val="0"/>
        </a:spcBef>
        <a:spcAft>
          <a:spcPct val="0"/>
        </a:spcAft>
        <a:defRPr sz="4200">
          <a:solidFill>
            <a:srgbClr val="62B0FF"/>
          </a:solidFill>
          <a:effectLst>
            <a:outerShdw blurRad="38100" dist="38100" dir="2700000" algn="tl">
              <a:srgbClr val="FFFFFF"/>
            </a:outerShdw>
          </a:effectLst>
          <a:latin typeface="+mn-lt"/>
          <a:ea typeface="+mn-ea"/>
          <a:cs typeface="+mn-cs"/>
          <a:sym typeface="Helvetica Neue Light" pitchFamily="-97" charset="0"/>
        </a:defRPr>
      </a:lvl6pPr>
      <a:lvl7pPr marL="914400" algn="l" rtl="0" fontAlgn="base">
        <a:spcBef>
          <a:spcPct val="0"/>
        </a:spcBef>
        <a:spcAft>
          <a:spcPct val="0"/>
        </a:spcAft>
        <a:defRPr sz="4200">
          <a:solidFill>
            <a:srgbClr val="62B0FF"/>
          </a:solidFill>
          <a:effectLst>
            <a:outerShdw blurRad="38100" dist="38100" dir="2700000" algn="tl">
              <a:srgbClr val="FFFFFF"/>
            </a:outerShdw>
          </a:effectLst>
          <a:latin typeface="+mn-lt"/>
          <a:ea typeface="+mn-ea"/>
          <a:cs typeface="+mn-cs"/>
          <a:sym typeface="Helvetica Neue Light" pitchFamily="-97" charset="0"/>
        </a:defRPr>
      </a:lvl7pPr>
      <a:lvl8pPr marL="1371600" algn="l" rtl="0" fontAlgn="base">
        <a:spcBef>
          <a:spcPct val="0"/>
        </a:spcBef>
        <a:spcAft>
          <a:spcPct val="0"/>
        </a:spcAft>
        <a:defRPr sz="4200">
          <a:solidFill>
            <a:srgbClr val="62B0FF"/>
          </a:solidFill>
          <a:effectLst>
            <a:outerShdw blurRad="38100" dist="38100" dir="2700000" algn="tl">
              <a:srgbClr val="FFFFFF"/>
            </a:outerShdw>
          </a:effectLst>
          <a:latin typeface="+mn-lt"/>
          <a:ea typeface="+mn-ea"/>
          <a:cs typeface="+mn-cs"/>
          <a:sym typeface="Helvetica Neue Light" pitchFamily="-97" charset="0"/>
        </a:defRPr>
      </a:lvl8pPr>
      <a:lvl9pPr marL="1828800" algn="l" rtl="0" fontAlgn="base">
        <a:spcBef>
          <a:spcPct val="0"/>
        </a:spcBef>
        <a:spcAft>
          <a:spcPct val="0"/>
        </a:spcAft>
        <a:defRPr sz="4200">
          <a:solidFill>
            <a:srgbClr val="62B0FF"/>
          </a:solidFill>
          <a:effectLst>
            <a:outerShdw blurRad="38100" dist="38100" dir="2700000" algn="tl">
              <a:srgbClr val="FFFFFF"/>
            </a:outerShdw>
          </a:effectLst>
          <a:latin typeface="+mn-lt"/>
          <a:ea typeface="+mn-ea"/>
          <a:cs typeface="+mn-cs"/>
          <a:sym typeface="Helvetica Neue Light" pitchFamily="-9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bwMode="auto">
          <a:xfrm>
            <a:off x="787400" y="254000"/>
            <a:ext cx="11430000" cy="24384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Helvetica Neue Light" charset="0"/>
              </a:rPr>
              <a:t>Click to edit Master title style</a:t>
            </a:r>
          </a:p>
        </p:txBody>
      </p:sp>
      <p:sp>
        <p:nvSpPr>
          <p:cNvPr id="5122" name="Rectangle 2"/>
          <p:cNvSpPr>
            <a:spLocks noGrp="1" noChangeArrowheads="1"/>
          </p:cNvSpPr>
          <p:nvPr>
            <p:ph type="body" idx="1"/>
          </p:nvPr>
        </p:nvSpPr>
        <p:spPr bwMode="auto">
          <a:xfrm>
            <a:off x="787400" y="2768600"/>
            <a:ext cx="5143500" cy="57150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Helvetica Neue Light" charset="0"/>
              </a:rPr>
              <a:t>Click to edit Master text styles</a:t>
            </a:r>
          </a:p>
          <a:p>
            <a:pPr lvl="1"/>
            <a:r>
              <a:rPr lang="en-US">
                <a:sym typeface="Helvetica Neue Light" charset="0"/>
              </a:rPr>
              <a:t>Second level</a:t>
            </a:r>
          </a:p>
          <a:p>
            <a:pPr lvl="2"/>
            <a:r>
              <a:rPr lang="en-US">
                <a:sym typeface="Helvetica Neue Light" charset="0"/>
              </a:rPr>
              <a:t>Third level</a:t>
            </a:r>
          </a:p>
          <a:p>
            <a:pPr lvl="3"/>
            <a:r>
              <a:rPr lang="en-US">
                <a:sym typeface="Helvetica Neue Light" charset="0"/>
              </a:rPr>
              <a:t>Fourth level</a:t>
            </a:r>
          </a:p>
          <a:p>
            <a:pPr lvl="4"/>
            <a:r>
              <a:rPr lang="en-US">
                <a:sym typeface="Helvetica Neue Light" charset="0"/>
              </a:rPr>
              <a:t>Fifth level</a:t>
            </a:r>
          </a:p>
        </p:txBody>
      </p:sp>
    </p:spTree>
  </p:cSld>
  <p:clrMap bg1="dk2" tx1="lt1" bg2="dk1" tx2="lt2" accent1="accent1" accent2="accent2" accent3="accent3" accent4="accent4" accent5="accent5" accent6="accent6" hlink="hlink" folHlink="folHlink"/>
  <p:sldLayoutIdLst>
    <p:sldLayoutId id="2147487990" r:id="rId1"/>
    <p:sldLayoutId id="2147487991" r:id="rId2"/>
    <p:sldLayoutId id="2147487992" r:id="rId3"/>
    <p:sldLayoutId id="2147487993" r:id="rId4"/>
    <p:sldLayoutId id="2147487994" r:id="rId5"/>
    <p:sldLayoutId id="2147487995" r:id="rId6"/>
    <p:sldLayoutId id="2147487996" r:id="rId7"/>
    <p:sldLayoutId id="2147487997" r:id="rId8"/>
    <p:sldLayoutId id="2147487998" r:id="rId9"/>
    <p:sldLayoutId id="2147487999" r:id="rId10"/>
    <p:sldLayoutId id="2147488000" r:id="rId11"/>
  </p:sldLayoutIdLst>
  <p:transition/>
  <p:hf hdr="0" ftr="0" dt="0"/>
  <p:txStyles>
    <p:titleStyle>
      <a:lvl1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mj-lt"/>
          <a:ea typeface="+mj-ea"/>
          <a:cs typeface="+mj-cs"/>
          <a:sym typeface="Helvetica Neue Light" pitchFamily="-65" charset="0"/>
        </a:defRPr>
      </a:lvl1pPr>
      <a:lvl2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2pPr>
      <a:lvl3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3pPr>
      <a:lvl4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4pPr>
      <a:lvl5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5pPr>
      <a:lvl6pPr marL="4572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6pPr>
      <a:lvl7pPr marL="9144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7pPr>
      <a:lvl8pPr marL="13716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8pPr>
      <a:lvl9pPr marL="18288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9pPr>
    </p:titleStyle>
    <p:bodyStyle>
      <a:lvl1pPr marL="4064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1pPr>
      <a:lvl2pPr marL="8001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2pPr>
      <a:lvl3pPr marL="12446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3pPr>
      <a:lvl4pPr marL="16891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4pPr>
      <a:lvl5pPr marL="21336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5pPr>
      <a:lvl6pPr marL="2590800" indent="-406400" algn="l" rtl="0" fontAlgn="base">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97" charset="0"/>
        </a:defRPr>
      </a:lvl6pPr>
      <a:lvl7pPr marL="3048000" indent="-406400" algn="l" rtl="0" fontAlgn="base">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97" charset="0"/>
        </a:defRPr>
      </a:lvl7pPr>
      <a:lvl8pPr marL="3505200" indent="-406400" algn="l" rtl="0" fontAlgn="base">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97" charset="0"/>
        </a:defRPr>
      </a:lvl8pPr>
      <a:lvl9pPr marL="3962400" indent="-406400" algn="l" rtl="0" fontAlgn="base">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9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bwMode="auto">
          <a:xfrm>
            <a:off x="787400" y="254000"/>
            <a:ext cx="11430000" cy="24384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Helvetica Neue Light" charset="0"/>
              </a:rPr>
              <a:t>Click to edit Master title style</a:t>
            </a:r>
          </a:p>
        </p:txBody>
      </p:sp>
      <p:sp>
        <p:nvSpPr>
          <p:cNvPr id="6146" name="Rectangle 2"/>
          <p:cNvSpPr>
            <a:spLocks noGrp="1" noChangeArrowheads="1"/>
          </p:cNvSpPr>
          <p:nvPr>
            <p:ph type="body" idx="1"/>
          </p:nvPr>
        </p:nvSpPr>
        <p:spPr bwMode="auto">
          <a:xfrm>
            <a:off x="7073900" y="2768600"/>
            <a:ext cx="5143500" cy="57150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Helvetica Neue Light" charset="0"/>
              </a:rPr>
              <a:t>Click to edit Master text styles</a:t>
            </a:r>
          </a:p>
          <a:p>
            <a:pPr lvl="1"/>
            <a:r>
              <a:rPr lang="en-US">
                <a:sym typeface="Helvetica Neue Light" charset="0"/>
              </a:rPr>
              <a:t>Second level</a:t>
            </a:r>
          </a:p>
          <a:p>
            <a:pPr lvl="2"/>
            <a:r>
              <a:rPr lang="en-US">
                <a:sym typeface="Helvetica Neue Light" charset="0"/>
              </a:rPr>
              <a:t>Third level</a:t>
            </a:r>
          </a:p>
          <a:p>
            <a:pPr lvl="3"/>
            <a:r>
              <a:rPr lang="en-US">
                <a:sym typeface="Helvetica Neue Light" charset="0"/>
              </a:rPr>
              <a:t>Fourth level</a:t>
            </a:r>
          </a:p>
          <a:p>
            <a:pPr lvl="4"/>
            <a:r>
              <a:rPr lang="en-US">
                <a:sym typeface="Helvetica Neue Light" charset="0"/>
              </a:rPr>
              <a:t>Fifth level</a:t>
            </a:r>
          </a:p>
        </p:txBody>
      </p:sp>
    </p:spTree>
  </p:cSld>
  <p:clrMap bg1="dk2" tx1="lt1" bg2="dk1" tx2="lt2" accent1="accent1" accent2="accent2" accent3="accent3" accent4="accent4" accent5="accent5" accent6="accent6" hlink="hlink" folHlink="folHlink"/>
  <p:sldLayoutIdLst>
    <p:sldLayoutId id="2147488001" r:id="rId1"/>
    <p:sldLayoutId id="2147488002" r:id="rId2"/>
    <p:sldLayoutId id="2147488003" r:id="rId3"/>
    <p:sldLayoutId id="2147488004" r:id="rId4"/>
    <p:sldLayoutId id="2147488005" r:id="rId5"/>
    <p:sldLayoutId id="2147488006" r:id="rId6"/>
    <p:sldLayoutId id="2147488007" r:id="rId7"/>
    <p:sldLayoutId id="2147488008" r:id="rId8"/>
    <p:sldLayoutId id="2147488009" r:id="rId9"/>
    <p:sldLayoutId id="2147488010" r:id="rId10"/>
    <p:sldLayoutId id="2147488011" r:id="rId11"/>
  </p:sldLayoutIdLst>
  <p:transition/>
  <p:hf hdr="0" ftr="0" dt="0"/>
  <p:txStyles>
    <p:titleStyle>
      <a:lvl1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mj-lt"/>
          <a:ea typeface="+mj-ea"/>
          <a:cs typeface="+mj-cs"/>
          <a:sym typeface="Helvetica Neue Light" pitchFamily="-65" charset="0"/>
        </a:defRPr>
      </a:lvl1pPr>
      <a:lvl2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2pPr>
      <a:lvl3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3pPr>
      <a:lvl4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4pPr>
      <a:lvl5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5pPr>
      <a:lvl6pPr marL="4572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6pPr>
      <a:lvl7pPr marL="9144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7pPr>
      <a:lvl8pPr marL="13716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8pPr>
      <a:lvl9pPr marL="18288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9pPr>
    </p:titleStyle>
    <p:bodyStyle>
      <a:lvl1pPr marL="4064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1pPr>
      <a:lvl2pPr marL="8001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2pPr>
      <a:lvl3pPr marL="12446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3pPr>
      <a:lvl4pPr marL="16891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4pPr>
      <a:lvl5pPr marL="21336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5pPr>
      <a:lvl6pPr marL="2590800" indent="-406400" algn="l" rtl="0" fontAlgn="base">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97" charset="0"/>
        </a:defRPr>
      </a:lvl6pPr>
      <a:lvl7pPr marL="3048000" indent="-406400" algn="l" rtl="0" fontAlgn="base">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97" charset="0"/>
        </a:defRPr>
      </a:lvl7pPr>
      <a:lvl8pPr marL="3505200" indent="-406400" algn="l" rtl="0" fontAlgn="base">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97" charset="0"/>
        </a:defRPr>
      </a:lvl8pPr>
      <a:lvl9pPr marL="3962400" indent="-406400" algn="l" rtl="0" fontAlgn="base">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9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bwMode="auto">
          <a:xfrm>
            <a:off x="787400" y="254000"/>
            <a:ext cx="11430000" cy="24384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Helvetica Neue Light" charset="0"/>
              </a:rPr>
              <a:t>Click to edit Master title style</a:t>
            </a:r>
          </a:p>
        </p:txBody>
      </p:sp>
      <p:sp>
        <p:nvSpPr>
          <p:cNvPr id="7170" name="Rectangle 2"/>
          <p:cNvSpPr>
            <a:spLocks noGrp="1" noChangeArrowheads="1"/>
          </p:cNvSpPr>
          <p:nvPr>
            <p:ph type="body" idx="1"/>
          </p:nvPr>
        </p:nvSpPr>
        <p:spPr bwMode="auto">
          <a:xfrm>
            <a:off x="787400" y="2768600"/>
            <a:ext cx="5143500" cy="57150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Helvetica Neue Light" charset="0"/>
              </a:rPr>
              <a:t>Click to edit Master text styles</a:t>
            </a:r>
          </a:p>
          <a:p>
            <a:pPr lvl="1"/>
            <a:r>
              <a:rPr lang="en-US">
                <a:sym typeface="Helvetica Neue Light" charset="0"/>
              </a:rPr>
              <a:t>Second level</a:t>
            </a:r>
          </a:p>
          <a:p>
            <a:pPr lvl="2"/>
            <a:r>
              <a:rPr lang="en-US">
                <a:sym typeface="Helvetica Neue Light" charset="0"/>
              </a:rPr>
              <a:t>Third level</a:t>
            </a:r>
          </a:p>
          <a:p>
            <a:pPr lvl="3"/>
            <a:r>
              <a:rPr lang="en-US">
                <a:sym typeface="Helvetica Neue Light" charset="0"/>
              </a:rPr>
              <a:t>Fourth level</a:t>
            </a:r>
          </a:p>
          <a:p>
            <a:pPr lvl="4"/>
            <a:r>
              <a:rPr lang="en-US">
                <a:sym typeface="Helvetica Neue Light" charset="0"/>
              </a:rPr>
              <a:t>Fifth level</a:t>
            </a:r>
          </a:p>
        </p:txBody>
      </p:sp>
    </p:spTree>
  </p:cSld>
  <p:clrMap bg1="dk2" tx1="lt1" bg2="dk1" tx2="lt2" accent1="accent1" accent2="accent2" accent3="accent3" accent4="accent4" accent5="accent5" accent6="accent6" hlink="hlink" folHlink="folHlink"/>
  <p:sldLayoutIdLst>
    <p:sldLayoutId id="2147488012" r:id="rId1"/>
    <p:sldLayoutId id="2147488013" r:id="rId2"/>
    <p:sldLayoutId id="2147488014" r:id="rId3"/>
    <p:sldLayoutId id="2147488015" r:id="rId4"/>
    <p:sldLayoutId id="2147488016" r:id="rId5"/>
    <p:sldLayoutId id="2147488017" r:id="rId6"/>
    <p:sldLayoutId id="2147488018" r:id="rId7"/>
    <p:sldLayoutId id="2147488019" r:id="rId8"/>
    <p:sldLayoutId id="2147488020" r:id="rId9"/>
    <p:sldLayoutId id="2147488021" r:id="rId10"/>
    <p:sldLayoutId id="2147488022" r:id="rId11"/>
  </p:sldLayoutIdLst>
  <p:transition/>
  <p:hf hdr="0" ftr="0" dt="0"/>
  <p:txStyles>
    <p:titleStyle>
      <a:lvl1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mj-lt"/>
          <a:ea typeface="+mj-ea"/>
          <a:cs typeface="+mj-cs"/>
          <a:sym typeface="Helvetica Neue Light" pitchFamily="-65" charset="0"/>
        </a:defRPr>
      </a:lvl1pPr>
      <a:lvl2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2pPr>
      <a:lvl3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3pPr>
      <a:lvl4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4pPr>
      <a:lvl5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5pPr>
      <a:lvl6pPr marL="4572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6pPr>
      <a:lvl7pPr marL="9144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7pPr>
      <a:lvl8pPr marL="13716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8pPr>
      <a:lvl9pPr marL="18288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9pPr>
    </p:titleStyle>
    <p:bodyStyle>
      <a:lvl1pPr marL="4064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1pPr>
      <a:lvl2pPr marL="8001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2pPr>
      <a:lvl3pPr marL="12446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3pPr>
      <a:lvl4pPr marL="16891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4pPr>
      <a:lvl5pPr marL="21336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5pPr>
      <a:lvl6pPr marL="2590800" indent="-406400" algn="l" rtl="0" fontAlgn="base">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97" charset="0"/>
        </a:defRPr>
      </a:lvl6pPr>
      <a:lvl7pPr marL="3048000" indent="-406400" algn="l" rtl="0" fontAlgn="base">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97" charset="0"/>
        </a:defRPr>
      </a:lvl7pPr>
      <a:lvl8pPr marL="3505200" indent="-406400" algn="l" rtl="0" fontAlgn="base">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97" charset="0"/>
        </a:defRPr>
      </a:lvl8pPr>
      <a:lvl9pPr marL="3962400" indent="-406400" algn="l" rtl="0" fontAlgn="base">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9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193" name="Rectangle 1"/>
          <p:cNvSpPr>
            <a:spLocks noGrp="1" noChangeArrowheads="1"/>
          </p:cNvSpPr>
          <p:nvPr>
            <p:ph type="body" idx="1"/>
          </p:nvPr>
        </p:nvSpPr>
        <p:spPr bwMode="auto">
          <a:xfrm>
            <a:off x="787400" y="1371600"/>
            <a:ext cx="11430000" cy="70104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Century Gothic" charset="0"/>
              </a:rPr>
              <a:t>Click to edit Master text styles</a:t>
            </a:r>
          </a:p>
          <a:p>
            <a:pPr lvl="1"/>
            <a:r>
              <a:rPr lang="en-US">
                <a:sym typeface="Century Gothic" charset="0"/>
              </a:rPr>
              <a:t>Second level</a:t>
            </a:r>
          </a:p>
          <a:p>
            <a:pPr lvl="2"/>
            <a:r>
              <a:rPr lang="en-US">
                <a:sym typeface="Century Gothic" charset="0"/>
              </a:rPr>
              <a:t>Third level</a:t>
            </a:r>
          </a:p>
          <a:p>
            <a:pPr lvl="3"/>
            <a:r>
              <a:rPr lang="en-US">
                <a:sym typeface="Century Gothic" charset="0"/>
              </a:rPr>
              <a:t>Fourth level</a:t>
            </a:r>
          </a:p>
          <a:p>
            <a:pPr lvl="4"/>
            <a:r>
              <a:rPr lang="en-US">
                <a:sym typeface="Century Gothic" charset="0"/>
              </a:rPr>
              <a:t>Fifth level</a:t>
            </a:r>
          </a:p>
        </p:txBody>
      </p:sp>
    </p:spTree>
  </p:cSld>
  <p:clrMap bg1="dk2" tx1="lt1" bg2="dk1" tx2="lt2" accent1="accent1" accent2="accent2" accent3="accent3" accent4="accent4" accent5="accent5" accent6="accent6" hlink="hlink" folHlink="folHlink"/>
  <p:sldLayoutIdLst>
    <p:sldLayoutId id="2147488023" r:id="rId1"/>
    <p:sldLayoutId id="2147488024" r:id="rId2"/>
    <p:sldLayoutId id="2147488025" r:id="rId3"/>
    <p:sldLayoutId id="2147488026" r:id="rId4"/>
    <p:sldLayoutId id="2147488027" r:id="rId5"/>
    <p:sldLayoutId id="2147488028" r:id="rId6"/>
    <p:sldLayoutId id="2147488029" r:id="rId7"/>
    <p:sldLayoutId id="2147488030" r:id="rId8"/>
    <p:sldLayoutId id="2147488031" r:id="rId9"/>
    <p:sldLayoutId id="2147488032" r:id="rId10"/>
    <p:sldLayoutId id="2147488033" r:id="rId11"/>
  </p:sldLayoutIdLst>
  <p:transition/>
  <p:hf hdr="0" ftr="0" dt="0"/>
  <p:txStyles>
    <p:titleStyle>
      <a:lvl1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mj-lt"/>
          <a:ea typeface="+mj-ea"/>
          <a:cs typeface="+mj-cs"/>
          <a:sym typeface="Helvetica Neue Light" pitchFamily="-65" charset="0"/>
        </a:defRPr>
      </a:lvl1pPr>
      <a:lvl2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2pPr>
      <a:lvl3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3pPr>
      <a:lvl4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4pPr>
      <a:lvl5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5pPr>
      <a:lvl6pPr marL="4572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6pPr>
      <a:lvl7pPr marL="9144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7pPr>
      <a:lvl8pPr marL="13716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8pPr>
      <a:lvl9pPr marL="18288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9pPr>
    </p:titleStyle>
    <p:bodyStyle>
      <a:lvl1pPr marL="406400" indent="-406400" algn="l" rtl="0" eaLnBrk="0" fontAlgn="base" hangingPunct="0">
        <a:spcBef>
          <a:spcPts val="3600"/>
        </a:spcBef>
        <a:spcAft>
          <a:spcPct val="0"/>
        </a:spcAft>
        <a:buSzPct val="46000"/>
        <a:buChar char="•"/>
        <a:defRPr sz="3000">
          <a:solidFill>
            <a:schemeClr val="tx1"/>
          </a:solidFill>
          <a:effectLst>
            <a:outerShdw blurRad="38100" dist="38100" dir="2700000" algn="tl">
              <a:srgbClr val="000000"/>
            </a:outerShdw>
          </a:effectLst>
          <a:latin typeface="+mn-lt"/>
          <a:ea typeface="+mn-ea"/>
          <a:cs typeface="+mn-cs"/>
          <a:sym typeface="Century Gothic" panose="020B0502020202020204" pitchFamily="34" charset="0"/>
        </a:defRPr>
      </a:lvl1pPr>
      <a:lvl2pPr marL="800100" indent="-406400" algn="l" rtl="0" eaLnBrk="0" fontAlgn="base" hangingPunct="0">
        <a:spcBef>
          <a:spcPts val="3600"/>
        </a:spcBef>
        <a:spcAft>
          <a:spcPct val="0"/>
        </a:spcAft>
        <a:buSzPct val="46000"/>
        <a:buChar char="•"/>
        <a:defRPr sz="2400">
          <a:solidFill>
            <a:schemeClr val="tx1"/>
          </a:solidFill>
          <a:effectLst>
            <a:outerShdw blurRad="38100" dist="38100" dir="2700000" algn="tl">
              <a:srgbClr val="000000"/>
            </a:outerShdw>
          </a:effectLst>
          <a:latin typeface="+mn-lt"/>
          <a:ea typeface="+mn-ea"/>
          <a:cs typeface="+mn-cs"/>
          <a:sym typeface="Century Gothic" panose="020B0502020202020204" pitchFamily="34" charset="0"/>
        </a:defRPr>
      </a:lvl2pPr>
      <a:lvl3pPr marL="1244600" indent="-406400" algn="l" rtl="0" eaLnBrk="0" fontAlgn="base" hangingPunct="0">
        <a:spcBef>
          <a:spcPts val="3600"/>
        </a:spcBef>
        <a:spcAft>
          <a:spcPct val="0"/>
        </a:spcAft>
        <a:buSzPct val="46000"/>
        <a:buChar char="•"/>
        <a:defRPr sz="2400">
          <a:solidFill>
            <a:schemeClr val="tx1"/>
          </a:solidFill>
          <a:effectLst>
            <a:outerShdw blurRad="38100" dist="38100" dir="2700000" algn="tl">
              <a:srgbClr val="000000"/>
            </a:outerShdw>
          </a:effectLst>
          <a:latin typeface="+mn-lt"/>
          <a:ea typeface="+mn-ea"/>
          <a:cs typeface="+mn-cs"/>
          <a:sym typeface="Century Gothic" panose="020B0502020202020204" pitchFamily="34" charset="0"/>
        </a:defRPr>
      </a:lvl3pPr>
      <a:lvl4pPr marL="1689100" indent="-406400" algn="l" rtl="0" eaLnBrk="0" fontAlgn="base" hangingPunct="0">
        <a:spcBef>
          <a:spcPts val="3600"/>
        </a:spcBef>
        <a:spcAft>
          <a:spcPct val="0"/>
        </a:spcAft>
        <a:buSzPct val="46000"/>
        <a:buChar char="•"/>
        <a:defRPr sz="3000">
          <a:solidFill>
            <a:schemeClr val="tx1"/>
          </a:solidFill>
          <a:effectLst>
            <a:outerShdw blurRad="38100" dist="38100" dir="2700000" algn="tl">
              <a:srgbClr val="000000"/>
            </a:outerShdw>
          </a:effectLst>
          <a:latin typeface="+mn-lt"/>
          <a:ea typeface="+mn-ea"/>
          <a:cs typeface="+mn-cs"/>
          <a:sym typeface="Century Gothic" panose="020B0502020202020204" pitchFamily="34" charset="0"/>
        </a:defRPr>
      </a:lvl4pPr>
      <a:lvl5pPr marL="2133600" indent="-406400" algn="l" rtl="0" eaLnBrk="0" fontAlgn="base" hangingPunct="0">
        <a:spcBef>
          <a:spcPts val="3600"/>
        </a:spcBef>
        <a:spcAft>
          <a:spcPct val="0"/>
        </a:spcAft>
        <a:buSzPct val="46000"/>
        <a:buChar char="•"/>
        <a:defRPr sz="3000">
          <a:solidFill>
            <a:schemeClr val="tx1"/>
          </a:solidFill>
          <a:effectLst>
            <a:outerShdw blurRad="38100" dist="38100" dir="2700000" algn="tl">
              <a:srgbClr val="000000"/>
            </a:outerShdw>
          </a:effectLst>
          <a:latin typeface="+mn-lt"/>
          <a:ea typeface="+mn-ea"/>
          <a:cs typeface="+mn-cs"/>
          <a:sym typeface="Century Gothic" panose="020B0502020202020204" pitchFamily="34" charset="0"/>
        </a:defRPr>
      </a:lvl5pPr>
      <a:lvl6pPr marL="2590800" indent="-406400" algn="l" rtl="0" fontAlgn="base">
        <a:spcBef>
          <a:spcPts val="3600"/>
        </a:spcBef>
        <a:spcAft>
          <a:spcPct val="0"/>
        </a:spcAft>
        <a:buSzPct val="46000"/>
        <a:buChar char="•"/>
        <a:defRPr sz="3000">
          <a:solidFill>
            <a:schemeClr val="tx1"/>
          </a:solidFill>
          <a:effectLst>
            <a:outerShdw blurRad="38100" dist="38100" dir="2700000" algn="tl">
              <a:srgbClr val="000000"/>
            </a:outerShdw>
          </a:effectLst>
          <a:latin typeface="+mn-lt"/>
          <a:ea typeface="+mn-ea"/>
          <a:cs typeface="+mn-cs"/>
          <a:sym typeface="Century Gothic" pitchFamily="-97" charset="0"/>
        </a:defRPr>
      </a:lvl6pPr>
      <a:lvl7pPr marL="3048000" indent="-406400" algn="l" rtl="0" fontAlgn="base">
        <a:spcBef>
          <a:spcPts val="3600"/>
        </a:spcBef>
        <a:spcAft>
          <a:spcPct val="0"/>
        </a:spcAft>
        <a:buSzPct val="46000"/>
        <a:buChar char="•"/>
        <a:defRPr sz="3000">
          <a:solidFill>
            <a:schemeClr val="tx1"/>
          </a:solidFill>
          <a:effectLst>
            <a:outerShdw blurRad="38100" dist="38100" dir="2700000" algn="tl">
              <a:srgbClr val="000000"/>
            </a:outerShdw>
          </a:effectLst>
          <a:latin typeface="+mn-lt"/>
          <a:ea typeface="+mn-ea"/>
          <a:cs typeface="+mn-cs"/>
          <a:sym typeface="Century Gothic" pitchFamily="-97" charset="0"/>
        </a:defRPr>
      </a:lvl7pPr>
      <a:lvl8pPr marL="3505200" indent="-406400" algn="l" rtl="0" fontAlgn="base">
        <a:spcBef>
          <a:spcPts val="3600"/>
        </a:spcBef>
        <a:spcAft>
          <a:spcPct val="0"/>
        </a:spcAft>
        <a:buSzPct val="46000"/>
        <a:buChar char="•"/>
        <a:defRPr sz="3000">
          <a:solidFill>
            <a:schemeClr val="tx1"/>
          </a:solidFill>
          <a:effectLst>
            <a:outerShdw blurRad="38100" dist="38100" dir="2700000" algn="tl">
              <a:srgbClr val="000000"/>
            </a:outerShdw>
          </a:effectLst>
          <a:latin typeface="+mn-lt"/>
          <a:ea typeface="+mn-ea"/>
          <a:cs typeface="+mn-cs"/>
          <a:sym typeface="Century Gothic" pitchFamily="-97" charset="0"/>
        </a:defRPr>
      </a:lvl8pPr>
      <a:lvl9pPr marL="3962400" indent="-406400" algn="l" rtl="0" fontAlgn="base">
        <a:spcBef>
          <a:spcPts val="3600"/>
        </a:spcBef>
        <a:spcAft>
          <a:spcPct val="0"/>
        </a:spcAft>
        <a:buSzPct val="46000"/>
        <a:buChar char="•"/>
        <a:defRPr sz="3000">
          <a:solidFill>
            <a:schemeClr val="tx1"/>
          </a:solidFill>
          <a:effectLst>
            <a:outerShdw blurRad="38100" dist="38100" dir="2700000" algn="tl">
              <a:srgbClr val="000000"/>
            </a:outerShdw>
          </a:effectLst>
          <a:latin typeface="+mn-lt"/>
          <a:ea typeface="+mn-ea"/>
          <a:cs typeface="+mn-cs"/>
          <a:sym typeface="Century Gothic" pitchFamily="-9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bwMode="auto">
          <a:xfrm>
            <a:off x="787400" y="254000"/>
            <a:ext cx="11430000" cy="2438400"/>
          </a:xfrm>
          <a:prstGeom prst="rect">
            <a:avLst/>
          </a:prstGeom>
          <a:noFill/>
          <a:ln w="12700">
            <a:noFill/>
            <a:miter lim="800000"/>
            <a:headEnd/>
            <a:tailEnd/>
          </a:ln>
          <a:effectLst/>
        </p:spPr>
        <p:txBody>
          <a:bodyPr vert="horz" wrap="square" lIns="50800" tIns="50800" rIns="50800" bIns="50800" numCol="1" anchor="ctr" anchorCtr="0" compatLnSpc="1">
            <a:prstTxWarp prst="textNoShape">
              <a:avLst/>
            </a:prstTxWarp>
          </a:bodyPr>
          <a:lstStyle/>
          <a:p>
            <a:pPr lvl="0"/>
            <a:r>
              <a:rPr lang="en-US">
                <a:sym typeface="Helvetica Neue Light" charset="0"/>
              </a:rPr>
              <a:t>Click to edit Master title style</a:t>
            </a:r>
          </a:p>
        </p:txBody>
      </p:sp>
    </p:spTree>
  </p:cSld>
  <p:clrMap bg1="dk2" tx1="lt1" bg2="dk1" tx2="lt2" accent1="accent1" accent2="accent2" accent3="accent3" accent4="accent4" accent5="accent5" accent6="accent6" hlink="hlink" folHlink="folHlink"/>
  <p:sldLayoutIdLst>
    <p:sldLayoutId id="2147488034" r:id="rId1"/>
    <p:sldLayoutId id="2147488035" r:id="rId2"/>
    <p:sldLayoutId id="2147488036" r:id="rId3"/>
    <p:sldLayoutId id="2147488037" r:id="rId4"/>
    <p:sldLayoutId id="2147488038" r:id="rId5"/>
    <p:sldLayoutId id="2147488039" r:id="rId6"/>
    <p:sldLayoutId id="2147488040" r:id="rId7"/>
    <p:sldLayoutId id="2147488041" r:id="rId8"/>
    <p:sldLayoutId id="2147488042" r:id="rId9"/>
    <p:sldLayoutId id="2147488043" r:id="rId10"/>
    <p:sldLayoutId id="2147488044" r:id="rId11"/>
  </p:sldLayoutIdLst>
  <p:transition/>
  <p:hf hdr="0" ftr="0" dt="0"/>
  <p:txStyles>
    <p:titleStyle>
      <a:lvl1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mj-lt"/>
          <a:ea typeface="+mj-ea"/>
          <a:cs typeface="+mj-cs"/>
          <a:sym typeface="Helvetica Neue Light" pitchFamily="-65" charset="0"/>
        </a:defRPr>
      </a:lvl1pPr>
      <a:lvl2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2pPr>
      <a:lvl3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3pPr>
      <a:lvl4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4pPr>
      <a:lvl5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5pPr>
      <a:lvl6pPr marL="4572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6pPr>
      <a:lvl7pPr marL="9144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7pPr>
      <a:lvl8pPr marL="13716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8pPr>
      <a:lvl9pPr marL="18288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9pPr>
    </p:titleStyle>
    <p:bodyStyle>
      <a:lvl1pPr marL="4064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1pPr>
      <a:lvl2pPr marL="8509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2pPr>
      <a:lvl3pPr marL="12954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3pPr>
      <a:lvl4pPr marL="17399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4pPr>
      <a:lvl5pPr marL="21844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5pPr>
      <a:lvl6pPr marL="2641600" indent="-406400" algn="l" rtl="0" fontAlgn="base">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97" charset="0"/>
        </a:defRPr>
      </a:lvl6pPr>
      <a:lvl7pPr marL="3098800" indent="-406400" algn="l" rtl="0" fontAlgn="base">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97" charset="0"/>
        </a:defRPr>
      </a:lvl7pPr>
      <a:lvl8pPr marL="3556000" indent="-406400" algn="l" rtl="0" fontAlgn="base">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97" charset="0"/>
        </a:defRPr>
      </a:lvl8pPr>
      <a:lvl9pPr marL="4013200" indent="-406400" algn="l" rtl="0" fontAlgn="base">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9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Tree>
  </p:cSld>
  <p:clrMap bg1="dk2" tx1="lt1" bg2="dk1" tx2="lt2" accent1="accent1" accent2="accent2" accent3="accent3" accent4="accent4" accent5="accent5" accent6="accent6" hlink="hlink" folHlink="folHlink"/>
  <p:sldLayoutIdLst>
    <p:sldLayoutId id="2147488045" r:id="rId1"/>
    <p:sldLayoutId id="2147488046" r:id="rId2"/>
    <p:sldLayoutId id="2147488047" r:id="rId3"/>
    <p:sldLayoutId id="2147488048" r:id="rId4"/>
    <p:sldLayoutId id="2147488049" r:id="rId5"/>
    <p:sldLayoutId id="2147488050" r:id="rId6"/>
    <p:sldLayoutId id="2147488051" r:id="rId7"/>
    <p:sldLayoutId id="2147488052" r:id="rId8"/>
    <p:sldLayoutId id="2147488053" r:id="rId9"/>
    <p:sldLayoutId id="2147488054" r:id="rId10"/>
    <p:sldLayoutId id="2147488055" r:id="rId11"/>
  </p:sldLayoutIdLst>
  <p:transition/>
  <p:hf hdr="0" ftr="0" dt="0"/>
  <p:txStyles>
    <p:titleStyle>
      <a:lvl1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mj-lt"/>
          <a:ea typeface="+mj-ea"/>
          <a:cs typeface="+mj-cs"/>
          <a:sym typeface="Helvetica Neue Light" pitchFamily="-65" charset="0"/>
        </a:defRPr>
      </a:lvl1pPr>
      <a:lvl2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2pPr>
      <a:lvl3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3pPr>
      <a:lvl4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4pPr>
      <a:lvl5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5pPr>
      <a:lvl6pPr marL="4572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6pPr>
      <a:lvl7pPr marL="9144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7pPr>
      <a:lvl8pPr marL="13716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8pPr>
      <a:lvl9pPr marL="18288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9pPr>
    </p:titleStyle>
    <p:bodyStyle>
      <a:lvl1pPr marL="4064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1pPr>
      <a:lvl2pPr marL="8509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2pPr>
      <a:lvl3pPr marL="12954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3pPr>
      <a:lvl4pPr marL="17399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4pPr>
      <a:lvl5pPr marL="2184400" indent="-406400" algn="l" rtl="0" eaLnBrk="0" fontAlgn="base" hangingPunct="0">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65" charset="0"/>
        </a:defRPr>
      </a:lvl5pPr>
      <a:lvl6pPr marL="2641600" indent="-406400" algn="l" rtl="0" fontAlgn="base">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97" charset="0"/>
        </a:defRPr>
      </a:lvl6pPr>
      <a:lvl7pPr marL="3098800" indent="-406400" algn="l" rtl="0" fontAlgn="base">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97" charset="0"/>
        </a:defRPr>
      </a:lvl7pPr>
      <a:lvl8pPr marL="3556000" indent="-406400" algn="l" rtl="0" fontAlgn="base">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97" charset="0"/>
        </a:defRPr>
      </a:lvl8pPr>
      <a:lvl9pPr marL="4013200" indent="-406400" algn="l" rtl="0" fontAlgn="base">
        <a:spcBef>
          <a:spcPts val="2400"/>
        </a:spcBef>
        <a:spcAft>
          <a:spcPct val="0"/>
        </a:spcAft>
        <a:buSzPct val="46000"/>
        <a:buChar char="•"/>
        <a:defRPr sz="3600">
          <a:solidFill>
            <a:schemeClr val="tx1"/>
          </a:solidFill>
          <a:effectLst>
            <a:outerShdw blurRad="38100" dist="38100" dir="2700000" algn="tl">
              <a:srgbClr val="000000"/>
            </a:outerShdw>
          </a:effectLst>
          <a:latin typeface="+mn-lt"/>
          <a:ea typeface="+mn-ea"/>
          <a:cs typeface="+mn-cs"/>
          <a:sym typeface="Helvetica Neue Light" pitchFamily="-9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bwMode="auto">
          <a:xfrm>
            <a:off x="787400" y="1384300"/>
            <a:ext cx="5143500" cy="3505200"/>
          </a:xfrm>
          <a:prstGeom prst="rect">
            <a:avLst/>
          </a:prstGeom>
          <a:noFill/>
          <a:ln w="12700">
            <a:noFill/>
            <a:miter lim="800000"/>
            <a:headEnd/>
            <a:tailEnd/>
          </a:ln>
          <a:effectLst/>
        </p:spPr>
        <p:txBody>
          <a:bodyPr vert="horz" wrap="square" lIns="50800" tIns="50800" rIns="50800" bIns="50800" numCol="1" anchor="b" anchorCtr="0" compatLnSpc="1">
            <a:prstTxWarp prst="textNoShape">
              <a:avLst/>
            </a:prstTxWarp>
          </a:bodyPr>
          <a:lstStyle/>
          <a:p>
            <a:pPr lvl="0"/>
            <a:r>
              <a:rPr lang="en-US">
                <a:sym typeface="Helvetica Neue Light" charset="0"/>
              </a:rPr>
              <a:t>Click to edit Master title style</a:t>
            </a:r>
          </a:p>
        </p:txBody>
      </p:sp>
      <p:sp>
        <p:nvSpPr>
          <p:cNvPr id="12290" name="Rectangle 2"/>
          <p:cNvSpPr>
            <a:spLocks noGrp="1" noChangeArrowheads="1"/>
          </p:cNvSpPr>
          <p:nvPr>
            <p:ph type="body" idx="1"/>
          </p:nvPr>
        </p:nvSpPr>
        <p:spPr bwMode="auto">
          <a:xfrm>
            <a:off x="787400" y="4876800"/>
            <a:ext cx="5143500" cy="3009900"/>
          </a:xfrm>
          <a:prstGeom prst="rect">
            <a:avLst/>
          </a:prstGeom>
          <a:noFill/>
          <a:ln w="12700">
            <a:noFill/>
            <a:miter lim="800000"/>
            <a:headEnd/>
            <a:tailEnd/>
          </a:ln>
          <a:effectLst/>
        </p:spPr>
        <p:txBody>
          <a:bodyPr vert="horz" wrap="square" lIns="50800" tIns="50800" rIns="50800" bIns="50800" numCol="1" anchor="t" anchorCtr="0" compatLnSpc="1">
            <a:prstTxWarp prst="textNoShape">
              <a:avLst/>
            </a:prstTxWarp>
          </a:bodyPr>
          <a:lstStyle/>
          <a:p>
            <a:pPr lvl="0"/>
            <a:r>
              <a:rPr lang="en-US">
                <a:sym typeface="Helvetica Neue Light" charset="0"/>
              </a:rPr>
              <a:t>Click to edit Master text styles</a:t>
            </a:r>
          </a:p>
          <a:p>
            <a:pPr lvl="1"/>
            <a:r>
              <a:rPr lang="en-US">
                <a:sym typeface="Helvetica Neue Light" charset="0"/>
              </a:rPr>
              <a:t>Second level</a:t>
            </a:r>
          </a:p>
          <a:p>
            <a:pPr lvl="2"/>
            <a:r>
              <a:rPr lang="en-US">
                <a:sym typeface="Helvetica Neue Light" charset="0"/>
              </a:rPr>
              <a:t>Third level</a:t>
            </a:r>
          </a:p>
          <a:p>
            <a:pPr lvl="3"/>
            <a:r>
              <a:rPr lang="en-US">
                <a:sym typeface="Helvetica Neue Light" charset="0"/>
              </a:rPr>
              <a:t>Fourth level</a:t>
            </a:r>
          </a:p>
          <a:p>
            <a:pPr lvl="4"/>
            <a:r>
              <a:rPr lang="en-US">
                <a:sym typeface="Helvetica Neue Light" charset="0"/>
              </a:rPr>
              <a:t>Fifth level</a:t>
            </a:r>
          </a:p>
        </p:txBody>
      </p:sp>
    </p:spTree>
  </p:cSld>
  <p:clrMap bg1="dk2" tx1="lt1" bg2="dk1" tx2="lt2" accent1="accent1" accent2="accent2" accent3="accent3" accent4="accent4" accent5="accent5" accent6="accent6" hlink="hlink" folHlink="folHlink"/>
  <p:sldLayoutIdLst>
    <p:sldLayoutId id="2147488056" r:id="rId1"/>
    <p:sldLayoutId id="2147488057" r:id="rId2"/>
    <p:sldLayoutId id="2147488058" r:id="rId3"/>
    <p:sldLayoutId id="2147488059" r:id="rId4"/>
    <p:sldLayoutId id="2147488060" r:id="rId5"/>
    <p:sldLayoutId id="2147488061" r:id="rId6"/>
    <p:sldLayoutId id="2147488062" r:id="rId7"/>
    <p:sldLayoutId id="2147488063" r:id="rId8"/>
    <p:sldLayoutId id="2147488064" r:id="rId9"/>
    <p:sldLayoutId id="2147488065" r:id="rId10"/>
  </p:sldLayoutIdLst>
  <p:transition/>
  <p:hf hdr="0" ftr="0" dt="0"/>
  <p:txStyles>
    <p:titleStyle>
      <a:lvl1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mj-lt"/>
          <a:ea typeface="+mj-ea"/>
          <a:cs typeface="+mj-cs"/>
          <a:sym typeface="Helvetica Neue Light" pitchFamily="-65" charset="0"/>
        </a:defRPr>
      </a:lvl1pPr>
      <a:lvl2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2pPr>
      <a:lvl3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3pPr>
      <a:lvl4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4pPr>
      <a:lvl5pPr algn="l" rtl="0" eaLnBrk="0" fontAlgn="base" hangingPunct="0">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65" charset="0"/>
        </a:defRPr>
      </a:lvl5pPr>
      <a:lvl6pPr marL="4572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6pPr>
      <a:lvl7pPr marL="9144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7pPr>
      <a:lvl8pPr marL="13716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8pPr>
      <a:lvl9pPr marL="1828800" algn="l" rtl="0" fontAlgn="base">
        <a:spcBef>
          <a:spcPct val="0"/>
        </a:spcBef>
        <a:spcAft>
          <a:spcPct val="0"/>
        </a:spcAft>
        <a:defRPr sz="7200">
          <a:solidFill>
            <a:schemeClr val="tx1"/>
          </a:solidFill>
          <a:effectLst>
            <a:outerShdw blurRad="38100" dist="38100" dir="2700000" algn="tl">
              <a:srgbClr val="000000"/>
            </a:outerShdw>
          </a:effectLst>
          <a:latin typeface="Helvetica Neue Light" pitchFamily="-97" charset="0"/>
          <a:ea typeface="ヒラギノ角ゴ Pro W3" pitchFamily="-97" charset="-128"/>
          <a:cs typeface="ヒラギノ角ゴ Pro W3" pitchFamily="-97" charset="-128"/>
          <a:sym typeface="Helvetica Neue Light" pitchFamily="-97" charset="0"/>
        </a:defRPr>
      </a:lvl9pPr>
    </p:titleStyle>
    <p:bodyStyle>
      <a:lvl1pPr marL="342900" indent="-342900" algn="l" rtl="0" eaLnBrk="0" fontAlgn="base" hangingPunct="0">
        <a:spcBef>
          <a:spcPts val="1200"/>
        </a:spcBef>
        <a:spcAft>
          <a:spcPct val="0"/>
        </a:spcAft>
        <a:buChar char="•"/>
        <a:defRPr sz="4200">
          <a:solidFill>
            <a:srgbClr val="62B0FF"/>
          </a:solidFill>
          <a:effectLst>
            <a:outerShdw blurRad="38100" dist="38100" dir="2700000" algn="tl">
              <a:srgbClr val="FFFFFF"/>
            </a:outerShdw>
          </a:effectLst>
          <a:latin typeface="+mn-lt"/>
          <a:ea typeface="+mn-ea"/>
          <a:cs typeface="+mn-cs"/>
          <a:sym typeface="Helvetica Neue Light" pitchFamily="-65" charset="0"/>
        </a:defRPr>
      </a:lvl1pPr>
      <a:lvl2pPr marL="742950" indent="-285750" algn="l" rtl="0" eaLnBrk="0" fontAlgn="base" hangingPunct="0">
        <a:spcBef>
          <a:spcPts val="1200"/>
        </a:spcBef>
        <a:spcAft>
          <a:spcPct val="0"/>
        </a:spcAft>
        <a:buChar char="–"/>
        <a:defRPr sz="4200">
          <a:solidFill>
            <a:srgbClr val="62B0FF"/>
          </a:solidFill>
          <a:effectLst>
            <a:outerShdw blurRad="38100" dist="38100" dir="2700000" algn="tl">
              <a:srgbClr val="FFFFFF"/>
            </a:outerShdw>
          </a:effectLst>
          <a:latin typeface="+mn-lt"/>
          <a:ea typeface="+mn-ea"/>
          <a:cs typeface="+mn-cs"/>
          <a:sym typeface="Helvetica Neue Light" pitchFamily="-65" charset="0"/>
        </a:defRPr>
      </a:lvl2pPr>
      <a:lvl3pPr marL="1143000" indent="-228600" algn="l" rtl="0" eaLnBrk="0" fontAlgn="base" hangingPunct="0">
        <a:spcBef>
          <a:spcPts val="1200"/>
        </a:spcBef>
        <a:spcAft>
          <a:spcPct val="0"/>
        </a:spcAft>
        <a:buChar char="•"/>
        <a:defRPr sz="4200">
          <a:solidFill>
            <a:srgbClr val="62B0FF"/>
          </a:solidFill>
          <a:effectLst>
            <a:outerShdw blurRad="38100" dist="38100" dir="2700000" algn="tl">
              <a:srgbClr val="FFFFFF"/>
            </a:outerShdw>
          </a:effectLst>
          <a:latin typeface="+mn-lt"/>
          <a:ea typeface="+mn-ea"/>
          <a:cs typeface="+mn-cs"/>
          <a:sym typeface="Helvetica Neue Light" pitchFamily="-65" charset="0"/>
        </a:defRPr>
      </a:lvl3pPr>
      <a:lvl4pPr marL="1600200" indent="-228600" algn="l" rtl="0" eaLnBrk="0" fontAlgn="base" hangingPunct="0">
        <a:spcBef>
          <a:spcPts val="1200"/>
        </a:spcBef>
        <a:spcAft>
          <a:spcPct val="0"/>
        </a:spcAft>
        <a:buChar char="–"/>
        <a:defRPr sz="4200">
          <a:solidFill>
            <a:srgbClr val="62B0FF"/>
          </a:solidFill>
          <a:effectLst>
            <a:outerShdw blurRad="38100" dist="38100" dir="2700000" algn="tl">
              <a:srgbClr val="FFFFFF"/>
            </a:outerShdw>
          </a:effectLst>
          <a:latin typeface="+mn-lt"/>
          <a:ea typeface="+mn-ea"/>
          <a:cs typeface="+mn-cs"/>
          <a:sym typeface="Helvetica Neue Light" pitchFamily="-65" charset="0"/>
        </a:defRPr>
      </a:lvl4pPr>
      <a:lvl5pPr marL="2057400" indent="-228600" algn="l" rtl="0" eaLnBrk="0" fontAlgn="base" hangingPunct="0">
        <a:spcBef>
          <a:spcPts val="1200"/>
        </a:spcBef>
        <a:spcAft>
          <a:spcPct val="0"/>
        </a:spcAft>
        <a:buChar char="»"/>
        <a:defRPr sz="4200">
          <a:solidFill>
            <a:srgbClr val="62B0FF"/>
          </a:solidFill>
          <a:effectLst>
            <a:outerShdw blurRad="38100" dist="38100" dir="2700000" algn="tl">
              <a:srgbClr val="FFFFFF"/>
            </a:outerShdw>
          </a:effectLst>
          <a:latin typeface="+mn-lt"/>
          <a:ea typeface="+mn-ea"/>
          <a:cs typeface="+mn-cs"/>
          <a:sym typeface="Helvetica Neue Light" pitchFamily="-65" charset="0"/>
        </a:defRPr>
      </a:lvl5pPr>
      <a:lvl6pPr marL="457200" algn="l" rtl="0" fontAlgn="base">
        <a:spcBef>
          <a:spcPts val="1200"/>
        </a:spcBef>
        <a:spcAft>
          <a:spcPct val="0"/>
        </a:spcAft>
        <a:defRPr sz="4200">
          <a:solidFill>
            <a:srgbClr val="62B0FF"/>
          </a:solidFill>
          <a:effectLst>
            <a:outerShdw blurRad="38100" dist="38100" dir="2700000" algn="tl">
              <a:srgbClr val="FFFFFF"/>
            </a:outerShdw>
          </a:effectLst>
          <a:latin typeface="+mn-lt"/>
          <a:ea typeface="+mn-ea"/>
          <a:cs typeface="+mn-cs"/>
          <a:sym typeface="Helvetica Neue Light" pitchFamily="-97" charset="0"/>
        </a:defRPr>
      </a:lvl6pPr>
      <a:lvl7pPr marL="914400" algn="l" rtl="0" fontAlgn="base">
        <a:spcBef>
          <a:spcPts val="1200"/>
        </a:spcBef>
        <a:spcAft>
          <a:spcPct val="0"/>
        </a:spcAft>
        <a:defRPr sz="4200">
          <a:solidFill>
            <a:srgbClr val="62B0FF"/>
          </a:solidFill>
          <a:effectLst>
            <a:outerShdw blurRad="38100" dist="38100" dir="2700000" algn="tl">
              <a:srgbClr val="FFFFFF"/>
            </a:outerShdw>
          </a:effectLst>
          <a:latin typeface="+mn-lt"/>
          <a:ea typeface="+mn-ea"/>
          <a:cs typeface="+mn-cs"/>
          <a:sym typeface="Helvetica Neue Light" pitchFamily="-97" charset="0"/>
        </a:defRPr>
      </a:lvl7pPr>
      <a:lvl8pPr marL="1371600" algn="l" rtl="0" fontAlgn="base">
        <a:spcBef>
          <a:spcPts val="1200"/>
        </a:spcBef>
        <a:spcAft>
          <a:spcPct val="0"/>
        </a:spcAft>
        <a:defRPr sz="4200">
          <a:solidFill>
            <a:srgbClr val="62B0FF"/>
          </a:solidFill>
          <a:effectLst>
            <a:outerShdw blurRad="38100" dist="38100" dir="2700000" algn="tl">
              <a:srgbClr val="FFFFFF"/>
            </a:outerShdw>
          </a:effectLst>
          <a:latin typeface="+mn-lt"/>
          <a:ea typeface="+mn-ea"/>
          <a:cs typeface="+mn-cs"/>
          <a:sym typeface="Helvetica Neue Light" pitchFamily="-97" charset="0"/>
        </a:defRPr>
      </a:lvl8pPr>
      <a:lvl9pPr marL="1828800" algn="l" rtl="0" fontAlgn="base">
        <a:spcBef>
          <a:spcPts val="1200"/>
        </a:spcBef>
        <a:spcAft>
          <a:spcPct val="0"/>
        </a:spcAft>
        <a:defRPr sz="4200">
          <a:solidFill>
            <a:srgbClr val="62B0FF"/>
          </a:solidFill>
          <a:effectLst>
            <a:outerShdw blurRad="38100" dist="38100" dir="2700000" algn="tl">
              <a:srgbClr val="FFFFFF"/>
            </a:outerShdw>
          </a:effectLst>
          <a:latin typeface="+mn-lt"/>
          <a:ea typeface="+mn-ea"/>
          <a:cs typeface="+mn-cs"/>
          <a:sym typeface="Helvetica Neue Light" pitchFamily="-97"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en.wikipedia.org/wiki/File:A_Trajectory_Through_Phase_Space_in_a_Lorenz_Attractor.gif"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ChangeArrowheads="1"/>
          </p:cNvSpPr>
          <p:nvPr/>
        </p:nvSpPr>
        <p:spPr bwMode="auto">
          <a:xfrm>
            <a:off x="660400" y="3419475"/>
            <a:ext cx="7137400"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742950" indent="-28575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eaLnBrk="1" hangingPunct="1">
              <a:spcAft>
                <a:spcPts val="600"/>
              </a:spcAft>
            </a:pPr>
            <a:r>
              <a:rPr lang="en-US" altLang="en-US" sz="2400" b="1" dirty="0">
                <a:solidFill>
                  <a:srgbClr val="000000"/>
                </a:solidFill>
                <a:latin typeface="Seravek ExtraLight" pitchFamily="-65" charset="0"/>
              </a:rPr>
              <a:t>Shreesh P. Mysore, PhD</a:t>
            </a:r>
          </a:p>
          <a:p>
            <a:pPr eaLnBrk="1" hangingPunct="1">
              <a:spcAft>
                <a:spcPts val="600"/>
              </a:spcAft>
            </a:pPr>
            <a:r>
              <a:rPr lang="en-US" altLang="en-US" sz="2400" dirty="0" smtClean="0">
                <a:solidFill>
                  <a:srgbClr val="000000"/>
                </a:solidFill>
                <a:latin typeface="Seravek ExtraLight" pitchFamily="-65" charset="0"/>
              </a:rPr>
              <a:t>Dept</a:t>
            </a:r>
            <a:r>
              <a:rPr lang="en-US" altLang="en-US" sz="2400" dirty="0">
                <a:solidFill>
                  <a:srgbClr val="000000"/>
                </a:solidFill>
                <a:latin typeface="Seravek ExtraLight" pitchFamily="-65" charset="0"/>
              </a:rPr>
              <a:t>. of Psychological &amp; Brain </a:t>
            </a:r>
            <a:r>
              <a:rPr lang="en-US" altLang="en-US" sz="2400" dirty="0" smtClean="0">
                <a:solidFill>
                  <a:srgbClr val="000000"/>
                </a:solidFill>
                <a:latin typeface="Seravek ExtraLight" pitchFamily="-65" charset="0"/>
              </a:rPr>
              <a:t>Sciences</a:t>
            </a:r>
          </a:p>
          <a:p>
            <a:pPr eaLnBrk="1" hangingPunct="1">
              <a:spcAft>
                <a:spcPts val="600"/>
              </a:spcAft>
            </a:pPr>
            <a:r>
              <a:rPr lang="en-US" altLang="en-US" sz="2400" dirty="0" smtClean="0">
                <a:solidFill>
                  <a:srgbClr val="000000"/>
                </a:solidFill>
                <a:latin typeface="Seravek ExtraLight" pitchFamily="-65" charset="0"/>
              </a:rPr>
              <a:t>The Solomon H Snyder </a:t>
            </a:r>
            <a:r>
              <a:rPr lang="en-US" altLang="en-US" sz="2400" dirty="0" err="1" smtClean="0">
                <a:solidFill>
                  <a:srgbClr val="000000"/>
                </a:solidFill>
                <a:latin typeface="Seravek ExtraLight" pitchFamily="-65" charset="0"/>
              </a:rPr>
              <a:t>Dept</a:t>
            </a:r>
            <a:r>
              <a:rPr lang="en-US" altLang="en-US" sz="2400" dirty="0" smtClean="0">
                <a:solidFill>
                  <a:srgbClr val="000000"/>
                </a:solidFill>
                <a:latin typeface="Seravek ExtraLight" pitchFamily="-65" charset="0"/>
              </a:rPr>
              <a:t> of Neuroscience</a:t>
            </a:r>
            <a:endParaRPr lang="en-US" altLang="en-US" sz="2400" dirty="0">
              <a:solidFill>
                <a:srgbClr val="000000"/>
              </a:solidFill>
              <a:latin typeface="Seravek ExtraLight" pitchFamily="-65" charset="0"/>
            </a:endParaRPr>
          </a:p>
        </p:txBody>
      </p:sp>
      <p:sp>
        <p:nvSpPr>
          <p:cNvPr id="13314" name="Rectangle 7"/>
          <p:cNvSpPr>
            <a:spLocks noChangeArrowheads="1"/>
          </p:cNvSpPr>
          <p:nvPr/>
        </p:nvSpPr>
        <p:spPr bwMode="auto">
          <a:xfrm>
            <a:off x="558800" y="1676400"/>
            <a:ext cx="80772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742950" indent="-28575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eaLnBrk="1" hangingPunct="1"/>
            <a:r>
              <a:rPr lang="en-US" altLang="en-US" sz="4400" b="1" dirty="0">
                <a:solidFill>
                  <a:srgbClr val="000000"/>
                </a:solidFill>
                <a:latin typeface="Seravek Light" pitchFamily="-65" charset="0"/>
              </a:rPr>
              <a:t>Quantitative Methods for the Brain Sciences</a:t>
            </a:r>
            <a:r>
              <a:rPr lang="en-US" altLang="en-US" sz="4400" dirty="0">
                <a:solidFill>
                  <a:srgbClr val="0000FF"/>
                </a:solidFill>
                <a:latin typeface="Seravek Light" pitchFamily="-65" charset="0"/>
              </a:rPr>
              <a:t> </a:t>
            </a:r>
            <a:r>
              <a:rPr lang="en-US" altLang="en-US" sz="4400" i="1" dirty="0" smtClean="0">
                <a:solidFill>
                  <a:srgbClr val="FF0000"/>
                </a:solidFill>
                <a:latin typeface="Seravek Light" pitchFamily="-65" charset="0"/>
              </a:rPr>
              <a:t>200.659</a:t>
            </a:r>
            <a:endParaRPr lang="en-US" altLang="en-US" sz="4400" i="1" dirty="0">
              <a:solidFill>
                <a:srgbClr val="FF0000"/>
              </a:solidFill>
              <a:latin typeface="Seravek Light" pitchFamily="-65" charset="0"/>
            </a:endParaRPr>
          </a:p>
        </p:txBody>
      </p:sp>
      <p:cxnSp>
        <p:nvCxnSpPr>
          <p:cNvPr id="13315" name="Straight Connector 2"/>
          <p:cNvCxnSpPr>
            <a:cxnSpLocks noChangeShapeType="1"/>
          </p:cNvCxnSpPr>
          <p:nvPr/>
        </p:nvCxnSpPr>
        <p:spPr bwMode="auto">
          <a:xfrm>
            <a:off x="635000" y="3267075"/>
            <a:ext cx="10515600" cy="0"/>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cxnSp>
      <p:sp>
        <p:nvSpPr>
          <p:cNvPr id="8" name="Rectangle 7"/>
          <p:cNvSpPr/>
          <p:nvPr/>
        </p:nvSpPr>
        <p:spPr bwMode="auto">
          <a:xfrm>
            <a:off x="330200" y="914400"/>
            <a:ext cx="12420600" cy="304800"/>
          </a:xfrm>
          <a:prstGeom prst="rect">
            <a:avLst/>
          </a:prstGeom>
          <a:solidFill>
            <a:srgbClr val="FFFFFF"/>
          </a:solidFill>
          <a:ln w="12700" cap="flat" cmpd="sng" algn="ctr">
            <a:noFill/>
            <a:prstDash val="solid"/>
            <a:round/>
            <a:headEnd type="none" w="med" len="med"/>
            <a:tailEnd type="none" w="med" len="med"/>
          </a:ln>
          <a:effectLst/>
        </p:spPr>
        <p:txBody>
          <a:bodyPr/>
          <a:lstStyle/>
          <a:p>
            <a:pPr algn="ctr">
              <a:defRPr/>
            </a:pPr>
            <a:endParaRPr lang="en-US">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endParaRPr>
          </a:p>
        </p:txBody>
      </p:sp>
      <p:sp>
        <p:nvSpPr>
          <p:cNvPr id="13317" name="Oval 10"/>
          <p:cNvSpPr>
            <a:spLocks noChangeArrowheads="1"/>
          </p:cNvSpPr>
          <p:nvPr/>
        </p:nvSpPr>
        <p:spPr bwMode="auto">
          <a:xfrm>
            <a:off x="10693400" y="2590800"/>
            <a:ext cx="1905000" cy="1828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a:tailEnd/>
              </a14:hiddenLine>
            </a:ext>
          </a:extLst>
        </p:spPr>
        <p:txBody>
          <a:bodyPr/>
          <a:lstStyle>
            <a:lvl1pPr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742950" indent="-28575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algn="ctr" eaLnBrk="1" hangingPunct="1"/>
            <a:r>
              <a:rPr lang="en-US" altLang="en-US" b="1" i="1">
                <a:solidFill>
                  <a:schemeClr val="bg1"/>
                </a:solidFill>
                <a:latin typeface="Seravek ExtraLight" pitchFamily="-65" charset="0"/>
                <a:ea typeface="ヒラギノ角ゴ Pro W3" pitchFamily="-65" charset="-128"/>
              </a:rPr>
              <a:t>3A</a:t>
            </a:r>
          </a:p>
        </p:txBody>
      </p:sp>
      <p:sp>
        <p:nvSpPr>
          <p:cNvPr id="2" name="Rectangle 1"/>
          <p:cNvSpPr/>
          <p:nvPr/>
        </p:nvSpPr>
        <p:spPr bwMode="auto">
          <a:xfrm>
            <a:off x="406400" y="1066800"/>
            <a:ext cx="12420600" cy="685800"/>
          </a:xfrm>
          <a:prstGeom prst="rect">
            <a:avLst/>
          </a:prstGeom>
          <a:solidFill>
            <a:schemeClr val="tx1"/>
          </a:solidFill>
          <a:ln w="12700" cap="flat" cmpd="sng" algn="ctr">
            <a:noFill/>
            <a:prstDash val="solid"/>
            <a:round/>
            <a:headEnd type="none" w="med" len="med"/>
            <a:tailEnd type="none" w="med" len="med"/>
          </a:ln>
          <a:effectLst/>
        </p:spPr>
        <p:txBody>
          <a:bodyPr/>
          <a:lstStyle/>
          <a:p>
            <a:pPr algn="ctr">
              <a:defRPr/>
            </a:pPr>
            <a:endParaRPr lang="en-US">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endParaRPr>
          </a:p>
        </p:txBody>
      </p:sp>
      <p:grpSp>
        <p:nvGrpSpPr>
          <p:cNvPr id="13319" name="Group 4"/>
          <p:cNvGrpSpPr>
            <a:grpSpLocks/>
          </p:cNvGrpSpPr>
          <p:nvPr/>
        </p:nvGrpSpPr>
        <p:grpSpPr bwMode="auto">
          <a:xfrm>
            <a:off x="711200" y="5943600"/>
            <a:ext cx="7772400" cy="1752600"/>
            <a:chOff x="3302000" y="6096000"/>
            <a:chExt cx="7867031" cy="1752600"/>
          </a:xfrm>
        </p:grpSpPr>
        <p:sp>
          <p:nvSpPr>
            <p:cNvPr id="13320" name="Oval 10"/>
            <p:cNvSpPr>
              <a:spLocks noChangeArrowheads="1"/>
            </p:cNvSpPr>
            <p:nvPr/>
          </p:nvSpPr>
          <p:spPr bwMode="auto">
            <a:xfrm>
              <a:off x="3302000" y="6096000"/>
              <a:ext cx="2005322" cy="1752600"/>
            </a:xfrm>
            <a:prstGeom prst="ellipse">
              <a:avLst/>
            </a:prstGeom>
            <a:noFill/>
            <a:ln w="127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742950" indent="-28575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algn="ctr" eaLnBrk="1" hangingPunct="1"/>
              <a:endParaRPr lang="en-US" altLang="en-US" sz="2000" i="1" dirty="0">
                <a:solidFill>
                  <a:schemeClr val="bg1"/>
                </a:solidFill>
                <a:latin typeface="Seravek Light" pitchFamily="-65" charset="0"/>
                <a:ea typeface="ヒラギノ角ゴ Pro W3" pitchFamily="-65" charset="-128"/>
              </a:endParaRPr>
            </a:p>
            <a:p>
              <a:pPr algn="ctr" eaLnBrk="1" hangingPunct="1"/>
              <a:r>
                <a:rPr lang="en-US" altLang="en-US" sz="4000" b="1" i="1" dirty="0" smtClean="0">
                  <a:solidFill>
                    <a:schemeClr val="bg1"/>
                  </a:solidFill>
                  <a:latin typeface="Seravek Light" pitchFamily="-65" charset="0"/>
                  <a:ea typeface="ヒラギノ角ゴ Pro W3" pitchFamily="-65" charset="-128"/>
                </a:rPr>
                <a:t>3A</a:t>
              </a:r>
              <a:endParaRPr lang="en-US" altLang="en-US" sz="4000" b="1" i="1" dirty="0">
                <a:solidFill>
                  <a:schemeClr val="bg1"/>
                </a:solidFill>
                <a:latin typeface="Seravek Light" pitchFamily="-65" charset="0"/>
                <a:ea typeface="ヒラギノ角ゴ Pro W3" pitchFamily="-65" charset="-128"/>
              </a:endParaRPr>
            </a:p>
          </p:txBody>
        </p:sp>
        <p:sp>
          <p:nvSpPr>
            <p:cNvPr id="13321" name="TextBox 2"/>
            <p:cNvSpPr txBox="1">
              <a:spLocks noChangeArrowheads="1"/>
            </p:cNvSpPr>
            <p:nvPr/>
          </p:nvSpPr>
          <p:spPr bwMode="auto">
            <a:xfrm>
              <a:off x="5153066" y="6629400"/>
              <a:ext cx="6015965" cy="7386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742950" indent="-28575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eaLnBrk="1" hangingPunct="1"/>
              <a:r>
                <a:rPr lang="en-US" altLang="en-US" dirty="0">
                  <a:solidFill>
                    <a:schemeClr val="tx1"/>
                  </a:solidFill>
                  <a:latin typeface="Seravek Light" pitchFamily="-65" charset="0"/>
                </a:rPr>
                <a:t>Random </a:t>
              </a:r>
              <a:r>
                <a:rPr lang="en-US" altLang="en-US" dirty="0" smtClean="0">
                  <a:solidFill>
                    <a:schemeClr val="tx1"/>
                  </a:solidFill>
                  <a:latin typeface="Seravek Light" pitchFamily="-65" charset="0"/>
                </a:rPr>
                <a:t>Variables </a:t>
              </a:r>
              <a:r>
                <a:rPr lang="en-US" altLang="en-US" sz="2800" dirty="0" smtClean="0">
                  <a:solidFill>
                    <a:schemeClr val="tx1"/>
                  </a:solidFill>
                  <a:latin typeface="Seravek Light" pitchFamily="-65" charset="0"/>
                </a:rPr>
                <a:t>(1-D)</a:t>
              </a:r>
              <a:endParaRPr lang="en-US" altLang="en-US" sz="2800" dirty="0">
                <a:solidFill>
                  <a:schemeClr val="tx1"/>
                </a:solidFill>
                <a:latin typeface="Seravek Light" pitchFamily="-65" charset="0"/>
              </a:endParaRPr>
            </a:p>
          </p:txBody>
        </p:sp>
      </p:grpSp>
    </p:spTree>
  </p:cSld>
  <p:clrMapOvr>
    <a:masterClrMapping/>
  </p:clrMapOvr>
  <p:transition advTm="575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4300" smtClean="0">
                <a:latin typeface="Seravek Light" pitchFamily="-65" charset="0"/>
              </a:rPr>
              <a:t>Expectation (mean)</a:t>
            </a:r>
          </a:p>
        </p:txBody>
      </p:sp>
      <p:sp>
        <p:nvSpPr>
          <p:cNvPr id="20482" name="Content Placeholder 2"/>
          <p:cNvSpPr>
            <a:spLocks noGrp="1"/>
          </p:cNvSpPr>
          <p:nvPr>
            <p:ph idx="1"/>
          </p:nvPr>
        </p:nvSpPr>
        <p:spPr>
          <a:xfrm>
            <a:off x="635000" y="4038600"/>
            <a:ext cx="6096000" cy="5283200"/>
          </a:xfrm>
        </p:spPr>
        <p:txBody>
          <a:bodyPr/>
          <a:lstStyle/>
          <a:p>
            <a:r>
              <a:rPr lang="en-US" altLang="en-US" sz="3200" dirty="0" smtClean="0">
                <a:latin typeface="Seravek" pitchFamily="-65" charset="0"/>
              </a:rPr>
              <a:t>Discrete RV </a:t>
            </a:r>
          </a:p>
          <a:p>
            <a:pPr lvl="1"/>
            <a:r>
              <a:rPr lang="en-US" altLang="en-US" sz="2600" dirty="0" smtClean="0">
                <a:latin typeface="Seravek" pitchFamily="-65" charset="0"/>
              </a:rPr>
              <a:t>X = {1, 2.3, 4.7, 5.6}; p</a:t>
            </a:r>
            <a:r>
              <a:rPr lang="en-US" altLang="en-US" sz="2600" baseline="-25000" dirty="0" smtClean="0">
                <a:latin typeface="Seravek" pitchFamily="-65" charset="0"/>
              </a:rPr>
              <a:t>i</a:t>
            </a:r>
            <a:r>
              <a:rPr lang="en-US" altLang="en-US" sz="2600" dirty="0" smtClean="0">
                <a:latin typeface="Seravek" pitchFamily="-65" charset="0"/>
              </a:rPr>
              <a:t>={0.1 ,0.1, 0.7, 0.1}</a:t>
            </a:r>
          </a:p>
          <a:p>
            <a:pPr lvl="1">
              <a:spcBef>
                <a:spcPts val="1800"/>
              </a:spcBef>
            </a:pPr>
            <a:r>
              <a:rPr lang="en-US" altLang="en-US" sz="2600" dirty="0" smtClean="0">
                <a:latin typeface="Seravek" pitchFamily="-65" charset="0"/>
              </a:rPr>
              <a:t>Sample X </a:t>
            </a:r>
            <a:r>
              <a:rPr lang="en-US" altLang="en-US" sz="2600" u="sng" dirty="0" smtClean="0">
                <a:latin typeface="Seravek" pitchFamily="-65" charset="0"/>
              </a:rPr>
              <a:t>infinite</a:t>
            </a:r>
            <a:r>
              <a:rPr lang="en-US" altLang="en-US" sz="2600" dirty="0" smtClean="0">
                <a:latin typeface="Seravek" pitchFamily="-65" charset="0"/>
              </a:rPr>
              <a:t> times: </a:t>
            </a:r>
          </a:p>
          <a:p>
            <a:pPr lvl="1">
              <a:spcBef>
                <a:spcPts val="1800"/>
              </a:spcBef>
            </a:pPr>
            <a:r>
              <a:rPr lang="en-US" altLang="en-US" sz="2600" dirty="0" smtClean="0">
                <a:latin typeface="Seravek" pitchFamily="-65" charset="0"/>
              </a:rPr>
              <a:t>What value will you get on average?: E(X) =</a:t>
            </a:r>
            <a:r>
              <a:rPr lang="en-US" altLang="en-US" sz="2600" dirty="0" err="1" smtClean="0">
                <a:latin typeface="Seravek" pitchFamily="-65" charset="0"/>
              </a:rPr>
              <a:t>μ</a:t>
            </a:r>
            <a:r>
              <a:rPr lang="en-US" altLang="en-US" sz="2600" baseline="-25000" dirty="0" err="1" smtClean="0">
                <a:latin typeface="Seravek" pitchFamily="-65" charset="0"/>
              </a:rPr>
              <a:t>x</a:t>
            </a:r>
            <a:endParaRPr lang="en-US" altLang="en-US" sz="2600" dirty="0" smtClean="0">
              <a:latin typeface="Seravek" pitchFamily="-65" charset="0"/>
            </a:endParaRPr>
          </a:p>
          <a:p>
            <a:pPr lvl="1">
              <a:spcBef>
                <a:spcPts val="1800"/>
              </a:spcBef>
            </a:pPr>
            <a:r>
              <a:rPr lang="en-US" altLang="en-US" sz="2600" b="1" dirty="0" smtClean="0">
                <a:solidFill>
                  <a:srgbClr val="FF0000"/>
                </a:solidFill>
                <a:latin typeface="Seravek" pitchFamily="-65" charset="0"/>
              </a:rPr>
              <a:t>E(X) = </a:t>
            </a:r>
            <a:r>
              <a:rPr lang="en-US" altLang="en-US" sz="2600" dirty="0" err="1" smtClean="0">
                <a:latin typeface="Seravek" pitchFamily="-65" charset="0"/>
              </a:rPr>
              <a:t>μ</a:t>
            </a:r>
            <a:r>
              <a:rPr lang="en-US" altLang="en-US" sz="2600" baseline="-25000" dirty="0" err="1" smtClean="0">
                <a:latin typeface="Seravek" pitchFamily="-65" charset="0"/>
              </a:rPr>
              <a:t>x</a:t>
            </a:r>
            <a:r>
              <a:rPr lang="en-US" altLang="en-US" sz="2600" dirty="0" smtClean="0">
                <a:latin typeface="Seravek" pitchFamily="-65" charset="0"/>
              </a:rPr>
              <a:t>= </a:t>
            </a:r>
            <a:r>
              <a:rPr lang="en-US" altLang="en-US" sz="2600" dirty="0" smtClean="0">
                <a:latin typeface="Seravek" pitchFamily="-65" charset="0"/>
              </a:rPr>
              <a:t>1*0.1 </a:t>
            </a:r>
            <a:r>
              <a:rPr lang="en-US" altLang="en-US" sz="2600" dirty="0" smtClean="0">
                <a:latin typeface="Seravek" pitchFamily="-65" charset="0"/>
              </a:rPr>
              <a:t>+0.1*2.3 + 0.7*0.1 +0.1*5.6 = 4.18</a:t>
            </a:r>
          </a:p>
          <a:p>
            <a:pPr>
              <a:spcBef>
                <a:spcPts val="1800"/>
              </a:spcBef>
            </a:pPr>
            <a:r>
              <a:rPr lang="en-US" altLang="en-US" sz="3200" dirty="0" smtClean="0">
                <a:solidFill>
                  <a:srgbClr val="FF0000"/>
                </a:solidFill>
                <a:latin typeface="Seravek" pitchFamily="-65" charset="0"/>
              </a:rPr>
              <a:t>E(X) = </a:t>
            </a:r>
            <a:r>
              <a:rPr lang="en-US" altLang="en-US" sz="3200" dirty="0" err="1" smtClean="0">
                <a:latin typeface="Seravek" pitchFamily="-65" charset="0"/>
              </a:rPr>
              <a:t>μ</a:t>
            </a:r>
            <a:r>
              <a:rPr lang="en-US" altLang="en-US" sz="3200" baseline="-25000" dirty="0" err="1" smtClean="0">
                <a:latin typeface="Seravek" pitchFamily="-65" charset="0"/>
              </a:rPr>
              <a:t>x</a:t>
            </a:r>
            <a:r>
              <a:rPr lang="en-US" altLang="en-US" sz="3200" dirty="0" smtClean="0">
                <a:solidFill>
                  <a:srgbClr val="FF0000"/>
                </a:solidFill>
                <a:latin typeface="Seravek" pitchFamily="-65" charset="0"/>
              </a:rPr>
              <a:t> =</a:t>
            </a:r>
            <a:r>
              <a:rPr lang="en-US" altLang="en-US" sz="3200" dirty="0" err="1" smtClean="0">
                <a:solidFill>
                  <a:srgbClr val="FF0000"/>
                </a:solidFill>
                <a:latin typeface="Seravek" pitchFamily="-65" charset="0"/>
              </a:rPr>
              <a:t>Σ</a:t>
            </a:r>
            <a:r>
              <a:rPr lang="en-US" altLang="en-US" sz="3200" baseline="-25000" dirty="0" err="1" smtClean="0">
                <a:solidFill>
                  <a:srgbClr val="FF0000"/>
                </a:solidFill>
                <a:latin typeface="Seravek" pitchFamily="-65" charset="0"/>
              </a:rPr>
              <a:t>i</a:t>
            </a:r>
            <a:r>
              <a:rPr lang="en-US" altLang="en-US" sz="3200" baseline="-25000" dirty="0" smtClean="0">
                <a:solidFill>
                  <a:srgbClr val="FF0000"/>
                </a:solidFill>
                <a:latin typeface="Seravek" pitchFamily="-65" charset="0"/>
              </a:rPr>
              <a:t>=1</a:t>
            </a:r>
            <a:r>
              <a:rPr lang="en-US" altLang="en-US" sz="3200" baseline="30000" dirty="0" smtClean="0">
                <a:solidFill>
                  <a:srgbClr val="FF0000"/>
                </a:solidFill>
                <a:latin typeface="Seravek" pitchFamily="-65" charset="0"/>
              </a:rPr>
              <a:t>n</a:t>
            </a:r>
            <a:r>
              <a:rPr lang="en-US" altLang="en-US" sz="3200" dirty="0" smtClean="0">
                <a:solidFill>
                  <a:srgbClr val="FF0000"/>
                </a:solidFill>
                <a:latin typeface="Seravek" pitchFamily="-65" charset="0"/>
              </a:rPr>
              <a:t> x</a:t>
            </a:r>
            <a:r>
              <a:rPr lang="en-US" altLang="en-US" sz="3200" baseline="-25000" dirty="0" smtClean="0">
                <a:solidFill>
                  <a:srgbClr val="FF0000"/>
                </a:solidFill>
                <a:latin typeface="Seravek" pitchFamily="-65" charset="0"/>
              </a:rPr>
              <a:t>i </a:t>
            </a:r>
            <a:r>
              <a:rPr lang="en-US" altLang="en-US" sz="3200" dirty="0" smtClean="0">
                <a:solidFill>
                  <a:srgbClr val="FF0000"/>
                </a:solidFill>
                <a:latin typeface="Seravek" pitchFamily="-65" charset="0"/>
              </a:rPr>
              <a:t>p</a:t>
            </a:r>
            <a:r>
              <a:rPr lang="en-US" altLang="en-US" sz="3200" baseline="-25000" dirty="0" smtClean="0">
                <a:solidFill>
                  <a:srgbClr val="FF0000"/>
                </a:solidFill>
                <a:latin typeface="Seravek" pitchFamily="-65" charset="0"/>
              </a:rPr>
              <a:t>i</a:t>
            </a:r>
          </a:p>
          <a:p>
            <a:pPr>
              <a:spcBef>
                <a:spcPts val="1800"/>
              </a:spcBef>
            </a:pPr>
            <a:endParaRPr lang="en-US" altLang="en-US" sz="3200" dirty="0" smtClean="0">
              <a:solidFill>
                <a:srgbClr val="FF0000"/>
              </a:solidFill>
              <a:latin typeface="Seravek" pitchFamily="-65" charset="0"/>
            </a:endParaRPr>
          </a:p>
        </p:txBody>
      </p:sp>
      <p:sp>
        <p:nvSpPr>
          <p:cNvPr id="10" name="Content Placeholder 2"/>
          <p:cNvSpPr txBox="1">
            <a:spLocks/>
          </p:cNvSpPr>
          <p:nvPr/>
        </p:nvSpPr>
        <p:spPr bwMode="auto">
          <a:xfrm>
            <a:off x="7035800" y="4114800"/>
            <a:ext cx="5486400" cy="520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50800" bIns="50800"/>
          <a:lstStyle>
            <a:lvl1pPr marL="406400" indent="-4064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800100" indent="-4064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a:spcBef>
                <a:spcPts val="2400"/>
              </a:spcBef>
              <a:buSzPct val="100000"/>
              <a:buFont typeface="Arial" panose="020B0604020202020204" pitchFamily="34" charset="0"/>
              <a:buChar char="•"/>
            </a:pPr>
            <a:r>
              <a:rPr lang="en-US" altLang="en-US" sz="3200" dirty="0">
                <a:solidFill>
                  <a:srgbClr val="000000"/>
                </a:solidFill>
                <a:latin typeface="Seravek" pitchFamily="-65" charset="0"/>
                <a:ea typeface="ヒラギノ明朝 Pro W3" pitchFamily="-65" charset="-128"/>
                <a:sym typeface="Century Gothic" panose="020B0502020202020204" pitchFamily="34" charset="0"/>
              </a:rPr>
              <a:t>Continuous RV </a:t>
            </a:r>
          </a:p>
          <a:p>
            <a:pPr lvl="1">
              <a:spcBef>
                <a:spcPts val="2400"/>
              </a:spcBef>
              <a:buSzPct val="100000"/>
              <a:buFont typeface="Arial" panose="020B0604020202020204" pitchFamily="34" charset="0"/>
              <a:buChar char="•"/>
            </a:pPr>
            <a:r>
              <a:rPr lang="en-US" altLang="en-US" sz="2800" dirty="0">
                <a:solidFill>
                  <a:srgbClr val="000000"/>
                </a:solidFill>
                <a:latin typeface="Seravek" pitchFamily="-65" charset="0"/>
                <a:ea typeface="ヒラギノ明朝 Pro W3" pitchFamily="-65" charset="-128"/>
                <a:sym typeface="Century Gothic" panose="020B0502020202020204" pitchFamily="34" charset="0"/>
              </a:rPr>
              <a:t>X </a:t>
            </a:r>
            <a:r>
              <a:rPr lang="en-US" altLang="en-US" sz="2800" dirty="0">
                <a:solidFill>
                  <a:srgbClr val="000000"/>
                </a:solidFill>
                <a:latin typeface="Seravek" pitchFamily="-65" charset="0"/>
                <a:sym typeface="Century Gothic" panose="020B0502020202020204" pitchFamily="34" charset="0"/>
              </a:rPr>
              <a:t>ε R; pdf = </a:t>
            </a:r>
            <a:r>
              <a:rPr lang="en-US" altLang="en-US" sz="2800" dirty="0" smtClean="0">
                <a:solidFill>
                  <a:srgbClr val="000000"/>
                </a:solidFill>
                <a:latin typeface="Seravek" pitchFamily="-65" charset="0"/>
                <a:sym typeface="Century Gothic" panose="020B0502020202020204" pitchFamily="34" charset="0"/>
              </a:rPr>
              <a:t>p(x</a:t>
            </a:r>
            <a:r>
              <a:rPr lang="en-US" altLang="en-US" sz="2800" dirty="0">
                <a:solidFill>
                  <a:srgbClr val="000000"/>
                </a:solidFill>
                <a:latin typeface="Seravek" pitchFamily="-65" charset="0"/>
                <a:sym typeface="Century Gothic" panose="020B0502020202020204" pitchFamily="34" charset="0"/>
              </a:rPr>
              <a:t>). </a:t>
            </a:r>
          </a:p>
          <a:p>
            <a:pPr>
              <a:spcBef>
                <a:spcPts val="2400"/>
              </a:spcBef>
              <a:buSzPct val="100000"/>
              <a:buFont typeface="Arial" panose="020B0604020202020204" pitchFamily="34" charset="0"/>
              <a:buChar char="•"/>
            </a:pPr>
            <a:r>
              <a:rPr lang="en-US" altLang="en-US" sz="3200" dirty="0">
                <a:solidFill>
                  <a:srgbClr val="FF0000"/>
                </a:solidFill>
                <a:latin typeface="Seravek" pitchFamily="-65" charset="0"/>
                <a:ea typeface="ヒラギノ明朝 Pro W3" pitchFamily="-65" charset="-128"/>
                <a:sym typeface="Century Gothic" panose="020B0502020202020204" pitchFamily="34" charset="0"/>
              </a:rPr>
              <a:t>E(X) = </a:t>
            </a:r>
            <a:r>
              <a:rPr lang="en-US" altLang="en-US" sz="3200" dirty="0" err="1">
                <a:solidFill>
                  <a:srgbClr val="000000"/>
                </a:solidFill>
                <a:latin typeface="Seravek" pitchFamily="-65" charset="0"/>
                <a:sym typeface="Century Gothic" panose="020B0502020202020204" pitchFamily="34" charset="0"/>
              </a:rPr>
              <a:t>μ</a:t>
            </a:r>
            <a:r>
              <a:rPr lang="en-US" altLang="en-US" sz="3200" baseline="-25000" dirty="0" err="1">
                <a:solidFill>
                  <a:srgbClr val="000000"/>
                </a:solidFill>
                <a:latin typeface="Seravek" pitchFamily="-65" charset="0"/>
                <a:ea typeface="ヒラギノ明朝 Pro W3" pitchFamily="-65" charset="-128"/>
                <a:sym typeface="Century Gothic" panose="020B0502020202020204" pitchFamily="34" charset="0"/>
              </a:rPr>
              <a:t>x</a:t>
            </a:r>
            <a:r>
              <a:rPr lang="en-US" altLang="en-US" sz="3200" dirty="0">
                <a:solidFill>
                  <a:srgbClr val="FF0000"/>
                </a:solidFill>
                <a:latin typeface="Seravek" pitchFamily="-65" charset="0"/>
                <a:ea typeface="ヒラギノ明朝 Pro W3" pitchFamily="-65" charset="-128"/>
                <a:sym typeface="Century Gothic" panose="020B0502020202020204" pitchFamily="34" charset="0"/>
              </a:rPr>
              <a:t> </a:t>
            </a:r>
            <a:r>
              <a:rPr lang="en-US" altLang="en-US" sz="3200" dirty="0" smtClean="0">
                <a:solidFill>
                  <a:srgbClr val="FF0000"/>
                </a:solidFill>
                <a:latin typeface="Seravek" pitchFamily="-65" charset="0"/>
                <a:ea typeface="ヒラギノ明朝 Pro W3" pitchFamily="-65" charset="-128"/>
                <a:sym typeface="Century Gothic" panose="020B0502020202020204" pitchFamily="34" charset="0"/>
              </a:rPr>
              <a:t>=</a:t>
            </a:r>
            <a:r>
              <a:rPr lang="en-US" altLang="en-US" sz="3200" b="1" i="1" dirty="0">
                <a:solidFill>
                  <a:schemeClr val="bg1"/>
                </a:solidFill>
                <a:latin typeface="Giddyup Std" pitchFamily="-65" charset="0"/>
              </a:rPr>
              <a:t> </a:t>
            </a:r>
            <a:r>
              <a:rPr lang="en-US" altLang="en-US" sz="3200" b="1" i="1" dirty="0">
                <a:solidFill>
                  <a:srgbClr val="FF0000"/>
                </a:solidFill>
                <a:latin typeface="Giddyup Std" pitchFamily="-65" charset="0"/>
              </a:rPr>
              <a:t>∫</a:t>
            </a:r>
            <a:r>
              <a:rPr lang="en-US" altLang="en-US" sz="3200" b="1" i="1" dirty="0">
                <a:solidFill>
                  <a:schemeClr val="bg1"/>
                </a:solidFill>
                <a:latin typeface="Giddyup Std" pitchFamily="-65" charset="0"/>
              </a:rPr>
              <a:t> </a:t>
            </a:r>
            <a:r>
              <a:rPr lang="en-US" altLang="en-US" sz="3200" baseline="-25000" dirty="0" smtClean="0">
                <a:solidFill>
                  <a:srgbClr val="FF0000"/>
                </a:solidFill>
                <a:latin typeface="Seravek" pitchFamily="-65" charset="0"/>
                <a:ea typeface="ヒラギノ明朝 Pro W3" pitchFamily="-65" charset="-128"/>
                <a:sym typeface="Century Gothic" panose="020B0502020202020204" pitchFamily="34" charset="0"/>
              </a:rPr>
              <a:t>-</a:t>
            </a:r>
            <a:r>
              <a:rPr lang="en-US" altLang="en-US" sz="3200" baseline="-25000" dirty="0" err="1">
                <a:solidFill>
                  <a:srgbClr val="FF0000"/>
                </a:solidFill>
                <a:latin typeface="Seravek" pitchFamily="-65" charset="0"/>
                <a:ea typeface="ヒラギノ明朝 Pro W3" pitchFamily="-65" charset="-128"/>
                <a:sym typeface="Century Gothic" panose="020B0502020202020204" pitchFamily="34" charset="0"/>
              </a:rPr>
              <a:t>inf</a:t>
            </a:r>
            <a:r>
              <a:rPr lang="en-US" altLang="en-US" sz="3200" baseline="30000" dirty="0" err="1">
                <a:solidFill>
                  <a:srgbClr val="FF0000"/>
                </a:solidFill>
                <a:latin typeface="Seravek" pitchFamily="-65" charset="0"/>
                <a:ea typeface="ヒラギノ明朝 Pro W3" pitchFamily="-65" charset="-128"/>
                <a:sym typeface="Century Gothic" panose="020B0502020202020204" pitchFamily="34" charset="0"/>
              </a:rPr>
              <a:t>inf</a:t>
            </a:r>
            <a:r>
              <a:rPr lang="en-US" altLang="en-US" sz="3200" baseline="30000" dirty="0">
                <a:solidFill>
                  <a:srgbClr val="FF0000"/>
                </a:solidFill>
                <a:latin typeface="Seravek" pitchFamily="-65" charset="0"/>
                <a:ea typeface="ヒラギノ明朝 Pro W3" pitchFamily="-65" charset="-128"/>
                <a:sym typeface="Century Gothic" panose="020B0502020202020204" pitchFamily="34" charset="0"/>
              </a:rPr>
              <a:t>  </a:t>
            </a:r>
            <a:r>
              <a:rPr lang="en-US" altLang="en-US" sz="3200" dirty="0">
                <a:solidFill>
                  <a:srgbClr val="FF0000"/>
                </a:solidFill>
                <a:latin typeface="Seravek" pitchFamily="-65" charset="0"/>
                <a:ea typeface="ヒラギノ明朝 Pro W3" pitchFamily="-65" charset="-128"/>
                <a:sym typeface="Century Gothic" panose="020B0502020202020204" pitchFamily="34" charset="0"/>
              </a:rPr>
              <a:t>x </a:t>
            </a:r>
            <a:r>
              <a:rPr lang="en-US" altLang="en-US" sz="3200" dirty="0" smtClean="0">
                <a:solidFill>
                  <a:srgbClr val="FF0000"/>
                </a:solidFill>
                <a:latin typeface="Seravek" pitchFamily="-65" charset="0"/>
                <a:ea typeface="ヒラギノ明朝 Pro W3" pitchFamily="-65" charset="-128"/>
                <a:sym typeface="Century Gothic" panose="020B0502020202020204" pitchFamily="34" charset="0"/>
              </a:rPr>
              <a:t>p(x) dx</a:t>
            </a:r>
            <a:endParaRPr lang="en-US" altLang="en-US" sz="3200" dirty="0">
              <a:solidFill>
                <a:srgbClr val="FF0000"/>
              </a:solidFill>
              <a:latin typeface="Seravek" pitchFamily="-65" charset="0"/>
              <a:ea typeface="ヒラギノ明朝 Pro W3" pitchFamily="-65" charset="-128"/>
              <a:sym typeface="Century Gothic" panose="020B0502020202020204" pitchFamily="34" charset="0"/>
            </a:endParaRPr>
          </a:p>
        </p:txBody>
      </p:sp>
      <p:sp>
        <p:nvSpPr>
          <p:cNvPr id="12" name="TextBox 11"/>
          <p:cNvSpPr txBox="1"/>
          <p:nvPr/>
        </p:nvSpPr>
        <p:spPr>
          <a:xfrm>
            <a:off x="1854200" y="-76200"/>
            <a:ext cx="1295400" cy="381000"/>
          </a:xfrm>
          <a:prstGeom prst="rect">
            <a:avLst/>
          </a:prstGeom>
          <a:solidFill>
            <a:schemeClr val="bg1">
              <a:lumMod val="95000"/>
              <a:lumOff val="5000"/>
            </a:schemeClr>
          </a:solidFill>
        </p:spPr>
        <p:txBody>
          <a:bodyPr>
            <a:spAutoFit/>
          </a:bodyPr>
          <a:lstStyle/>
          <a:p>
            <a:pPr algn="ctr">
              <a:defRPr/>
            </a:pPr>
            <a:r>
              <a:rPr lang="en-US" sz="1800" dirty="0">
                <a:solidFill>
                  <a:schemeClr val="tx1"/>
                </a:solidFill>
                <a:latin typeface="Calibri"/>
                <a:ea typeface="ＭＳ Ｐゴシック" charset="0"/>
                <a:cs typeface="Calibri"/>
                <a:sym typeface="Helvetica Neue Light" charset="0"/>
              </a:rPr>
              <a:t>1D RVs</a:t>
            </a:r>
          </a:p>
        </p:txBody>
      </p:sp>
      <p:sp>
        <p:nvSpPr>
          <p:cNvPr id="13" name="TextBox 12"/>
          <p:cNvSpPr txBox="1"/>
          <p:nvPr/>
        </p:nvSpPr>
        <p:spPr>
          <a:xfrm>
            <a:off x="31496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2D/Cond. </a:t>
            </a:r>
            <a:r>
              <a:rPr lang="en-US" sz="1800" dirty="0" err="1">
                <a:solidFill>
                  <a:schemeClr val="bg1"/>
                </a:solidFill>
                <a:latin typeface="Calibri"/>
                <a:ea typeface="ＭＳ Ｐゴシック" charset="0"/>
                <a:cs typeface="Calibri"/>
                <a:sym typeface="Helvetica Neue Light" charset="0"/>
              </a:rPr>
              <a:t>Prob</a:t>
            </a:r>
            <a:endParaRPr lang="en-US" sz="1800" dirty="0">
              <a:solidFill>
                <a:schemeClr val="bg1"/>
              </a:solidFill>
              <a:latin typeface="Calibri"/>
              <a:ea typeface="ＭＳ Ｐゴシック" charset="0"/>
              <a:cs typeface="Calibri"/>
              <a:sym typeface="Helvetica Neue Light" charset="0"/>
            </a:endParaRPr>
          </a:p>
        </p:txBody>
      </p:sp>
      <p:sp>
        <p:nvSpPr>
          <p:cNvPr id="14" name="TextBox 13"/>
          <p:cNvSpPr txBox="1"/>
          <p:nvPr/>
        </p:nvSpPr>
        <p:spPr>
          <a:xfrm>
            <a:off x="4749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err="1">
                <a:solidFill>
                  <a:schemeClr val="bg1"/>
                </a:solidFill>
                <a:latin typeface="Calibri"/>
                <a:ea typeface="ＭＳ Ｐゴシック" charset="0"/>
                <a:cs typeface="Calibri"/>
                <a:sym typeface="Helvetica Neue Light" charset="0"/>
              </a:rPr>
              <a:t>Corr</a:t>
            </a:r>
            <a:r>
              <a:rPr lang="en-US" sz="1800" dirty="0">
                <a:solidFill>
                  <a:schemeClr val="bg1"/>
                </a:solidFill>
                <a:latin typeface="Calibri"/>
                <a:ea typeface="ＭＳ Ｐゴシック" charset="0"/>
                <a:cs typeface="Calibri"/>
                <a:sym typeface="Helvetica Neue Light" charset="0"/>
              </a:rPr>
              <a:t>/</a:t>
            </a:r>
            <a:r>
              <a:rPr lang="en-US" sz="1800" dirty="0" err="1">
                <a:solidFill>
                  <a:schemeClr val="bg1"/>
                </a:solidFill>
                <a:latin typeface="Calibri"/>
                <a:ea typeface="ＭＳ Ｐゴシック" charset="0"/>
                <a:cs typeface="Calibri"/>
                <a:sym typeface="Helvetica Neue Light" charset="0"/>
              </a:rPr>
              <a:t>Indep</a:t>
            </a:r>
            <a:endParaRPr lang="en-US" sz="1800" dirty="0">
              <a:solidFill>
                <a:schemeClr val="bg1"/>
              </a:solidFill>
              <a:latin typeface="Calibri"/>
              <a:ea typeface="ＭＳ Ｐゴシック" charset="0"/>
              <a:cs typeface="Calibri"/>
              <a:sym typeface="Helvetica Neue Light" charset="0"/>
            </a:endParaRPr>
          </a:p>
        </p:txBody>
      </p:sp>
      <p:sp>
        <p:nvSpPr>
          <p:cNvPr id="15" name="TextBox 14"/>
          <p:cNvSpPr txBox="1"/>
          <p:nvPr/>
        </p:nvSpPr>
        <p:spPr>
          <a:xfrm>
            <a:off x="6350000" y="-76200"/>
            <a:ext cx="1828800" cy="381000"/>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Concept map</a:t>
            </a:r>
          </a:p>
        </p:txBody>
      </p:sp>
      <p:sp>
        <p:nvSpPr>
          <p:cNvPr id="16" name="TextBox 15"/>
          <p:cNvSpPr txBox="1"/>
          <p:nvPr/>
        </p:nvSpPr>
        <p:spPr>
          <a:xfrm>
            <a:off x="8178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Quiz</a:t>
            </a:r>
          </a:p>
        </p:txBody>
      </p:sp>
      <p:sp>
        <p:nvSpPr>
          <p:cNvPr id="17" name="TextBox 16"/>
          <p:cNvSpPr txBox="1"/>
          <p:nvPr/>
        </p:nvSpPr>
        <p:spPr>
          <a:xfrm>
            <a:off x="97790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Coming up</a:t>
            </a:r>
          </a:p>
        </p:txBody>
      </p:sp>
      <p:sp>
        <p:nvSpPr>
          <p:cNvPr id="2" name="Rectangle 1"/>
          <p:cNvSpPr>
            <a:spLocks noChangeArrowheads="1"/>
          </p:cNvSpPr>
          <p:nvPr/>
        </p:nvSpPr>
        <p:spPr bwMode="auto">
          <a:xfrm>
            <a:off x="711200" y="1600200"/>
            <a:ext cx="10744200"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742950" indent="-28575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eaLnBrk="1" hangingPunct="1">
              <a:spcBef>
                <a:spcPts val="2400"/>
              </a:spcBef>
              <a:buSzPct val="100000"/>
              <a:buFont typeface="Arial" panose="020B0604020202020204" pitchFamily="34" charset="0"/>
              <a:buChar char="•"/>
            </a:pPr>
            <a:r>
              <a:rPr lang="en-US" altLang="en-US" sz="3200">
                <a:solidFill>
                  <a:srgbClr val="000000"/>
                </a:solidFill>
                <a:latin typeface="Seravek" pitchFamily="-65" charset="0"/>
                <a:sym typeface="Century Gothic" panose="020B0502020202020204" pitchFamily="34" charset="0"/>
              </a:rPr>
              <a:t>Expectation E(X): If you follow the process indefinitely (upto infinite time), what is the average value?</a:t>
            </a:r>
          </a:p>
          <a:p>
            <a:pPr eaLnBrk="1" hangingPunct="1">
              <a:spcBef>
                <a:spcPts val="2400"/>
              </a:spcBef>
              <a:buSzPct val="100000"/>
              <a:buFont typeface="Arial" panose="020B0604020202020204" pitchFamily="34" charset="0"/>
              <a:buChar char="•"/>
            </a:pPr>
            <a:r>
              <a:rPr lang="en-US" altLang="en-US" sz="3200">
                <a:solidFill>
                  <a:srgbClr val="000000"/>
                </a:solidFill>
                <a:latin typeface="Seravek" pitchFamily="-65" charset="0"/>
                <a:sym typeface="Century Gothic" panose="020B0502020202020204" pitchFamily="34" charset="0"/>
              </a:rPr>
              <a:t>Long-term average value. </a:t>
            </a:r>
          </a:p>
        </p:txBody>
      </p:sp>
      <p:sp>
        <p:nvSpPr>
          <p:cNvPr id="18" name="Rounded Rectangle 17"/>
          <p:cNvSpPr/>
          <p:nvPr/>
        </p:nvSpPr>
        <p:spPr bwMode="auto">
          <a:xfrm>
            <a:off x="2235200" y="8534400"/>
            <a:ext cx="2667000" cy="685800"/>
          </a:xfrm>
          <a:prstGeom prst="roundRect">
            <a:avLst/>
          </a:prstGeom>
          <a:noFill/>
          <a:ln w="5715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endParaRPr>
          </a:p>
        </p:txBody>
      </p:sp>
      <p:sp>
        <p:nvSpPr>
          <p:cNvPr id="19" name="Rounded Rectangle 18"/>
          <p:cNvSpPr/>
          <p:nvPr/>
        </p:nvSpPr>
        <p:spPr bwMode="auto">
          <a:xfrm>
            <a:off x="8636000" y="5638800"/>
            <a:ext cx="3505200" cy="609600"/>
          </a:xfrm>
          <a:prstGeom prst="roundRect">
            <a:avLst/>
          </a:prstGeom>
          <a:noFill/>
          <a:ln w="5715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48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0482">
                                            <p:txEl>
                                              <p:pRg st="2" end="2"/>
                                            </p:txEl>
                                          </p:spTgt>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0482">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20482">
                                            <p:txEl>
                                              <p:pRg st="4" end="4"/>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20482">
                                            <p:txEl>
                                              <p:pRg st="5" end="5"/>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P spid="20482" grpId="1" build="p"/>
      <p:bldP spid="10" grpId="0" build="p"/>
      <p:bldP spid="10" grpId="1" build="p"/>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latin typeface="Seravek Light" pitchFamily="-65" charset="0"/>
              </a:rPr>
              <a:t>Think-pair-share . 2</a:t>
            </a:r>
          </a:p>
        </p:txBody>
      </p:sp>
      <p:sp>
        <p:nvSpPr>
          <p:cNvPr id="3" name="Content Placeholder 2"/>
          <p:cNvSpPr>
            <a:spLocks noGrp="1"/>
          </p:cNvSpPr>
          <p:nvPr>
            <p:ph idx="1"/>
          </p:nvPr>
        </p:nvSpPr>
        <p:spPr>
          <a:xfrm>
            <a:off x="1397000" y="1524000"/>
            <a:ext cx="10439400" cy="7467600"/>
          </a:xfrm>
        </p:spPr>
        <p:txBody>
          <a:bodyPr/>
          <a:lstStyle/>
          <a:p>
            <a:pPr>
              <a:spcBef>
                <a:spcPts val="1800"/>
              </a:spcBef>
            </a:pPr>
            <a:r>
              <a:rPr lang="en-US" altLang="en-US" dirty="0" smtClean="0">
                <a:latin typeface="Seravek" pitchFamily="-65" charset="0"/>
              </a:rPr>
              <a:t>I obtain 5 measurements of a random variable (say firing rate of a neuron from 5 trials): X={1 , 4.7 , 4.7 , 5.6 , 1} </a:t>
            </a:r>
          </a:p>
          <a:p>
            <a:pPr>
              <a:spcBef>
                <a:spcPts val="1800"/>
              </a:spcBef>
            </a:pPr>
            <a:r>
              <a:rPr lang="en-US" altLang="en-US" dirty="0" smtClean="0">
                <a:latin typeface="Seravek" pitchFamily="-65" charset="0"/>
              </a:rPr>
              <a:t>How would you compute the mean? </a:t>
            </a:r>
          </a:p>
          <a:p>
            <a:pPr>
              <a:spcBef>
                <a:spcPts val="1800"/>
              </a:spcBef>
            </a:pPr>
            <a:r>
              <a:rPr lang="en-US" altLang="en-US" dirty="0" smtClean="0">
                <a:latin typeface="Seravek" pitchFamily="-65" charset="0"/>
              </a:rPr>
              <a:t>Is your approach consistent with the definition: </a:t>
            </a:r>
            <a:r>
              <a:rPr lang="en-US" altLang="en-US" dirty="0" err="1" smtClean="0">
                <a:solidFill>
                  <a:schemeClr val="bg1"/>
                </a:solidFill>
                <a:latin typeface="Seravek" pitchFamily="-65" charset="0"/>
              </a:rPr>
              <a:t>Σ</a:t>
            </a:r>
            <a:r>
              <a:rPr lang="en-US" altLang="en-US" baseline="-25000" dirty="0" err="1" smtClean="0">
                <a:solidFill>
                  <a:schemeClr val="bg1"/>
                </a:solidFill>
                <a:latin typeface="Seravek" pitchFamily="-65" charset="0"/>
              </a:rPr>
              <a:t>i</a:t>
            </a:r>
            <a:r>
              <a:rPr lang="en-US" altLang="en-US" baseline="-25000" dirty="0" smtClean="0">
                <a:solidFill>
                  <a:schemeClr val="bg1"/>
                </a:solidFill>
                <a:latin typeface="Seravek" pitchFamily="-65" charset="0"/>
              </a:rPr>
              <a:t>=1</a:t>
            </a:r>
            <a:r>
              <a:rPr lang="en-US" altLang="en-US" baseline="30000" dirty="0" smtClean="0">
                <a:solidFill>
                  <a:schemeClr val="bg1"/>
                </a:solidFill>
                <a:latin typeface="Seravek" pitchFamily="-65" charset="0"/>
              </a:rPr>
              <a:t>n</a:t>
            </a:r>
            <a:r>
              <a:rPr lang="en-US" altLang="en-US" dirty="0" smtClean="0">
                <a:solidFill>
                  <a:schemeClr val="bg1"/>
                </a:solidFill>
                <a:latin typeface="Seravek" pitchFamily="-65" charset="0"/>
              </a:rPr>
              <a:t> x</a:t>
            </a:r>
            <a:r>
              <a:rPr lang="en-US" altLang="en-US" baseline="-25000" dirty="0" smtClean="0">
                <a:solidFill>
                  <a:schemeClr val="bg1"/>
                </a:solidFill>
                <a:latin typeface="Seravek" pitchFamily="-65" charset="0"/>
              </a:rPr>
              <a:t>i </a:t>
            </a:r>
            <a:r>
              <a:rPr lang="en-US" altLang="en-US" dirty="0" smtClean="0">
                <a:solidFill>
                  <a:schemeClr val="bg1"/>
                </a:solidFill>
                <a:latin typeface="Seravek" pitchFamily="-65" charset="0"/>
              </a:rPr>
              <a:t>p</a:t>
            </a:r>
            <a:r>
              <a:rPr lang="en-US" altLang="en-US" baseline="-25000" dirty="0" smtClean="0">
                <a:solidFill>
                  <a:schemeClr val="bg1"/>
                </a:solidFill>
                <a:latin typeface="Seravek" pitchFamily="-65" charset="0"/>
              </a:rPr>
              <a:t>i</a:t>
            </a:r>
            <a:r>
              <a:rPr lang="en-US" altLang="en-US" dirty="0" smtClean="0">
                <a:solidFill>
                  <a:schemeClr val="bg1"/>
                </a:solidFill>
                <a:latin typeface="Seravek" pitchFamily="-65" charset="0"/>
              </a:rPr>
              <a:t>?</a:t>
            </a:r>
            <a:endParaRPr lang="en-US" altLang="en-US" dirty="0" smtClean="0">
              <a:latin typeface="Seravek" pitchFamily="-65" charset="0"/>
            </a:endParaRPr>
          </a:p>
          <a:p>
            <a:pPr>
              <a:spcBef>
                <a:spcPts val="1800"/>
              </a:spcBef>
            </a:pPr>
            <a:r>
              <a:rPr lang="en-US" altLang="en-US" dirty="0" smtClean="0">
                <a:latin typeface="Seravek" pitchFamily="-65" charset="0"/>
              </a:rPr>
              <a:t>If yes, why? If not, why not? </a:t>
            </a:r>
          </a:p>
          <a:p>
            <a:pPr>
              <a:spcBef>
                <a:spcPts val="1800"/>
              </a:spcBef>
            </a:pPr>
            <a:r>
              <a:rPr lang="en-US" altLang="en-US" b="1" u="sng" dirty="0" smtClean="0">
                <a:latin typeface="Seravek" pitchFamily="-65" charset="0"/>
              </a:rPr>
              <a:t>Sample</a:t>
            </a:r>
            <a:r>
              <a:rPr lang="en-US" altLang="en-US" dirty="0" smtClean="0">
                <a:latin typeface="Seravek" pitchFamily="-65" charset="0"/>
              </a:rPr>
              <a:t> Mean</a:t>
            </a:r>
          </a:p>
          <a:p>
            <a:pPr lvl="1">
              <a:spcBef>
                <a:spcPts val="1800"/>
              </a:spcBef>
            </a:pPr>
            <a:r>
              <a:rPr lang="en-US" altLang="en-US" dirty="0" smtClean="0">
                <a:latin typeface="Seravek" pitchFamily="-65" charset="0"/>
              </a:rPr>
              <a:t>sample mean = average = (1 + 4.7  + 4.7 + 5.6  + 1) /5 = 3.4 </a:t>
            </a:r>
          </a:p>
          <a:p>
            <a:pPr lvl="1">
              <a:spcBef>
                <a:spcPts val="1800"/>
              </a:spcBef>
            </a:pPr>
            <a:r>
              <a:rPr lang="en-US" altLang="en-US" dirty="0" smtClean="0">
                <a:latin typeface="Seravek" pitchFamily="-65" charset="0"/>
              </a:rPr>
              <a:t>We sampled X five times. </a:t>
            </a:r>
          </a:p>
          <a:p>
            <a:pPr lvl="1">
              <a:spcBef>
                <a:spcPts val="1800"/>
              </a:spcBef>
            </a:pPr>
            <a:r>
              <a:rPr lang="en-US" altLang="en-US" dirty="0" smtClean="0">
                <a:solidFill>
                  <a:srgbClr val="FF0000"/>
                </a:solidFill>
                <a:latin typeface="Seravek" pitchFamily="-65" charset="0"/>
              </a:rPr>
              <a:t>p(x</a:t>
            </a:r>
            <a:r>
              <a:rPr lang="en-US" altLang="en-US" baseline="-25000" dirty="0" smtClean="0">
                <a:solidFill>
                  <a:srgbClr val="FF0000"/>
                </a:solidFill>
                <a:latin typeface="Seravek" pitchFamily="-65" charset="0"/>
              </a:rPr>
              <a:t>i</a:t>
            </a:r>
            <a:r>
              <a:rPr lang="en-US" altLang="en-US" dirty="0">
                <a:solidFill>
                  <a:srgbClr val="FF0000"/>
                </a:solidFill>
                <a:latin typeface="Seravek" pitchFamily="-65" charset="0"/>
              </a:rPr>
              <a:t>) </a:t>
            </a:r>
            <a:r>
              <a:rPr lang="en-US" altLang="en-US" dirty="0" smtClean="0">
                <a:solidFill>
                  <a:schemeClr val="bg1"/>
                </a:solidFill>
                <a:latin typeface="Seravek" pitchFamily="-65" charset="0"/>
              </a:rPr>
              <a:t>for sample</a:t>
            </a:r>
            <a:r>
              <a:rPr lang="en-US" altLang="en-US" dirty="0" smtClean="0">
                <a:solidFill>
                  <a:srgbClr val="FF0000"/>
                </a:solidFill>
                <a:latin typeface="Seravek" pitchFamily="-65" charset="0"/>
              </a:rPr>
              <a:t> = </a:t>
            </a:r>
            <a:r>
              <a:rPr lang="en-US" altLang="en-US" dirty="0">
                <a:solidFill>
                  <a:srgbClr val="FF0000"/>
                </a:solidFill>
                <a:latin typeface="Seravek" pitchFamily="-65" charset="0"/>
              </a:rPr>
              <a:t>1/5 </a:t>
            </a:r>
            <a:r>
              <a:rPr lang="en-US" altLang="en-US" dirty="0" smtClean="0">
                <a:solidFill>
                  <a:schemeClr val="bg1"/>
                </a:solidFill>
                <a:latin typeface="Seravek" pitchFamily="-65" charset="0"/>
              </a:rPr>
              <a:t>(each observation given equal weight; 1/n</a:t>
            </a:r>
            <a:r>
              <a:rPr lang="en-US" altLang="en-US" dirty="0">
                <a:solidFill>
                  <a:schemeClr val="bg1"/>
                </a:solidFill>
                <a:latin typeface="Seravek" pitchFamily="-65" charset="0"/>
              </a:rPr>
              <a:t>, generally)</a:t>
            </a:r>
          </a:p>
          <a:p>
            <a:pPr lvl="1">
              <a:spcBef>
                <a:spcPts val="1800"/>
              </a:spcBef>
            </a:pPr>
            <a:r>
              <a:rPr lang="en-US" altLang="en-US" dirty="0" smtClean="0">
                <a:latin typeface="Seravek" pitchFamily="-65" charset="0"/>
              </a:rPr>
              <a:t>Sample mean = </a:t>
            </a:r>
            <a:r>
              <a:rPr lang="en-US" altLang="en-US" dirty="0" err="1" smtClean="0">
                <a:solidFill>
                  <a:schemeClr val="bg1"/>
                </a:solidFill>
                <a:latin typeface="Seravek" pitchFamily="-65" charset="0"/>
              </a:rPr>
              <a:t>Σ</a:t>
            </a:r>
            <a:r>
              <a:rPr lang="en-US" altLang="en-US" baseline="-25000" dirty="0" err="1" smtClean="0">
                <a:solidFill>
                  <a:schemeClr val="bg1"/>
                </a:solidFill>
                <a:latin typeface="Seravek" pitchFamily="-65" charset="0"/>
              </a:rPr>
              <a:t>i</a:t>
            </a:r>
            <a:r>
              <a:rPr lang="en-US" altLang="en-US" baseline="-25000" dirty="0" smtClean="0">
                <a:solidFill>
                  <a:schemeClr val="bg1"/>
                </a:solidFill>
                <a:latin typeface="Seravek" pitchFamily="-65" charset="0"/>
              </a:rPr>
              <a:t>=1</a:t>
            </a:r>
            <a:r>
              <a:rPr lang="en-US" altLang="en-US" baseline="30000" dirty="0" smtClean="0">
                <a:solidFill>
                  <a:schemeClr val="bg1"/>
                </a:solidFill>
                <a:latin typeface="Seravek" pitchFamily="-65" charset="0"/>
              </a:rPr>
              <a:t>5</a:t>
            </a:r>
            <a:r>
              <a:rPr lang="en-US" altLang="en-US" dirty="0" smtClean="0">
                <a:solidFill>
                  <a:schemeClr val="bg1"/>
                </a:solidFill>
                <a:latin typeface="Seravek" pitchFamily="-65" charset="0"/>
              </a:rPr>
              <a:t> x</a:t>
            </a:r>
            <a:r>
              <a:rPr lang="en-US" altLang="en-US" baseline="-25000" dirty="0" smtClean="0">
                <a:solidFill>
                  <a:schemeClr val="bg1"/>
                </a:solidFill>
                <a:latin typeface="Seravek" pitchFamily="-65" charset="0"/>
              </a:rPr>
              <a:t>i  * </a:t>
            </a:r>
            <a:r>
              <a:rPr lang="en-US" altLang="en-US" dirty="0" smtClean="0">
                <a:solidFill>
                  <a:schemeClr val="bg1"/>
                </a:solidFill>
                <a:latin typeface="Seravek" pitchFamily="-65" charset="0"/>
              </a:rPr>
              <a:t>1/5</a:t>
            </a:r>
          </a:p>
          <a:p>
            <a:pPr lvl="1">
              <a:spcBef>
                <a:spcPts val="1800"/>
              </a:spcBef>
              <a:buFont typeface="Lucida Grande" pitchFamily="-65" charset="0"/>
              <a:buNone/>
            </a:pPr>
            <a:endParaRPr lang="en-US" altLang="en-US" dirty="0" smtClean="0">
              <a:latin typeface="Seravek" pitchFamily="-65" charset="0"/>
            </a:endParaRPr>
          </a:p>
          <a:p>
            <a:pPr>
              <a:spcBef>
                <a:spcPts val="1800"/>
              </a:spcBef>
            </a:pPr>
            <a:endParaRPr lang="en-US" altLang="en-US" dirty="0" smtClean="0">
              <a:latin typeface="Seravek" pitchFamily="-65" charset="0"/>
            </a:endParaRPr>
          </a:p>
        </p:txBody>
      </p:sp>
      <p:sp>
        <p:nvSpPr>
          <p:cNvPr id="10" name="TextBox 9"/>
          <p:cNvSpPr txBox="1"/>
          <p:nvPr/>
        </p:nvSpPr>
        <p:spPr>
          <a:xfrm>
            <a:off x="1854200" y="-76200"/>
            <a:ext cx="1295400" cy="381000"/>
          </a:xfrm>
          <a:prstGeom prst="rect">
            <a:avLst/>
          </a:prstGeom>
          <a:solidFill>
            <a:schemeClr val="bg1">
              <a:lumMod val="95000"/>
              <a:lumOff val="5000"/>
            </a:schemeClr>
          </a:solidFill>
        </p:spPr>
        <p:txBody>
          <a:bodyPr>
            <a:spAutoFit/>
          </a:bodyPr>
          <a:lstStyle/>
          <a:p>
            <a:pPr algn="ctr">
              <a:defRPr/>
            </a:pPr>
            <a:r>
              <a:rPr lang="en-US" sz="1800" dirty="0">
                <a:solidFill>
                  <a:schemeClr val="tx1"/>
                </a:solidFill>
                <a:latin typeface="Calibri"/>
                <a:ea typeface="ＭＳ Ｐゴシック" charset="0"/>
                <a:cs typeface="Calibri"/>
                <a:sym typeface="Helvetica Neue Light" charset="0"/>
              </a:rPr>
              <a:t>1D RVs</a:t>
            </a:r>
          </a:p>
        </p:txBody>
      </p:sp>
      <p:sp>
        <p:nvSpPr>
          <p:cNvPr id="11" name="TextBox 10"/>
          <p:cNvSpPr txBox="1"/>
          <p:nvPr/>
        </p:nvSpPr>
        <p:spPr>
          <a:xfrm>
            <a:off x="31496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2D/Cond. </a:t>
            </a:r>
            <a:r>
              <a:rPr lang="en-US" sz="1800" dirty="0" err="1">
                <a:solidFill>
                  <a:schemeClr val="bg1"/>
                </a:solidFill>
                <a:latin typeface="Calibri"/>
                <a:ea typeface="ＭＳ Ｐゴシック" charset="0"/>
                <a:cs typeface="Calibri"/>
                <a:sym typeface="Helvetica Neue Light" charset="0"/>
              </a:rPr>
              <a:t>Prob</a:t>
            </a:r>
            <a:endParaRPr lang="en-US" sz="1800" dirty="0">
              <a:solidFill>
                <a:schemeClr val="bg1"/>
              </a:solidFill>
              <a:latin typeface="Calibri"/>
              <a:ea typeface="ＭＳ Ｐゴシック" charset="0"/>
              <a:cs typeface="Calibri"/>
              <a:sym typeface="Helvetica Neue Light" charset="0"/>
            </a:endParaRPr>
          </a:p>
        </p:txBody>
      </p:sp>
      <p:sp>
        <p:nvSpPr>
          <p:cNvPr id="12" name="TextBox 11"/>
          <p:cNvSpPr txBox="1"/>
          <p:nvPr/>
        </p:nvSpPr>
        <p:spPr>
          <a:xfrm>
            <a:off x="4749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err="1">
                <a:solidFill>
                  <a:schemeClr val="bg1"/>
                </a:solidFill>
                <a:latin typeface="Calibri"/>
                <a:ea typeface="ＭＳ Ｐゴシック" charset="0"/>
                <a:cs typeface="Calibri"/>
                <a:sym typeface="Helvetica Neue Light" charset="0"/>
              </a:rPr>
              <a:t>Corr</a:t>
            </a:r>
            <a:r>
              <a:rPr lang="en-US" sz="1800" dirty="0">
                <a:solidFill>
                  <a:schemeClr val="bg1"/>
                </a:solidFill>
                <a:latin typeface="Calibri"/>
                <a:ea typeface="ＭＳ Ｐゴシック" charset="0"/>
                <a:cs typeface="Calibri"/>
                <a:sym typeface="Helvetica Neue Light" charset="0"/>
              </a:rPr>
              <a:t>/</a:t>
            </a:r>
            <a:r>
              <a:rPr lang="en-US" sz="1800" dirty="0" err="1">
                <a:solidFill>
                  <a:schemeClr val="bg1"/>
                </a:solidFill>
                <a:latin typeface="Calibri"/>
                <a:ea typeface="ＭＳ Ｐゴシック" charset="0"/>
                <a:cs typeface="Calibri"/>
                <a:sym typeface="Helvetica Neue Light" charset="0"/>
              </a:rPr>
              <a:t>Indep</a:t>
            </a:r>
            <a:endParaRPr lang="en-US" sz="1800" dirty="0">
              <a:solidFill>
                <a:schemeClr val="bg1"/>
              </a:solidFill>
              <a:latin typeface="Calibri"/>
              <a:ea typeface="ＭＳ Ｐゴシック" charset="0"/>
              <a:cs typeface="Calibri"/>
              <a:sym typeface="Helvetica Neue Light" charset="0"/>
            </a:endParaRPr>
          </a:p>
        </p:txBody>
      </p:sp>
      <p:sp>
        <p:nvSpPr>
          <p:cNvPr id="13" name="TextBox 12"/>
          <p:cNvSpPr txBox="1"/>
          <p:nvPr/>
        </p:nvSpPr>
        <p:spPr>
          <a:xfrm>
            <a:off x="6350000" y="-76200"/>
            <a:ext cx="1828800" cy="381000"/>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Concept map</a:t>
            </a:r>
          </a:p>
        </p:txBody>
      </p:sp>
      <p:sp>
        <p:nvSpPr>
          <p:cNvPr id="14" name="TextBox 13"/>
          <p:cNvSpPr txBox="1"/>
          <p:nvPr/>
        </p:nvSpPr>
        <p:spPr>
          <a:xfrm>
            <a:off x="8178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Quiz</a:t>
            </a:r>
          </a:p>
        </p:txBody>
      </p:sp>
      <p:sp>
        <p:nvSpPr>
          <p:cNvPr id="15" name="TextBox 14"/>
          <p:cNvSpPr txBox="1"/>
          <p:nvPr/>
        </p:nvSpPr>
        <p:spPr>
          <a:xfrm>
            <a:off x="97790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Coming up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latin typeface="Seravek Light" pitchFamily="-65" charset="0"/>
              </a:rPr>
              <a:t>Properties of means</a:t>
            </a:r>
          </a:p>
        </p:txBody>
      </p:sp>
      <p:sp>
        <p:nvSpPr>
          <p:cNvPr id="31746" name="Content Placeholder 2"/>
          <p:cNvSpPr>
            <a:spLocks noGrp="1"/>
          </p:cNvSpPr>
          <p:nvPr>
            <p:ph idx="1"/>
          </p:nvPr>
        </p:nvSpPr>
        <p:spPr>
          <a:xfrm>
            <a:off x="787400" y="1371600"/>
            <a:ext cx="11811000" cy="7467600"/>
          </a:xfrm>
        </p:spPr>
        <p:txBody>
          <a:bodyPr/>
          <a:lstStyle/>
          <a:p>
            <a:pPr>
              <a:spcBef>
                <a:spcPts val="1200"/>
              </a:spcBef>
            </a:pPr>
            <a:r>
              <a:rPr lang="en-US" altLang="en-US" dirty="0" smtClean="0">
                <a:latin typeface="Seravek" pitchFamily="-65" charset="0"/>
              </a:rPr>
              <a:t>If a random variable </a:t>
            </a:r>
            <a:r>
              <a:rPr lang="en-US" altLang="en-US" i="1" dirty="0" smtClean="0">
                <a:latin typeface="Seravek" pitchFamily="-65" charset="0"/>
              </a:rPr>
              <a:t>X</a:t>
            </a:r>
            <a:r>
              <a:rPr lang="en-US" altLang="en-US" dirty="0" smtClean="0">
                <a:latin typeface="Seravek" pitchFamily="-65" charset="0"/>
              </a:rPr>
              <a:t> is adjusted by multiplying by the value </a:t>
            </a:r>
            <a:r>
              <a:rPr lang="en-US" altLang="en-US" i="1" dirty="0" smtClean="0">
                <a:latin typeface="Seravek" pitchFamily="-65" charset="0"/>
              </a:rPr>
              <a:t>b</a:t>
            </a:r>
            <a:r>
              <a:rPr lang="en-US" altLang="en-US" dirty="0" smtClean="0">
                <a:latin typeface="Seravek" pitchFamily="-65" charset="0"/>
              </a:rPr>
              <a:t> and adding the value </a:t>
            </a:r>
            <a:r>
              <a:rPr lang="en-US" altLang="en-US" i="1" dirty="0" smtClean="0">
                <a:latin typeface="Seravek" pitchFamily="-65" charset="0"/>
              </a:rPr>
              <a:t>a</a:t>
            </a:r>
            <a:r>
              <a:rPr lang="en-US" altLang="en-US" dirty="0" smtClean="0">
                <a:latin typeface="Seravek" pitchFamily="-65" charset="0"/>
              </a:rPr>
              <a:t>, then the mean is affected as follows:</a:t>
            </a:r>
          </a:p>
          <a:p>
            <a:pPr lvl="1">
              <a:spcBef>
                <a:spcPts val="1200"/>
              </a:spcBef>
            </a:pPr>
            <a:r>
              <a:rPr lang="en-US" altLang="en-US" dirty="0" err="1" smtClean="0">
                <a:latin typeface="Symbol" panose="05050102010706020507" pitchFamily="18" charset="2"/>
              </a:rPr>
              <a:t>m</a:t>
            </a:r>
            <a:r>
              <a:rPr lang="en-US" altLang="en-US" baseline="-25000" dirty="0" err="1" smtClean="0">
                <a:latin typeface="Seravek" pitchFamily="-65" charset="0"/>
              </a:rPr>
              <a:t>ax+b</a:t>
            </a:r>
            <a:r>
              <a:rPr lang="en-US" altLang="en-US" baseline="-25000" dirty="0" smtClean="0">
                <a:latin typeface="Seravek" pitchFamily="-65" charset="0"/>
              </a:rPr>
              <a:t> </a:t>
            </a:r>
            <a:r>
              <a:rPr lang="en-US" altLang="en-US" dirty="0" smtClean="0">
                <a:latin typeface="Seravek" pitchFamily="-65" charset="0"/>
              </a:rPr>
              <a:t>= </a:t>
            </a:r>
            <a:r>
              <a:rPr lang="en-US" altLang="en-US" dirty="0" err="1" smtClean="0">
                <a:latin typeface="Seravek" pitchFamily="-65" charset="0"/>
              </a:rPr>
              <a:t>a</a:t>
            </a:r>
            <a:r>
              <a:rPr lang="en-US" altLang="en-US" dirty="0" err="1" smtClean="0">
                <a:latin typeface="Symbol" panose="05050102010706020507" pitchFamily="18" charset="2"/>
              </a:rPr>
              <a:t>m</a:t>
            </a:r>
            <a:r>
              <a:rPr lang="en-US" altLang="en-US" baseline="-25000" dirty="0" err="1" smtClean="0">
                <a:latin typeface="Seravek" pitchFamily="-65" charset="0"/>
              </a:rPr>
              <a:t>x</a:t>
            </a:r>
            <a:r>
              <a:rPr lang="en-US" altLang="en-US" dirty="0" err="1" smtClean="0">
                <a:latin typeface="Seravek" pitchFamily="-65" charset="0"/>
              </a:rPr>
              <a:t>+b</a:t>
            </a:r>
            <a:endParaRPr lang="en-US" altLang="en-US" dirty="0" smtClean="0">
              <a:latin typeface="Seravek" pitchFamily="-65" charset="0"/>
            </a:endParaRPr>
          </a:p>
          <a:p>
            <a:pPr lvl="1">
              <a:spcBef>
                <a:spcPts val="1200"/>
              </a:spcBef>
            </a:pPr>
            <a:r>
              <a:rPr lang="en-US" altLang="en-US" dirty="0" smtClean="0">
                <a:latin typeface="Seravek" pitchFamily="-65" charset="0"/>
              </a:rPr>
              <a:t>E(</a:t>
            </a:r>
            <a:r>
              <a:rPr lang="en-US" altLang="en-US" dirty="0" err="1" smtClean="0">
                <a:latin typeface="Seravek" pitchFamily="-65" charset="0"/>
              </a:rPr>
              <a:t>aX+b</a:t>
            </a:r>
            <a:r>
              <a:rPr lang="en-US" altLang="en-US" dirty="0" smtClean="0">
                <a:latin typeface="Seravek" pitchFamily="-65" charset="0"/>
              </a:rPr>
              <a:t>) = </a:t>
            </a:r>
            <a:r>
              <a:rPr lang="en-US" altLang="en-US" dirty="0" err="1" smtClean="0">
                <a:latin typeface="Seravek" pitchFamily="-65" charset="0"/>
              </a:rPr>
              <a:t>aE</a:t>
            </a:r>
            <a:r>
              <a:rPr lang="en-US" altLang="en-US" dirty="0" smtClean="0">
                <a:latin typeface="Seravek" pitchFamily="-65" charset="0"/>
              </a:rPr>
              <a:t>(X) + b</a:t>
            </a:r>
          </a:p>
          <a:p>
            <a:pPr>
              <a:spcBef>
                <a:spcPts val="1200"/>
              </a:spcBef>
            </a:pPr>
            <a:r>
              <a:rPr lang="en-US" altLang="en-US" dirty="0" smtClean="0">
                <a:latin typeface="Seravek" pitchFamily="-65" charset="0"/>
              </a:rPr>
              <a:t>The mean of the sum of two random variables </a:t>
            </a:r>
            <a:r>
              <a:rPr lang="en-US" altLang="en-US" i="1" dirty="0" smtClean="0">
                <a:latin typeface="Seravek" pitchFamily="-65" charset="0"/>
              </a:rPr>
              <a:t>X</a:t>
            </a:r>
            <a:r>
              <a:rPr lang="en-US" altLang="en-US" dirty="0" smtClean="0">
                <a:latin typeface="Seravek" pitchFamily="-65" charset="0"/>
              </a:rPr>
              <a:t> and </a:t>
            </a:r>
            <a:r>
              <a:rPr lang="en-US" altLang="en-US" i="1" dirty="0" smtClean="0">
                <a:latin typeface="Seravek" pitchFamily="-65" charset="0"/>
              </a:rPr>
              <a:t>Y</a:t>
            </a:r>
            <a:r>
              <a:rPr lang="en-US" altLang="en-US" dirty="0" smtClean="0">
                <a:latin typeface="Seravek" pitchFamily="-65" charset="0"/>
              </a:rPr>
              <a:t> is the sum of their means: </a:t>
            </a:r>
          </a:p>
          <a:p>
            <a:pPr lvl="1">
              <a:spcBef>
                <a:spcPts val="1200"/>
              </a:spcBef>
            </a:pPr>
            <a:r>
              <a:rPr lang="en-US" altLang="en-US" dirty="0" err="1" smtClean="0">
                <a:latin typeface="Symbol" panose="05050102010706020507" pitchFamily="18" charset="2"/>
              </a:rPr>
              <a:t>m</a:t>
            </a:r>
            <a:r>
              <a:rPr lang="en-US" altLang="en-US" baseline="-25000" dirty="0" err="1" smtClean="0">
                <a:latin typeface="Seravek" pitchFamily="-65" charset="0"/>
              </a:rPr>
              <a:t>x+y</a:t>
            </a:r>
            <a:r>
              <a:rPr lang="en-US" altLang="en-US" baseline="-25000" dirty="0" smtClean="0">
                <a:latin typeface="Seravek" pitchFamily="-65" charset="0"/>
              </a:rPr>
              <a:t> </a:t>
            </a:r>
            <a:r>
              <a:rPr lang="en-US" altLang="en-US" dirty="0" smtClean="0">
                <a:latin typeface="Seravek" pitchFamily="-65" charset="0"/>
              </a:rPr>
              <a:t>= </a:t>
            </a:r>
            <a:r>
              <a:rPr lang="en-US" altLang="en-US" dirty="0" err="1" smtClean="0">
                <a:latin typeface="Symbol" panose="05050102010706020507" pitchFamily="18" charset="2"/>
              </a:rPr>
              <a:t>m</a:t>
            </a:r>
            <a:r>
              <a:rPr lang="en-US" altLang="en-US" baseline="-25000" dirty="0" err="1" smtClean="0">
                <a:latin typeface="Seravek" pitchFamily="-65" charset="0"/>
              </a:rPr>
              <a:t>x</a:t>
            </a:r>
            <a:r>
              <a:rPr lang="en-US" altLang="en-US" dirty="0" err="1" smtClean="0">
                <a:latin typeface="Seravek" pitchFamily="-65" charset="0"/>
              </a:rPr>
              <a:t>+</a:t>
            </a:r>
            <a:r>
              <a:rPr lang="en-US" altLang="en-US" dirty="0" err="1" smtClean="0">
                <a:latin typeface="Symbol" panose="05050102010706020507" pitchFamily="18" charset="2"/>
              </a:rPr>
              <a:t>m</a:t>
            </a:r>
            <a:r>
              <a:rPr lang="en-US" altLang="en-US" baseline="-25000" dirty="0" err="1" smtClean="0">
                <a:latin typeface="Seravek" pitchFamily="-65" charset="0"/>
              </a:rPr>
              <a:t>y</a:t>
            </a:r>
            <a:endParaRPr lang="en-US" altLang="en-US" dirty="0" smtClean="0">
              <a:latin typeface="Seravek" pitchFamily="-65" charset="0"/>
            </a:endParaRPr>
          </a:p>
          <a:p>
            <a:pPr lvl="1">
              <a:spcBef>
                <a:spcPts val="1200"/>
              </a:spcBef>
            </a:pPr>
            <a:r>
              <a:rPr lang="en-US" altLang="en-US" dirty="0" smtClean="0">
                <a:latin typeface="Seravek" pitchFamily="-65" charset="0"/>
              </a:rPr>
              <a:t>E(X+Y) = E(X) + E(Y)</a:t>
            </a:r>
          </a:p>
          <a:p>
            <a:pPr>
              <a:spcBef>
                <a:spcPts val="1200"/>
              </a:spcBef>
            </a:pPr>
            <a:r>
              <a:rPr lang="en-US" altLang="en-US" dirty="0" smtClean="0">
                <a:latin typeface="Seravek" pitchFamily="-65" charset="0"/>
              </a:rPr>
              <a:t>Together, indicate “linearity” </a:t>
            </a:r>
            <a:r>
              <a:rPr lang="en-US" altLang="en-US" dirty="0" smtClean="0">
                <a:latin typeface="Seravek" pitchFamily="-65" charset="0"/>
              </a:rPr>
              <a:t>of </a:t>
            </a:r>
            <a:r>
              <a:rPr lang="en-US" altLang="en-US" dirty="0" smtClean="0">
                <a:latin typeface="Seravek" pitchFamily="-65" charset="0"/>
              </a:rPr>
              <a:t>the operation.</a:t>
            </a:r>
          </a:p>
          <a:p>
            <a:pPr lvl="1">
              <a:spcBef>
                <a:spcPts val="1200"/>
              </a:spcBef>
            </a:pPr>
            <a:r>
              <a:rPr lang="en-US" altLang="en-US" dirty="0" smtClean="0">
                <a:latin typeface="Seravek" pitchFamily="-65" charset="0"/>
              </a:rPr>
              <a:t>A linear transformation: output strength varies in direct proportion to the input </a:t>
            </a:r>
            <a:r>
              <a:rPr lang="en-US" altLang="en-US" dirty="0" smtClean="0">
                <a:latin typeface="Seravek" pitchFamily="-65" charset="0"/>
              </a:rPr>
              <a:t>strength</a:t>
            </a:r>
            <a:endParaRPr lang="en-US" altLang="en-US" dirty="0" smtClean="0">
              <a:latin typeface="Seravek" pitchFamily="-65" charset="0"/>
            </a:endParaRPr>
          </a:p>
          <a:p>
            <a:pPr lvl="1">
              <a:spcBef>
                <a:spcPts val="1200"/>
              </a:spcBef>
            </a:pPr>
            <a:r>
              <a:rPr lang="en-US" altLang="en-US" dirty="0" smtClean="0">
                <a:solidFill>
                  <a:srgbClr val="FF0000"/>
                </a:solidFill>
                <a:latin typeface="Seravek" pitchFamily="-65" charset="0"/>
              </a:rPr>
              <a:t>f(a*x1) </a:t>
            </a:r>
            <a:r>
              <a:rPr lang="en-US" altLang="en-US" dirty="0">
                <a:solidFill>
                  <a:srgbClr val="FF0000"/>
                </a:solidFill>
                <a:latin typeface="Seravek" pitchFamily="-65" charset="0"/>
              </a:rPr>
              <a:t>= </a:t>
            </a:r>
            <a:r>
              <a:rPr lang="en-US" altLang="en-US" dirty="0" smtClean="0">
                <a:solidFill>
                  <a:srgbClr val="FF0000"/>
                </a:solidFill>
                <a:latin typeface="Seravek" pitchFamily="-65" charset="0"/>
              </a:rPr>
              <a:t>a*f(x1)</a:t>
            </a:r>
            <a:endParaRPr lang="en-US" altLang="en-US" dirty="0">
              <a:solidFill>
                <a:srgbClr val="FF0000"/>
              </a:solidFill>
              <a:latin typeface="Seravek" pitchFamily="-65" charset="0"/>
            </a:endParaRPr>
          </a:p>
          <a:p>
            <a:pPr lvl="1">
              <a:spcBef>
                <a:spcPts val="1200"/>
              </a:spcBef>
            </a:pPr>
            <a:r>
              <a:rPr lang="en-US" altLang="en-US" dirty="0" smtClean="0">
                <a:latin typeface="Seravek" pitchFamily="-65" charset="0"/>
              </a:rPr>
              <a:t>f(a*x1 </a:t>
            </a:r>
            <a:r>
              <a:rPr lang="en-US" altLang="en-US" dirty="0" smtClean="0">
                <a:latin typeface="Seravek" pitchFamily="-65" charset="0"/>
              </a:rPr>
              <a:t>+ b*x2) = a*f(x1) + b*f(x2)</a:t>
            </a:r>
          </a:p>
          <a:p>
            <a:pPr lvl="1">
              <a:spcBef>
                <a:spcPts val="1200"/>
              </a:spcBef>
            </a:pPr>
            <a:r>
              <a:rPr lang="en-US" altLang="en-US" dirty="0" smtClean="0">
                <a:latin typeface="Seravek" pitchFamily="-65" charset="0"/>
              </a:rPr>
              <a:t>NOTE: f(x</a:t>
            </a:r>
            <a:r>
              <a:rPr lang="en-US" altLang="en-US" dirty="0" smtClean="0">
                <a:latin typeface="Seravek" pitchFamily="-65" charset="0"/>
              </a:rPr>
              <a:t>) =k*x (linear</a:t>
            </a:r>
            <a:r>
              <a:rPr lang="en-US" altLang="en-US" dirty="0" smtClean="0">
                <a:latin typeface="Seravek" pitchFamily="-65" charset="0"/>
              </a:rPr>
              <a:t>): f(3*x) = 3*(k*x)</a:t>
            </a:r>
          </a:p>
          <a:p>
            <a:pPr lvl="1">
              <a:spcBef>
                <a:spcPts val="1200"/>
              </a:spcBef>
            </a:pPr>
            <a:r>
              <a:rPr lang="en-US" altLang="en-US" dirty="0" smtClean="0">
                <a:latin typeface="Seravek" pitchFamily="-65" charset="0"/>
              </a:rPr>
              <a:t>But </a:t>
            </a:r>
            <a:r>
              <a:rPr lang="en-US" altLang="en-US" dirty="0" smtClean="0">
                <a:latin typeface="Seravek" pitchFamily="-65" charset="0"/>
              </a:rPr>
              <a:t>g(x</a:t>
            </a:r>
            <a:r>
              <a:rPr lang="en-US" altLang="en-US" dirty="0" smtClean="0">
                <a:latin typeface="Seravek" pitchFamily="-65" charset="0"/>
              </a:rPr>
              <a:t>) = k*x + n (not linear transformation, but affine transformation).</a:t>
            </a:r>
          </a:p>
          <a:p>
            <a:pPr lvl="1">
              <a:spcBef>
                <a:spcPts val="1200"/>
              </a:spcBef>
            </a:pPr>
            <a:r>
              <a:rPr lang="en-US" altLang="en-US" dirty="0" smtClean="0">
                <a:latin typeface="Seravek" pitchFamily="-65" charset="0"/>
              </a:rPr>
              <a:t>(Linear </a:t>
            </a:r>
            <a:r>
              <a:rPr lang="en-US" altLang="en-US" dirty="0" smtClean="0">
                <a:solidFill>
                  <a:srgbClr val="FF0000"/>
                </a:solidFill>
                <a:latin typeface="Seravek" pitchFamily="-65" charset="0"/>
              </a:rPr>
              <a:t>preserves</a:t>
            </a:r>
            <a:r>
              <a:rPr lang="en-US" altLang="en-US" dirty="0" smtClean="0">
                <a:latin typeface="Seravek" pitchFamily="-65" charset="0"/>
              </a:rPr>
              <a:t> zero; affine does not. More next week in linear algebra…)</a:t>
            </a:r>
          </a:p>
          <a:p>
            <a:pPr>
              <a:spcBef>
                <a:spcPts val="1200"/>
              </a:spcBef>
            </a:pPr>
            <a:endParaRPr lang="en-US" altLang="en-US" dirty="0" smtClean="0">
              <a:latin typeface="Seravek" pitchFamily="-65" charset="0"/>
            </a:endParaRPr>
          </a:p>
          <a:p>
            <a:pPr>
              <a:spcBef>
                <a:spcPts val="1200"/>
              </a:spcBef>
            </a:pPr>
            <a:endParaRPr lang="en-US" altLang="en-US" dirty="0" smtClean="0">
              <a:latin typeface="Seravek" pitchFamily="-65" charset="0"/>
            </a:endParaRPr>
          </a:p>
        </p:txBody>
      </p:sp>
      <p:sp>
        <p:nvSpPr>
          <p:cNvPr id="10" name="TextBox 9"/>
          <p:cNvSpPr txBox="1"/>
          <p:nvPr/>
        </p:nvSpPr>
        <p:spPr>
          <a:xfrm>
            <a:off x="1854200" y="-76200"/>
            <a:ext cx="1295400" cy="381000"/>
          </a:xfrm>
          <a:prstGeom prst="rect">
            <a:avLst/>
          </a:prstGeom>
          <a:solidFill>
            <a:schemeClr val="bg1">
              <a:lumMod val="95000"/>
              <a:lumOff val="5000"/>
            </a:schemeClr>
          </a:solidFill>
        </p:spPr>
        <p:txBody>
          <a:bodyPr>
            <a:spAutoFit/>
          </a:bodyPr>
          <a:lstStyle/>
          <a:p>
            <a:pPr algn="ctr">
              <a:defRPr/>
            </a:pPr>
            <a:r>
              <a:rPr lang="en-US" sz="1800" dirty="0">
                <a:solidFill>
                  <a:schemeClr val="tx1"/>
                </a:solidFill>
                <a:latin typeface="Calibri"/>
                <a:ea typeface="ＭＳ Ｐゴシック" charset="0"/>
                <a:cs typeface="Calibri"/>
                <a:sym typeface="Helvetica Neue Light" charset="0"/>
              </a:rPr>
              <a:t>1D RVs</a:t>
            </a:r>
          </a:p>
        </p:txBody>
      </p:sp>
      <p:sp>
        <p:nvSpPr>
          <p:cNvPr id="11" name="TextBox 10"/>
          <p:cNvSpPr txBox="1"/>
          <p:nvPr/>
        </p:nvSpPr>
        <p:spPr>
          <a:xfrm>
            <a:off x="31496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2D/Cond. </a:t>
            </a:r>
            <a:r>
              <a:rPr lang="en-US" sz="1800" dirty="0" err="1">
                <a:solidFill>
                  <a:schemeClr val="bg1"/>
                </a:solidFill>
                <a:latin typeface="Calibri"/>
                <a:ea typeface="ＭＳ Ｐゴシック" charset="0"/>
                <a:cs typeface="Calibri"/>
                <a:sym typeface="Helvetica Neue Light" charset="0"/>
              </a:rPr>
              <a:t>Prob</a:t>
            </a:r>
            <a:endParaRPr lang="en-US" sz="1800" dirty="0">
              <a:solidFill>
                <a:schemeClr val="bg1"/>
              </a:solidFill>
              <a:latin typeface="Calibri"/>
              <a:ea typeface="ＭＳ Ｐゴシック" charset="0"/>
              <a:cs typeface="Calibri"/>
              <a:sym typeface="Helvetica Neue Light" charset="0"/>
            </a:endParaRPr>
          </a:p>
        </p:txBody>
      </p:sp>
      <p:sp>
        <p:nvSpPr>
          <p:cNvPr id="12" name="TextBox 11"/>
          <p:cNvSpPr txBox="1"/>
          <p:nvPr/>
        </p:nvSpPr>
        <p:spPr>
          <a:xfrm>
            <a:off x="4749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err="1">
                <a:solidFill>
                  <a:schemeClr val="bg1"/>
                </a:solidFill>
                <a:latin typeface="Calibri"/>
                <a:ea typeface="ＭＳ Ｐゴシック" charset="0"/>
                <a:cs typeface="Calibri"/>
                <a:sym typeface="Helvetica Neue Light" charset="0"/>
              </a:rPr>
              <a:t>Corr</a:t>
            </a:r>
            <a:r>
              <a:rPr lang="en-US" sz="1800" dirty="0">
                <a:solidFill>
                  <a:schemeClr val="bg1"/>
                </a:solidFill>
                <a:latin typeface="Calibri"/>
                <a:ea typeface="ＭＳ Ｐゴシック" charset="0"/>
                <a:cs typeface="Calibri"/>
                <a:sym typeface="Helvetica Neue Light" charset="0"/>
              </a:rPr>
              <a:t>/</a:t>
            </a:r>
            <a:r>
              <a:rPr lang="en-US" sz="1800" dirty="0" err="1">
                <a:solidFill>
                  <a:schemeClr val="bg1"/>
                </a:solidFill>
                <a:latin typeface="Calibri"/>
                <a:ea typeface="ＭＳ Ｐゴシック" charset="0"/>
                <a:cs typeface="Calibri"/>
                <a:sym typeface="Helvetica Neue Light" charset="0"/>
              </a:rPr>
              <a:t>Indep</a:t>
            </a:r>
            <a:endParaRPr lang="en-US" sz="1800" dirty="0">
              <a:solidFill>
                <a:schemeClr val="bg1"/>
              </a:solidFill>
              <a:latin typeface="Calibri"/>
              <a:ea typeface="ＭＳ Ｐゴシック" charset="0"/>
              <a:cs typeface="Calibri"/>
              <a:sym typeface="Helvetica Neue Light" charset="0"/>
            </a:endParaRPr>
          </a:p>
        </p:txBody>
      </p:sp>
      <p:sp>
        <p:nvSpPr>
          <p:cNvPr id="13" name="TextBox 12"/>
          <p:cNvSpPr txBox="1"/>
          <p:nvPr/>
        </p:nvSpPr>
        <p:spPr>
          <a:xfrm>
            <a:off x="6350000" y="-76200"/>
            <a:ext cx="1828800" cy="381000"/>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Concept map</a:t>
            </a:r>
          </a:p>
        </p:txBody>
      </p:sp>
      <p:sp>
        <p:nvSpPr>
          <p:cNvPr id="14" name="TextBox 13"/>
          <p:cNvSpPr txBox="1"/>
          <p:nvPr/>
        </p:nvSpPr>
        <p:spPr>
          <a:xfrm>
            <a:off x="8178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Quiz</a:t>
            </a:r>
          </a:p>
        </p:txBody>
      </p:sp>
      <p:sp>
        <p:nvSpPr>
          <p:cNvPr id="15" name="TextBox 14"/>
          <p:cNvSpPr txBox="1"/>
          <p:nvPr/>
        </p:nvSpPr>
        <p:spPr>
          <a:xfrm>
            <a:off x="97790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Coming up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74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6">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746">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74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1746">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746">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74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46">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74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uiExpand="1"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latin typeface="Seravek Light" pitchFamily="-65" charset="0"/>
              </a:rPr>
              <a:t>Variance</a:t>
            </a:r>
          </a:p>
        </p:txBody>
      </p:sp>
      <p:sp>
        <p:nvSpPr>
          <p:cNvPr id="33794" name="Content Placeholder 2"/>
          <p:cNvSpPr>
            <a:spLocks noGrp="1"/>
          </p:cNvSpPr>
          <p:nvPr>
            <p:ph idx="1"/>
          </p:nvPr>
        </p:nvSpPr>
        <p:spPr>
          <a:xfrm>
            <a:off x="514350" y="1747520"/>
            <a:ext cx="5270500" cy="6172200"/>
          </a:xfrm>
        </p:spPr>
        <p:txBody>
          <a:bodyPr/>
          <a:lstStyle/>
          <a:p>
            <a:r>
              <a:rPr lang="en-US" altLang="en-US" dirty="0" smtClean="0">
                <a:latin typeface="Seravek" pitchFamily="-65" charset="0"/>
              </a:rPr>
              <a:t>Expectation </a:t>
            </a:r>
          </a:p>
          <a:p>
            <a:pPr lvl="1"/>
            <a:r>
              <a:rPr lang="en-US" altLang="en-US" dirty="0" smtClean="0">
                <a:latin typeface="Seravek" pitchFamily="-65" charset="0"/>
              </a:rPr>
              <a:t>Continuous RV: E(X) = </a:t>
            </a:r>
            <a:r>
              <a:rPr lang="en-US" altLang="en-US" dirty="0" smtClean="0">
                <a:latin typeface="Giddyup Std" pitchFamily="-65" charset="0"/>
              </a:rPr>
              <a:t>S</a:t>
            </a:r>
            <a:r>
              <a:rPr lang="en-US" altLang="en-US" dirty="0" smtClean="0">
                <a:latin typeface="Seravek" pitchFamily="-65" charset="0"/>
              </a:rPr>
              <a:t> x</a:t>
            </a:r>
            <a:r>
              <a:rPr lang="en-US" altLang="en-US" baseline="-25000" dirty="0" smtClean="0">
                <a:latin typeface="Seravek" pitchFamily="-65" charset="0"/>
              </a:rPr>
              <a:t> </a:t>
            </a:r>
            <a:r>
              <a:rPr lang="en-US" altLang="en-US" dirty="0" smtClean="0">
                <a:latin typeface="Seravek" pitchFamily="-65" charset="0"/>
              </a:rPr>
              <a:t>p(x) dx</a:t>
            </a:r>
          </a:p>
          <a:p>
            <a:pPr lvl="1"/>
            <a:r>
              <a:rPr lang="en-US" altLang="en-US" dirty="0" smtClean="0">
                <a:latin typeface="Seravek" pitchFamily="-65" charset="0"/>
              </a:rPr>
              <a:t>Discrete RV: E(X) = </a:t>
            </a:r>
            <a:r>
              <a:rPr lang="en-US" altLang="en-US" dirty="0" err="1" smtClean="0">
                <a:latin typeface="Seravek" pitchFamily="-65" charset="0"/>
              </a:rPr>
              <a:t>Σx</a:t>
            </a:r>
            <a:r>
              <a:rPr lang="en-US" altLang="en-US" baseline="-25000" dirty="0" err="1" smtClean="0">
                <a:latin typeface="Seravek" pitchFamily="-65" charset="0"/>
              </a:rPr>
              <a:t>i</a:t>
            </a:r>
            <a:r>
              <a:rPr lang="en-US" altLang="en-US" baseline="-25000" dirty="0" smtClean="0">
                <a:latin typeface="Seravek" pitchFamily="-65" charset="0"/>
              </a:rPr>
              <a:t> </a:t>
            </a:r>
            <a:r>
              <a:rPr lang="en-US" altLang="en-US" dirty="0" smtClean="0">
                <a:latin typeface="Seravek" pitchFamily="-65" charset="0"/>
              </a:rPr>
              <a:t>p</a:t>
            </a:r>
            <a:r>
              <a:rPr lang="en-US" altLang="en-US" baseline="-25000" dirty="0" smtClean="0">
                <a:latin typeface="Seravek" pitchFamily="-65" charset="0"/>
              </a:rPr>
              <a:t>i</a:t>
            </a:r>
          </a:p>
          <a:p>
            <a:pPr lvl="1"/>
            <a:r>
              <a:rPr lang="en-US" altLang="en-US" dirty="0" smtClean="0">
                <a:latin typeface="Seravek" pitchFamily="-65" charset="0"/>
              </a:rPr>
              <a:t>Sample: </a:t>
            </a:r>
            <a:r>
              <a:rPr lang="en-US" altLang="en-US" dirty="0" err="1" smtClean="0">
                <a:latin typeface="Seravek" pitchFamily="-65" charset="0"/>
              </a:rPr>
              <a:t>Σx</a:t>
            </a:r>
            <a:r>
              <a:rPr lang="en-US" altLang="en-US" baseline="-25000" dirty="0" err="1" smtClean="0">
                <a:latin typeface="Seravek" pitchFamily="-65" charset="0"/>
              </a:rPr>
              <a:t>i</a:t>
            </a:r>
            <a:r>
              <a:rPr lang="en-US" altLang="en-US" dirty="0" smtClean="0">
                <a:latin typeface="Seravek" pitchFamily="-65" charset="0"/>
              </a:rPr>
              <a:t> / n</a:t>
            </a:r>
          </a:p>
          <a:p>
            <a:pPr lvl="1"/>
            <a:endParaRPr lang="en-US" altLang="en-US" dirty="0" smtClean="0">
              <a:latin typeface="Seravek" pitchFamily="-65" charset="0"/>
            </a:endParaRPr>
          </a:p>
          <a:p>
            <a:r>
              <a:rPr lang="en-US" altLang="en-US" i="1" u="sng" dirty="0" smtClean="0">
                <a:solidFill>
                  <a:srgbClr val="FF0000"/>
                </a:solidFill>
                <a:latin typeface="Seravek" pitchFamily="-65" charset="0"/>
              </a:rPr>
              <a:t>Aside</a:t>
            </a:r>
            <a:r>
              <a:rPr lang="en-US" altLang="en-US" i="1" u="sng" dirty="0" smtClean="0">
                <a:solidFill>
                  <a:srgbClr val="3366FF"/>
                </a:solidFill>
                <a:latin typeface="Seravek" pitchFamily="-65" charset="0"/>
              </a:rPr>
              <a:t>:</a:t>
            </a:r>
            <a:r>
              <a:rPr lang="en-US" altLang="en-US" dirty="0" smtClean="0">
                <a:solidFill>
                  <a:srgbClr val="3366FF"/>
                </a:solidFill>
                <a:latin typeface="Seravek" pitchFamily="-65" charset="0"/>
              </a:rPr>
              <a:t> Expectation of any function say, </a:t>
            </a:r>
            <a:r>
              <a:rPr lang="en-US" altLang="en-US" dirty="0" smtClean="0">
                <a:solidFill>
                  <a:srgbClr val="3366FF"/>
                </a:solidFill>
                <a:latin typeface="Seravek" pitchFamily="-65" charset="0"/>
              </a:rPr>
              <a:t>g(X), </a:t>
            </a:r>
            <a:r>
              <a:rPr lang="en-US" altLang="en-US" dirty="0" smtClean="0">
                <a:solidFill>
                  <a:srgbClr val="3366FF"/>
                </a:solidFill>
                <a:latin typeface="Seravek" pitchFamily="-65" charset="0"/>
              </a:rPr>
              <a:t>of </a:t>
            </a:r>
            <a:r>
              <a:rPr lang="en-US" altLang="en-US" dirty="0" smtClean="0">
                <a:solidFill>
                  <a:srgbClr val="3366FF"/>
                </a:solidFill>
                <a:latin typeface="Seravek" pitchFamily="-65" charset="0"/>
              </a:rPr>
              <a:t>a RV X</a:t>
            </a:r>
            <a:endParaRPr lang="en-US" altLang="en-US" dirty="0" smtClean="0">
              <a:solidFill>
                <a:srgbClr val="3366FF"/>
              </a:solidFill>
              <a:latin typeface="Seravek" pitchFamily="-65" charset="0"/>
            </a:endParaRPr>
          </a:p>
          <a:p>
            <a:pPr lvl="1">
              <a:buFont typeface="Lucida Grande" pitchFamily="-65" charset="0"/>
              <a:buNone/>
            </a:pPr>
            <a:r>
              <a:rPr lang="en-US" altLang="en-US" dirty="0" smtClean="0">
                <a:solidFill>
                  <a:srgbClr val="3366FF"/>
                </a:solidFill>
                <a:latin typeface="Seravek" pitchFamily="-65" charset="0"/>
              </a:rPr>
              <a:t>E(g(X))</a:t>
            </a:r>
          </a:p>
          <a:p>
            <a:pPr lvl="1">
              <a:buFont typeface="Lucida Grande" pitchFamily="-65" charset="0"/>
              <a:buNone/>
            </a:pPr>
            <a:r>
              <a:rPr lang="en-US" altLang="en-US" dirty="0" smtClean="0">
                <a:solidFill>
                  <a:srgbClr val="3366FF"/>
                </a:solidFill>
                <a:latin typeface="Seravek" pitchFamily="-65" charset="0"/>
              </a:rPr>
              <a:t>= </a:t>
            </a:r>
            <a:r>
              <a:rPr lang="en-US" altLang="en-US" dirty="0" smtClean="0">
                <a:solidFill>
                  <a:srgbClr val="3366FF"/>
                </a:solidFill>
                <a:latin typeface="Giddyup Std" pitchFamily="-65" charset="0"/>
              </a:rPr>
              <a:t>∫</a:t>
            </a:r>
            <a:r>
              <a:rPr lang="en-US" altLang="en-US" dirty="0" smtClean="0">
                <a:solidFill>
                  <a:srgbClr val="3366FF"/>
                </a:solidFill>
                <a:latin typeface="Seravek" pitchFamily="-65" charset="0"/>
              </a:rPr>
              <a:t> g(x) </a:t>
            </a:r>
            <a:r>
              <a:rPr lang="en-US" altLang="en-US" dirty="0" smtClean="0">
                <a:solidFill>
                  <a:schemeClr val="bg1"/>
                </a:solidFill>
                <a:latin typeface="Seravek" pitchFamily="-65" charset="0"/>
              </a:rPr>
              <a:t>p(x) dx</a:t>
            </a:r>
          </a:p>
          <a:p>
            <a:pPr lvl="1">
              <a:buFont typeface="Lucida Grande" pitchFamily="-65" charset="0"/>
              <a:buNone/>
            </a:pPr>
            <a:r>
              <a:rPr lang="en-US" altLang="en-US" dirty="0" smtClean="0">
                <a:solidFill>
                  <a:srgbClr val="3366FF"/>
                </a:solidFill>
                <a:latin typeface="Seravek" pitchFamily="-65" charset="0"/>
              </a:rPr>
              <a:t>= Σ g(x</a:t>
            </a:r>
            <a:r>
              <a:rPr lang="en-US" altLang="en-US" baseline="-25000" dirty="0" smtClean="0">
                <a:solidFill>
                  <a:srgbClr val="3366FF"/>
                </a:solidFill>
                <a:latin typeface="Seravek" pitchFamily="-65" charset="0"/>
              </a:rPr>
              <a:t>i</a:t>
            </a:r>
            <a:r>
              <a:rPr lang="en-US" altLang="en-US" dirty="0" smtClean="0">
                <a:solidFill>
                  <a:srgbClr val="3366FF"/>
                </a:solidFill>
                <a:latin typeface="Seravek" pitchFamily="-65" charset="0"/>
              </a:rPr>
              <a:t>)</a:t>
            </a:r>
            <a:r>
              <a:rPr lang="en-US" altLang="en-US" baseline="-25000" dirty="0" smtClean="0">
                <a:solidFill>
                  <a:srgbClr val="3366FF"/>
                </a:solidFill>
                <a:latin typeface="Seravek" pitchFamily="-65" charset="0"/>
              </a:rPr>
              <a:t> </a:t>
            </a:r>
            <a:r>
              <a:rPr lang="en-US" altLang="en-US" dirty="0" smtClean="0">
                <a:latin typeface="Seravek" pitchFamily="-65" charset="0"/>
              </a:rPr>
              <a:t>p</a:t>
            </a:r>
            <a:r>
              <a:rPr lang="en-US" altLang="en-US" baseline="-25000" dirty="0" smtClean="0">
                <a:latin typeface="Seravek" pitchFamily="-65" charset="0"/>
              </a:rPr>
              <a:t>i</a:t>
            </a:r>
          </a:p>
        </p:txBody>
      </p:sp>
      <p:sp>
        <p:nvSpPr>
          <p:cNvPr id="6" name="Content Placeholder 2"/>
          <p:cNvSpPr txBox="1">
            <a:spLocks/>
          </p:cNvSpPr>
          <p:nvPr/>
        </p:nvSpPr>
        <p:spPr bwMode="auto">
          <a:xfrm>
            <a:off x="6273800" y="1778000"/>
            <a:ext cx="6731000" cy="546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lIns="50800" tIns="50800" rIns="50800" bIns="50800"/>
          <a:lstStyle>
            <a:lvl1pPr marL="406400" indent="-4064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800100" indent="-4064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a:spcBef>
                <a:spcPts val="2400"/>
              </a:spcBef>
              <a:buSzPct val="100000"/>
              <a:buFont typeface="Arial" panose="020B0604020202020204" pitchFamily="34" charset="0"/>
              <a:buChar char="•"/>
            </a:pPr>
            <a:r>
              <a:rPr lang="en-US" altLang="en-US" sz="2800" dirty="0" err="1">
                <a:solidFill>
                  <a:srgbClr val="000000"/>
                </a:solidFill>
                <a:latin typeface="Seravek" pitchFamily="-65" charset="0"/>
                <a:ea typeface="ヒラギノ明朝 Pro W3" pitchFamily="-65" charset="-128"/>
                <a:sym typeface="Century Gothic" panose="020B0502020202020204" pitchFamily="34" charset="0"/>
              </a:rPr>
              <a:t>Var</a:t>
            </a:r>
            <a:r>
              <a:rPr lang="en-US" altLang="en-US" sz="2800" dirty="0">
                <a:solidFill>
                  <a:srgbClr val="000000"/>
                </a:solidFill>
                <a:latin typeface="Seravek" pitchFamily="-65" charset="0"/>
                <a:ea typeface="ヒラギノ明朝 Pro W3" pitchFamily="-65" charset="-128"/>
                <a:sym typeface="Century Gothic" panose="020B0502020202020204" pitchFamily="34" charset="0"/>
              </a:rPr>
              <a:t>(X) := </a:t>
            </a:r>
            <a:r>
              <a:rPr lang="en-US" altLang="en-US" sz="2800" dirty="0">
                <a:solidFill>
                  <a:srgbClr val="FF0000"/>
                </a:solidFill>
                <a:effectLst>
                  <a:outerShdw blurRad="38100" dist="38100" dir="2700000" algn="tl">
                    <a:srgbClr val="FFFFFF"/>
                  </a:outerShdw>
                </a:effectLst>
                <a:latin typeface="Seravek" pitchFamily="-65" charset="0"/>
                <a:ea typeface="ヒラギノ明朝 Pro W3" pitchFamily="-65" charset="-128"/>
                <a:sym typeface="Century Gothic" panose="020B0502020202020204" pitchFamily="34" charset="0"/>
              </a:rPr>
              <a:t>E[ (X – E(X))</a:t>
            </a:r>
            <a:r>
              <a:rPr lang="en-US" altLang="en-US" sz="2800" baseline="30000" dirty="0">
                <a:solidFill>
                  <a:srgbClr val="FF0000"/>
                </a:solidFill>
                <a:effectLst>
                  <a:outerShdw blurRad="38100" dist="38100" dir="2700000" algn="tl">
                    <a:srgbClr val="FFFFFF"/>
                  </a:outerShdw>
                </a:effectLst>
                <a:latin typeface="Seravek" pitchFamily="-65" charset="0"/>
                <a:ea typeface="ヒラギノ明朝 Pro W3" pitchFamily="-65" charset="-128"/>
                <a:sym typeface="Century Gothic" panose="020B0502020202020204" pitchFamily="34" charset="0"/>
              </a:rPr>
              <a:t> 2</a:t>
            </a:r>
            <a:r>
              <a:rPr lang="en-US" altLang="en-US" sz="2800" dirty="0">
                <a:solidFill>
                  <a:srgbClr val="FF0000"/>
                </a:solidFill>
                <a:effectLst>
                  <a:outerShdw blurRad="38100" dist="38100" dir="2700000" algn="tl">
                    <a:srgbClr val="FFFFFF"/>
                  </a:outerShdw>
                </a:effectLst>
                <a:latin typeface="Seravek" pitchFamily="-65" charset="0"/>
                <a:ea typeface="ヒラギノ明朝 Pro W3" pitchFamily="-65" charset="-128"/>
                <a:sym typeface="Century Gothic" panose="020B0502020202020204" pitchFamily="34" charset="0"/>
              </a:rPr>
              <a:t> ] </a:t>
            </a:r>
            <a:r>
              <a:rPr lang="en-US" altLang="en-US" sz="2800" dirty="0">
                <a:solidFill>
                  <a:srgbClr val="000000"/>
                </a:solidFill>
                <a:latin typeface="Seravek" pitchFamily="-65" charset="0"/>
                <a:ea typeface="ヒラギノ明朝 Pro W3" pitchFamily="-65" charset="-128"/>
                <a:sym typeface="Century Gothic" panose="020B0502020202020204" pitchFamily="34" charset="0"/>
              </a:rPr>
              <a:t>= </a:t>
            </a:r>
            <a:r>
              <a:rPr lang="en-US" altLang="en-US" sz="2800" dirty="0" smtClean="0">
                <a:solidFill>
                  <a:srgbClr val="000000"/>
                </a:solidFill>
                <a:latin typeface="Seravek" pitchFamily="-65" charset="0"/>
                <a:ea typeface="ヒラギノ明朝 Pro W3" pitchFamily="-65" charset="-128"/>
                <a:sym typeface="Century Gothic" panose="020B0502020202020204" pitchFamily="34" charset="0"/>
              </a:rPr>
              <a:t>E( (</a:t>
            </a:r>
            <a:r>
              <a:rPr lang="en-US" altLang="en-US" sz="2800" dirty="0" smtClean="0">
                <a:solidFill>
                  <a:srgbClr val="000000"/>
                </a:solidFill>
                <a:latin typeface="Seravek" pitchFamily="-65" charset="0"/>
                <a:ea typeface="ヒラギノ明朝 Pro W3" pitchFamily="-65" charset="-128"/>
                <a:sym typeface="Century Gothic" panose="020B0502020202020204" pitchFamily="34" charset="0"/>
              </a:rPr>
              <a:t>X-</a:t>
            </a:r>
            <a:r>
              <a:rPr lang="en-US" altLang="en-US" sz="2800" dirty="0" err="1" smtClean="0">
                <a:solidFill>
                  <a:srgbClr val="000000"/>
                </a:solidFill>
                <a:latin typeface="Seravek" pitchFamily="-65" charset="0"/>
                <a:sym typeface="Century Gothic" panose="020B0502020202020204" pitchFamily="34" charset="0"/>
              </a:rPr>
              <a:t>μ</a:t>
            </a:r>
            <a:r>
              <a:rPr lang="en-US" altLang="en-US" sz="2800" baseline="-25000" dirty="0" err="1" smtClean="0">
                <a:solidFill>
                  <a:srgbClr val="000000"/>
                </a:solidFill>
                <a:latin typeface="Seravek" pitchFamily="-65" charset="0"/>
                <a:ea typeface="ヒラギノ明朝 Pro W3" pitchFamily="-65" charset="-128"/>
                <a:sym typeface="Century Gothic" panose="020B0502020202020204" pitchFamily="34" charset="0"/>
              </a:rPr>
              <a:t>x</a:t>
            </a:r>
            <a:r>
              <a:rPr lang="en-US" altLang="en-US" sz="2800" dirty="0" smtClean="0">
                <a:solidFill>
                  <a:srgbClr val="000000"/>
                </a:solidFill>
                <a:latin typeface="Seravek" pitchFamily="-65" charset="0"/>
                <a:ea typeface="ヒラギノ明朝 Pro W3" pitchFamily="-65" charset="-128"/>
                <a:sym typeface="Century Gothic" panose="020B0502020202020204" pitchFamily="34" charset="0"/>
              </a:rPr>
              <a:t>)</a:t>
            </a:r>
            <a:r>
              <a:rPr lang="en-US" altLang="en-US" sz="2800" baseline="30000" dirty="0" smtClean="0">
                <a:solidFill>
                  <a:srgbClr val="000000"/>
                </a:solidFill>
                <a:latin typeface="Seravek" pitchFamily="-65" charset="0"/>
                <a:ea typeface="ヒラギノ明朝 Pro W3" pitchFamily="-65" charset="-128"/>
                <a:sym typeface="Century Gothic" panose="020B0502020202020204" pitchFamily="34" charset="0"/>
              </a:rPr>
              <a:t>2</a:t>
            </a:r>
            <a:r>
              <a:rPr lang="en-US" altLang="en-US" sz="2800" dirty="0" smtClean="0">
                <a:solidFill>
                  <a:srgbClr val="000000"/>
                </a:solidFill>
                <a:latin typeface="Seravek" pitchFamily="-65" charset="0"/>
                <a:ea typeface="ヒラギノ明朝 Pro W3" pitchFamily="-65" charset="-128"/>
                <a:sym typeface="Century Gothic" panose="020B0502020202020204" pitchFamily="34" charset="0"/>
              </a:rPr>
              <a:t>)</a:t>
            </a:r>
            <a:endParaRPr lang="en-US" altLang="en-US" sz="2800" i="1" dirty="0">
              <a:solidFill>
                <a:srgbClr val="000000"/>
              </a:solidFill>
              <a:latin typeface="Seravek" pitchFamily="-65" charset="0"/>
              <a:ea typeface="ヒラギノ明朝 Pro W3" pitchFamily="-65" charset="-128"/>
              <a:sym typeface="Century Gothic" panose="020B0502020202020204" pitchFamily="34" charset="0"/>
            </a:endParaRPr>
          </a:p>
          <a:p>
            <a:pPr lvl="1">
              <a:spcBef>
                <a:spcPts val="1200"/>
              </a:spcBef>
              <a:buSzPct val="60000"/>
              <a:buFont typeface="Lucida Grande" pitchFamily="-65" charset="0"/>
              <a:buChar char="−"/>
            </a:pP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Expectation of the squared </a:t>
            </a: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deviation</a:t>
            </a:r>
          </a:p>
          <a:p>
            <a:pPr lvl="1">
              <a:spcBef>
                <a:spcPts val="1200"/>
              </a:spcBef>
              <a:buSzPct val="60000"/>
              <a:buFont typeface="Lucida Grande" pitchFamily="-65" charset="0"/>
              <a:buChar char="−"/>
            </a:pP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Continuous </a:t>
            </a: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RV: </a:t>
            </a:r>
            <a:r>
              <a:rPr lang="en-US" altLang="en-US" sz="2400" b="1" i="1" dirty="0">
                <a:solidFill>
                  <a:schemeClr val="bg1"/>
                </a:solidFill>
                <a:latin typeface="Giddyup Std" pitchFamily="-65" charset="0"/>
              </a:rPr>
              <a:t>∫</a:t>
            </a:r>
            <a:r>
              <a:rPr lang="en-US" altLang="en-US" sz="2400" dirty="0" smtClean="0">
                <a:solidFill>
                  <a:srgbClr val="000000"/>
                </a:solidFill>
                <a:latin typeface="Seravek" pitchFamily="-65" charset="0"/>
                <a:sym typeface="Century Gothic" panose="020B0502020202020204" pitchFamily="34" charset="0"/>
              </a:rPr>
              <a:t> </a:t>
            </a:r>
            <a:r>
              <a:rPr lang="en-US" altLang="en-US" sz="2400" dirty="0">
                <a:solidFill>
                  <a:srgbClr val="057BFF"/>
                </a:solidFill>
                <a:latin typeface="Seravek" pitchFamily="-65" charset="0"/>
                <a:ea typeface="ヒラギノ明朝 Pro W3" pitchFamily="-65" charset="-128"/>
                <a:sym typeface="Century Gothic" panose="020B0502020202020204" pitchFamily="34" charset="0"/>
              </a:rPr>
              <a:t>(x-</a:t>
            </a:r>
            <a:r>
              <a:rPr lang="en-US" altLang="en-US" sz="2400" dirty="0" err="1">
                <a:solidFill>
                  <a:srgbClr val="057BFF"/>
                </a:solidFill>
                <a:latin typeface="Seravek" pitchFamily="-65" charset="0"/>
                <a:sym typeface="Century Gothic" panose="020B0502020202020204" pitchFamily="34" charset="0"/>
              </a:rPr>
              <a:t>μ</a:t>
            </a:r>
            <a:r>
              <a:rPr lang="en-US" altLang="en-US" sz="2400" baseline="-25000" dirty="0" err="1">
                <a:solidFill>
                  <a:srgbClr val="057BFF"/>
                </a:solidFill>
                <a:latin typeface="Seravek" pitchFamily="-65" charset="0"/>
                <a:ea typeface="ヒラギノ明朝 Pro W3" pitchFamily="-65" charset="-128"/>
                <a:sym typeface="Century Gothic" panose="020B0502020202020204" pitchFamily="34" charset="0"/>
              </a:rPr>
              <a:t>x</a:t>
            </a:r>
            <a:r>
              <a:rPr lang="en-US" altLang="en-US" sz="2400" dirty="0">
                <a:solidFill>
                  <a:srgbClr val="057BFF"/>
                </a:solidFill>
                <a:latin typeface="Seravek" pitchFamily="-65" charset="0"/>
                <a:ea typeface="ヒラギノ明朝 Pro W3" pitchFamily="-65" charset="-128"/>
                <a:sym typeface="Century Gothic" panose="020B0502020202020204" pitchFamily="34" charset="0"/>
              </a:rPr>
              <a:t>)</a:t>
            </a:r>
            <a:r>
              <a:rPr lang="en-US" altLang="en-US" sz="2400" baseline="30000" dirty="0">
                <a:solidFill>
                  <a:srgbClr val="057BFF"/>
                </a:solidFill>
                <a:latin typeface="Seravek" pitchFamily="-65" charset="0"/>
                <a:ea typeface="ヒラギノ明朝 Pro W3" pitchFamily="-65" charset="-128"/>
                <a:sym typeface="Century Gothic" panose="020B0502020202020204" pitchFamily="34" charset="0"/>
              </a:rPr>
              <a:t>2</a:t>
            </a:r>
            <a:r>
              <a:rPr lang="en-US" altLang="en-US" sz="2400" baseline="-25000" dirty="0">
                <a:solidFill>
                  <a:srgbClr val="000000"/>
                </a:solidFill>
                <a:latin typeface="Seravek" pitchFamily="-65" charset="0"/>
                <a:ea typeface="ヒラギノ明朝 Pro W3" pitchFamily="-65" charset="-128"/>
                <a:sym typeface="Century Gothic" panose="020B0502020202020204" pitchFamily="34" charset="0"/>
              </a:rPr>
              <a:t> </a:t>
            </a: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p(x) dx</a:t>
            </a:r>
          </a:p>
          <a:p>
            <a:pPr lvl="1">
              <a:spcBef>
                <a:spcPts val="1200"/>
              </a:spcBef>
              <a:buSzPct val="60000"/>
              <a:buFont typeface="Lucida Grande" pitchFamily="-65" charset="0"/>
              <a:buChar char="−"/>
            </a:pP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Discrete RV: </a:t>
            </a:r>
            <a:r>
              <a:rPr lang="en-US" altLang="en-US" sz="2400" dirty="0">
                <a:solidFill>
                  <a:srgbClr val="000000"/>
                </a:solidFill>
                <a:latin typeface="Seravek" pitchFamily="-65" charset="0"/>
                <a:sym typeface="Century Gothic" panose="020B0502020202020204" pitchFamily="34" charset="0"/>
              </a:rPr>
              <a:t>Σ</a:t>
            </a:r>
            <a:r>
              <a:rPr lang="en-US" altLang="en-US" sz="2400" dirty="0">
                <a:solidFill>
                  <a:srgbClr val="057BFF"/>
                </a:solidFill>
                <a:latin typeface="Seravek" pitchFamily="-65" charset="0"/>
                <a:ea typeface="ヒラギノ明朝 Pro W3" pitchFamily="-65" charset="-128"/>
                <a:sym typeface="Century Gothic" panose="020B0502020202020204" pitchFamily="34" charset="0"/>
              </a:rPr>
              <a:t>(x</a:t>
            </a:r>
            <a:r>
              <a:rPr lang="en-US" altLang="en-US" sz="2400" baseline="-25000" dirty="0">
                <a:solidFill>
                  <a:srgbClr val="057BFF"/>
                </a:solidFill>
                <a:latin typeface="Seravek" pitchFamily="-65" charset="0"/>
                <a:ea typeface="ヒラギノ明朝 Pro W3" pitchFamily="-65" charset="-128"/>
                <a:sym typeface="Century Gothic" panose="020B0502020202020204" pitchFamily="34" charset="0"/>
              </a:rPr>
              <a:t>i</a:t>
            </a:r>
            <a:r>
              <a:rPr lang="en-US" altLang="en-US" sz="2400" dirty="0">
                <a:solidFill>
                  <a:srgbClr val="057BFF"/>
                </a:solidFill>
                <a:latin typeface="Seravek" pitchFamily="-65" charset="0"/>
                <a:ea typeface="ヒラギノ明朝 Pro W3" pitchFamily="-65" charset="-128"/>
                <a:sym typeface="Century Gothic" panose="020B0502020202020204" pitchFamily="34" charset="0"/>
              </a:rPr>
              <a:t>-</a:t>
            </a:r>
            <a:r>
              <a:rPr lang="en-US" altLang="en-US" sz="2400" dirty="0" err="1">
                <a:solidFill>
                  <a:srgbClr val="057BFF"/>
                </a:solidFill>
                <a:latin typeface="Seravek" pitchFamily="-65" charset="0"/>
                <a:sym typeface="Century Gothic" panose="020B0502020202020204" pitchFamily="34" charset="0"/>
              </a:rPr>
              <a:t>μ</a:t>
            </a:r>
            <a:r>
              <a:rPr lang="en-US" altLang="en-US" sz="2400" baseline="-25000" dirty="0" err="1">
                <a:solidFill>
                  <a:srgbClr val="057BFF"/>
                </a:solidFill>
                <a:latin typeface="Seravek" pitchFamily="-65" charset="0"/>
                <a:ea typeface="ヒラギノ明朝 Pro W3" pitchFamily="-65" charset="-128"/>
                <a:sym typeface="Century Gothic" panose="020B0502020202020204" pitchFamily="34" charset="0"/>
              </a:rPr>
              <a:t>x</a:t>
            </a:r>
            <a:r>
              <a:rPr lang="en-US" altLang="en-US" sz="2400" dirty="0">
                <a:solidFill>
                  <a:srgbClr val="057BFF"/>
                </a:solidFill>
                <a:latin typeface="Seravek" pitchFamily="-65" charset="0"/>
                <a:ea typeface="ヒラギノ明朝 Pro W3" pitchFamily="-65" charset="-128"/>
                <a:sym typeface="Century Gothic" panose="020B0502020202020204" pitchFamily="34" charset="0"/>
              </a:rPr>
              <a:t>)</a:t>
            </a:r>
            <a:r>
              <a:rPr lang="en-US" altLang="en-US" sz="2400" baseline="30000" dirty="0">
                <a:solidFill>
                  <a:srgbClr val="057BFF"/>
                </a:solidFill>
                <a:latin typeface="Seravek" pitchFamily="-65" charset="0"/>
                <a:ea typeface="ヒラギノ明朝 Pro W3" pitchFamily="-65" charset="-128"/>
                <a:sym typeface="Century Gothic" panose="020B0502020202020204" pitchFamily="34" charset="0"/>
              </a:rPr>
              <a:t>2</a:t>
            </a:r>
            <a:r>
              <a:rPr lang="en-US" altLang="en-US" sz="2400" dirty="0">
                <a:solidFill>
                  <a:srgbClr val="057BFF"/>
                </a:solidFill>
                <a:latin typeface="Seravek" pitchFamily="-65" charset="0"/>
                <a:ea typeface="ヒラギノ明朝 Pro W3" pitchFamily="-65" charset="-128"/>
                <a:sym typeface="Century Gothic" panose="020B0502020202020204" pitchFamily="34" charset="0"/>
              </a:rPr>
              <a:t> </a:t>
            </a: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p</a:t>
            </a:r>
            <a:r>
              <a:rPr lang="en-US" altLang="en-US" sz="2400" baseline="-25000" dirty="0" smtClean="0">
                <a:solidFill>
                  <a:srgbClr val="000000"/>
                </a:solidFill>
                <a:latin typeface="Seravek" pitchFamily="-65" charset="0"/>
                <a:ea typeface="ヒラギノ明朝 Pro W3" pitchFamily="-65" charset="-128"/>
                <a:sym typeface="Century Gothic" panose="020B0502020202020204" pitchFamily="34" charset="0"/>
              </a:rPr>
              <a:t>i   </a:t>
            </a:r>
            <a:endParaRPr lang="en-US" altLang="en-US" sz="2400" dirty="0" smtClean="0">
              <a:solidFill>
                <a:srgbClr val="000000"/>
              </a:solidFill>
              <a:latin typeface="Seravek" pitchFamily="-65" charset="0"/>
              <a:ea typeface="ヒラギノ明朝 Pro W3" pitchFamily="-65" charset="-128"/>
              <a:sym typeface="Century Gothic" panose="020B0502020202020204" pitchFamily="34" charset="0"/>
            </a:endParaRPr>
          </a:p>
          <a:p>
            <a:pPr>
              <a:spcBef>
                <a:spcPts val="2400"/>
              </a:spcBef>
              <a:buSzPct val="60000"/>
              <a:buFont typeface="Lucida Grande" pitchFamily="-65" charset="0"/>
              <a:buChar char="−"/>
            </a:pPr>
            <a:r>
              <a:rPr lang="en-US" altLang="en-US" sz="2800" dirty="0" smtClean="0">
                <a:solidFill>
                  <a:srgbClr val="000000"/>
                </a:solidFill>
                <a:latin typeface="Seravek" pitchFamily="-65" charset="0"/>
                <a:ea typeface="ヒラギノ明朝 Pro W3" pitchFamily="-65" charset="-128"/>
                <a:sym typeface="Century Gothic" panose="020B0502020202020204" pitchFamily="34" charset="0"/>
              </a:rPr>
              <a:t>We saw that </a:t>
            </a:r>
            <a:r>
              <a:rPr lang="en-US" altLang="en-US" sz="2800" b="1" u="sng" dirty="0" smtClean="0">
                <a:solidFill>
                  <a:srgbClr val="000000"/>
                </a:solidFill>
                <a:latin typeface="Seravek" pitchFamily="-65" charset="0"/>
                <a:ea typeface="ヒラギノ明朝 Pro W3" pitchFamily="-65" charset="-128"/>
                <a:sym typeface="Century Gothic" panose="020B0502020202020204" pitchFamily="34" charset="0"/>
              </a:rPr>
              <a:t>sample</a:t>
            </a:r>
            <a:r>
              <a:rPr lang="en-US" altLang="en-US" sz="2800" dirty="0" smtClean="0">
                <a:solidFill>
                  <a:srgbClr val="000000"/>
                </a:solidFill>
                <a:latin typeface="Seravek" pitchFamily="-65" charset="0"/>
                <a:ea typeface="ヒラギノ明朝 Pro W3" pitchFamily="-65" charset="-128"/>
                <a:sym typeface="Century Gothic" panose="020B0502020202020204" pitchFamily="34" charset="0"/>
              </a:rPr>
              <a:t> p</a:t>
            </a:r>
            <a:r>
              <a:rPr lang="en-US" altLang="en-US" sz="2800" baseline="-25000" dirty="0" smtClean="0">
                <a:solidFill>
                  <a:srgbClr val="000000"/>
                </a:solidFill>
                <a:latin typeface="Seravek" pitchFamily="-65" charset="0"/>
                <a:ea typeface="ヒラギノ明朝 Pro W3" pitchFamily="-65" charset="-128"/>
                <a:sym typeface="Century Gothic" panose="020B0502020202020204" pitchFamily="34" charset="0"/>
              </a:rPr>
              <a:t>i</a:t>
            </a:r>
            <a:r>
              <a:rPr lang="en-US" altLang="en-US" sz="2800" dirty="0" smtClean="0">
                <a:solidFill>
                  <a:srgbClr val="000000"/>
                </a:solidFill>
                <a:latin typeface="Seravek" pitchFamily="-65" charset="0"/>
                <a:ea typeface="ヒラギノ明朝 Pro W3" pitchFamily="-65" charset="-128"/>
                <a:sym typeface="Century Gothic" panose="020B0502020202020204" pitchFamily="34" charset="0"/>
              </a:rPr>
              <a:t> = 1/n</a:t>
            </a:r>
            <a:endParaRPr lang="en-US" altLang="en-US" sz="2400" dirty="0">
              <a:solidFill>
                <a:srgbClr val="000000"/>
              </a:solidFill>
              <a:latin typeface="Seravek" pitchFamily="-65" charset="0"/>
              <a:ea typeface="ヒラギノ明朝 Pro W3" pitchFamily="-65" charset="-128"/>
              <a:sym typeface="Century Gothic" panose="020B0502020202020204" pitchFamily="34" charset="0"/>
            </a:endParaRPr>
          </a:p>
          <a:p>
            <a:pPr lvl="1">
              <a:spcBef>
                <a:spcPts val="1200"/>
              </a:spcBef>
              <a:buSzPct val="60000"/>
              <a:buFont typeface="Lucida Grande" pitchFamily="-65" charset="0"/>
              <a:buChar char="−"/>
            </a:pP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So, sample </a:t>
            </a:r>
            <a:r>
              <a:rPr lang="en-US" altLang="en-US" sz="2400" dirty="0" err="1" smtClean="0">
                <a:solidFill>
                  <a:srgbClr val="000000"/>
                </a:solidFill>
                <a:latin typeface="Seravek" pitchFamily="-65" charset="0"/>
                <a:ea typeface="ヒラギノ明朝 Pro W3" pitchFamily="-65" charset="-128"/>
                <a:sym typeface="Century Gothic" panose="020B0502020202020204" pitchFamily="34" charset="0"/>
              </a:rPr>
              <a:t>Var</a:t>
            </a: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 should be </a:t>
            </a:r>
            <a:r>
              <a:rPr lang="en-US" altLang="en-US" sz="2400" dirty="0">
                <a:solidFill>
                  <a:srgbClr val="000000"/>
                </a:solidFill>
                <a:latin typeface="Seravek" pitchFamily="-65" charset="0"/>
                <a:sym typeface="Century Gothic" panose="020B0502020202020204" pitchFamily="34" charset="0"/>
              </a:rPr>
              <a:t>Σ</a:t>
            </a:r>
            <a:r>
              <a:rPr lang="en-US" altLang="en-US" sz="2400" dirty="0">
                <a:solidFill>
                  <a:srgbClr val="057BFF"/>
                </a:solidFill>
                <a:latin typeface="Seravek" pitchFamily="-65" charset="0"/>
                <a:ea typeface="ヒラギノ明朝 Pro W3" pitchFamily="-65" charset="-128"/>
                <a:sym typeface="Century Gothic" panose="020B0502020202020204" pitchFamily="34" charset="0"/>
              </a:rPr>
              <a:t>(x</a:t>
            </a:r>
            <a:r>
              <a:rPr lang="en-US" altLang="en-US" sz="2400" baseline="-25000" dirty="0">
                <a:solidFill>
                  <a:srgbClr val="057BFF"/>
                </a:solidFill>
                <a:latin typeface="Seravek" pitchFamily="-65" charset="0"/>
                <a:ea typeface="ヒラギノ明朝 Pro W3" pitchFamily="-65" charset="-128"/>
                <a:sym typeface="Century Gothic" panose="020B0502020202020204" pitchFamily="34" charset="0"/>
              </a:rPr>
              <a:t>i</a:t>
            </a:r>
            <a:r>
              <a:rPr lang="en-US" altLang="en-US" sz="2400" dirty="0">
                <a:solidFill>
                  <a:srgbClr val="057BFF"/>
                </a:solidFill>
                <a:latin typeface="Seravek" pitchFamily="-65" charset="0"/>
                <a:ea typeface="ヒラギノ明朝 Pro W3" pitchFamily="-65" charset="-128"/>
                <a:sym typeface="Century Gothic" panose="020B0502020202020204" pitchFamily="34" charset="0"/>
              </a:rPr>
              <a:t>-</a:t>
            </a:r>
            <a:r>
              <a:rPr lang="en-US" altLang="en-US" sz="2400" dirty="0" err="1">
                <a:solidFill>
                  <a:srgbClr val="057BFF"/>
                </a:solidFill>
                <a:latin typeface="Seravek" pitchFamily="-65" charset="0"/>
                <a:sym typeface="Century Gothic" panose="020B0502020202020204" pitchFamily="34" charset="0"/>
              </a:rPr>
              <a:t>μ</a:t>
            </a:r>
            <a:r>
              <a:rPr lang="en-US" altLang="en-US" sz="2400" baseline="-25000" dirty="0" err="1">
                <a:solidFill>
                  <a:srgbClr val="057BFF"/>
                </a:solidFill>
                <a:latin typeface="Seravek" pitchFamily="-65" charset="0"/>
                <a:ea typeface="ヒラギノ明朝 Pro W3" pitchFamily="-65" charset="-128"/>
                <a:sym typeface="Century Gothic" panose="020B0502020202020204" pitchFamily="34" charset="0"/>
              </a:rPr>
              <a:t>x</a:t>
            </a:r>
            <a:r>
              <a:rPr lang="en-US" altLang="en-US" sz="2400" dirty="0">
                <a:solidFill>
                  <a:srgbClr val="057BFF"/>
                </a:solidFill>
                <a:latin typeface="Seravek" pitchFamily="-65" charset="0"/>
                <a:ea typeface="ヒラギノ明朝 Pro W3" pitchFamily="-65" charset="-128"/>
                <a:sym typeface="Century Gothic" panose="020B0502020202020204" pitchFamily="34" charset="0"/>
              </a:rPr>
              <a:t>)</a:t>
            </a:r>
            <a:r>
              <a:rPr lang="en-US" altLang="en-US" sz="2400" baseline="30000" dirty="0">
                <a:solidFill>
                  <a:srgbClr val="057BFF"/>
                </a:solidFill>
                <a:latin typeface="Seravek" pitchFamily="-65" charset="0"/>
                <a:ea typeface="ヒラギノ明朝 Pro W3" pitchFamily="-65" charset="-128"/>
                <a:sym typeface="Century Gothic" panose="020B0502020202020204" pitchFamily="34" charset="0"/>
              </a:rPr>
              <a:t>2</a:t>
            </a:r>
            <a:r>
              <a:rPr lang="en-US" altLang="en-US" sz="2400" dirty="0">
                <a:solidFill>
                  <a:srgbClr val="057BFF"/>
                </a:solidFill>
                <a:latin typeface="Seravek" pitchFamily="-65" charset="0"/>
                <a:ea typeface="ヒラギノ明朝 Pro W3" pitchFamily="-65" charset="-128"/>
                <a:sym typeface="Century Gothic" panose="020B0502020202020204" pitchFamily="34" charset="0"/>
              </a:rPr>
              <a:t> </a:t>
            </a: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/n</a:t>
            </a:r>
            <a:r>
              <a:rPr lang="en-US" altLang="en-US" sz="2400" baseline="-25000" dirty="0" smtClean="0">
                <a:solidFill>
                  <a:srgbClr val="000000"/>
                </a:solidFill>
                <a:latin typeface="Seravek" pitchFamily="-65" charset="0"/>
                <a:ea typeface="ヒラギノ明朝 Pro W3" pitchFamily="-65" charset="-128"/>
                <a:sym typeface="Century Gothic" panose="020B0502020202020204" pitchFamily="34" charset="0"/>
              </a:rPr>
              <a:t> </a:t>
            </a:r>
            <a:endParaRPr lang="en-US" altLang="en-US" sz="2400" dirty="0" smtClean="0">
              <a:solidFill>
                <a:srgbClr val="000000"/>
              </a:solidFill>
              <a:latin typeface="Seravek" pitchFamily="-65" charset="0"/>
              <a:ea typeface="ヒラギノ明朝 Pro W3" pitchFamily="-65" charset="-128"/>
              <a:sym typeface="Century Gothic" panose="020B0502020202020204" pitchFamily="34" charset="0"/>
            </a:endParaRPr>
          </a:p>
          <a:p>
            <a:pPr>
              <a:spcBef>
                <a:spcPts val="2400"/>
              </a:spcBef>
              <a:buSzPct val="60000"/>
              <a:buFont typeface="Lucida Grande" pitchFamily="-65" charset="0"/>
              <a:buChar char="−"/>
            </a:pPr>
            <a:r>
              <a:rPr lang="en-US" altLang="en-US" sz="2800" dirty="0" smtClean="0">
                <a:solidFill>
                  <a:srgbClr val="000000"/>
                </a:solidFill>
                <a:latin typeface="Seravek" pitchFamily="-65" charset="0"/>
                <a:ea typeface="ヒラギノ明朝 Pro W3" pitchFamily="-65" charset="-128"/>
                <a:sym typeface="Century Gothic" panose="020B0502020202020204" pitchFamily="34" charset="0"/>
              </a:rPr>
              <a:t>However, sample </a:t>
            </a:r>
            <a:r>
              <a:rPr lang="en-US" altLang="en-US" sz="2800" dirty="0" err="1" smtClean="0">
                <a:solidFill>
                  <a:srgbClr val="000000"/>
                </a:solidFill>
                <a:latin typeface="Seravek" pitchFamily="-65" charset="0"/>
                <a:ea typeface="ヒラギノ明朝 Pro W3" pitchFamily="-65" charset="-128"/>
                <a:sym typeface="Century Gothic" panose="020B0502020202020204" pitchFamily="34" charset="0"/>
              </a:rPr>
              <a:t>var</a:t>
            </a:r>
            <a:r>
              <a:rPr lang="en-US" altLang="en-US" sz="2800" dirty="0" smtClean="0">
                <a:solidFill>
                  <a:srgbClr val="000000"/>
                </a:solidFill>
                <a:latin typeface="Seravek" pitchFamily="-65" charset="0"/>
                <a:ea typeface="ヒラギノ明朝 Pro W3" pitchFamily="-65" charset="-128"/>
                <a:sym typeface="Century Gothic" panose="020B0502020202020204" pitchFamily="34" charset="0"/>
              </a:rPr>
              <a:t>: </a:t>
            </a:r>
            <a:r>
              <a:rPr lang="en-US" altLang="en-US" sz="2800" dirty="0">
                <a:solidFill>
                  <a:srgbClr val="000000"/>
                </a:solidFill>
                <a:latin typeface="Seravek" pitchFamily="-65" charset="0"/>
                <a:sym typeface="Century Gothic" panose="020B0502020202020204" pitchFamily="34" charset="0"/>
              </a:rPr>
              <a:t>Σ</a:t>
            </a:r>
            <a:r>
              <a:rPr lang="en-US" altLang="en-US" sz="2800" dirty="0">
                <a:solidFill>
                  <a:srgbClr val="000000"/>
                </a:solidFill>
                <a:latin typeface="Seravek" pitchFamily="-65" charset="0"/>
                <a:ea typeface="ヒラギノ明朝 Pro W3" pitchFamily="-65" charset="-128"/>
                <a:sym typeface="Century Gothic" panose="020B0502020202020204" pitchFamily="34" charset="0"/>
              </a:rPr>
              <a:t>(x</a:t>
            </a:r>
            <a:r>
              <a:rPr lang="en-US" altLang="en-US" sz="2800" baseline="-25000" dirty="0">
                <a:solidFill>
                  <a:srgbClr val="000000"/>
                </a:solidFill>
                <a:latin typeface="Seravek" pitchFamily="-65" charset="0"/>
                <a:ea typeface="ヒラギノ明朝 Pro W3" pitchFamily="-65" charset="-128"/>
                <a:sym typeface="Century Gothic" panose="020B0502020202020204" pitchFamily="34" charset="0"/>
              </a:rPr>
              <a:t>i</a:t>
            </a:r>
            <a:r>
              <a:rPr lang="en-US" altLang="en-US" sz="2800" dirty="0">
                <a:solidFill>
                  <a:srgbClr val="000000"/>
                </a:solidFill>
                <a:latin typeface="Seravek" pitchFamily="-65" charset="0"/>
                <a:ea typeface="ヒラギノ明朝 Pro W3" pitchFamily="-65" charset="-128"/>
                <a:sym typeface="Century Gothic" panose="020B0502020202020204" pitchFamily="34" charset="0"/>
              </a:rPr>
              <a:t>-</a:t>
            </a:r>
            <a:r>
              <a:rPr lang="en-US" altLang="en-US" sz="2800" dirty="0" err="1">
                <a:solidFill>
                  <a:srgbClr val="000000"/>
                </a:solidFill>
                <a:latin typeface="Seravek" pitchFamily="-65" charset="0"/>
                <a:sym typeface="Century Gothic" panose="020B0502020202020204" pitchFamily="34" charset="0"/>
              </a:rPr>
              <a:t>μ</a:t>
            </a:r>
            <a:r>
              <a:rPr lang="en-US" altLang="en-US" sz="2800" baseline="-25000" dirty="0" err="1">
                <a:solidFill>
                  <a:srgbClr val="000000"/>
                </a:solidFill>
                <a:latin typeface="Seravek" pitchFamily="-65" charset="0"/>
                <a:ea typeface="ヒラギノ明朝 Pro W3" pitchFamily="-65" charset="-128"/>
                <a:sym typeface="Century Gothic" panose="020B0502020202020204" pitchFamily="34" charset="0"/>
              </a:rPr>
              <a:t>x</a:t>
            </a:r>
            <a:r>
              <a:rPr lang="en-US" altLang="en-US" sz="2800" dirty="0">
                <a:solidFill>
                  <a:srgbClr val="000000"/>
                </a:solidFill>
                <a:latin typeface="Seravek" pitchFamily="-65" charset="0"/>
                <a:ea typeface="ヒラギノ明朝 Pro W3" pitchFamily="-65" charset="-128"/>
                <a:sym typeface="Century Gothic" panose="020B0502020202020204" pitchFamily="34" charset="0"/>
              </a:rPr>
              <a:t>)</a:t>
            </a:r>
            <a:r>
              <a:rPr lang="en-US" altLang="en-US" sz="2800" baseline="30000" dirty="0">
                <a:solidFill>
                  <a:srgbClr val="000000"/>
                </a:solidFill>
                <a:latin typeface="Seravek" pitchFamily="-65" charset="0"/>
                <a:ea typeface="ヒラギノ明朝 Pro W3" pitchFamily="-65" charset="-128"/>
                <a:sym typeface="Century Gothic" panose="020B0502020202020204" pitchFamily="34" charset="0"/>
              </a:rPr>
              <a:t>2</a:t>
            </a:r>
            <a:r>
              <a:rPr lang="en-US" altLang="en-US" sz="2800" dirty="0">
                <a:solidFill>
                  <a:srgbClr val="000000"/>
                </a:solidFill>
                <a:latin typeface="Seravek" pitchFamily="-65" charset="0"/>
                <a:ea typeface="ヒラギノ明朝 Pro W3" pitchFamily="-65" charset="-128"/>
                <a:sym typeface="Century Gothic" panose="020B0502020202020204" pitchFamily="34" charset="0"/>
              </a:rPr>
              <a:t> </a:t>
            </a:r>
            <a:r>
              <a:rPr lang="en-US" altLang="en-US" sz="2800" dirty="0">
                <a:solidFill>
                  <a:srgbClr val="FF0000"/>
                </a:solidFill>
                <a:latin typeface="Seravek" pitchFamily="-65" charset="0"/>
                <a:ea typeface="ヒラギノ明朝 Pro W3" pitchFamily="-65" charset="-128"/>
                <a:sym typeface="Century Gothic" panose="020B0502020202020204" pitchFamily="34" charset="0"/>
              </a:rPr>
              <a:t>/ (n-1).</a:t>
            </a:r>
            <a:r>
              <a:rPr lang="en-US" altLang="en-US" sz="2800" dirty="0">
                <a:solidFill>
                  <a:srgbClr val="000000"/>
                </a:solidFill>
                <a:latin typeface="Seravek" pitchFamily="-65" charset="0"/>
                <a:ea typeface="ヒラギノ明朝 Pro W3" pitchFamily="-65" charset="-128"/>
                <a:sym typeface="Century Gothic" panose="020B0502020202020204" pitchFamily="34" charset="0"/>
              </a:rPr>
              <a:t> </a:t>
            </a:r>
            <a:endParaRPr lang="en-US" altLang="en-US" sz="2800" dirty="0" smtClean="0">
              <a:solidFill>
                <a:srgbClr val="000000"/>
              </a:solidFill>
              <a:latin typeface="Seravek" pitchFamily="-65" charset="0"/>
              <a:ea typeface="ヒラギノ明朝 Pro W3" pitchFamily="-65" charset="-128"/>
              <a:sym typeface="Century Gothic" panose="020B0502020202020204" pitchFamily="34" charset="0"/>
            </a:endParaRPr>
          </a:p>
          <a:p>
            <a:pPr lvl="1">
              <a:spcBef>
                <a:spcPts val="1200"/>
              </a:spcBef>
              <a:buSzPct val="60000"/>
              <a:buFont typeface="Lucida Grande" pitchFamily="-65" charset="0"/>
              <a:buChar char="−"/>
            </a:pP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Why? Why </a:t>
            </a: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not </a:t>
            </a: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/n</a:t>
            </a: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a:t>
            </a:r>
          </a:p>
          <a:p>
            <a:pPr>
              <a:spcBef>
                <a:spcPts val="2400"/>
              </a:spcBef>
              <a:buSzPct val="100000"/>
              <a:buFont typeface="Arial" panose="020B0604020202020204" pitchFamily="34" charset="0"/>
              <a:buChar char="•"/>
            </a:pPr>
            <a:r>
              <a:rPr lang="en-US" altLang="en-US" sz="2800" dirty="0" err="1">
                <a:solidFill>
                  <a:srgbClr val="000000"/>
                </a:solidFill>
                <a:latin typeface="Seravek" pitchFamily="-65" charset="0"/>
                <a:ea typeface="ヒラギノ明朝 Pro W3" pitchFamily="-65" charset="-128"/>
                <a:sym typeface="Century Gothic" panose="020B0502020202020204" pitchFamily="34" charset="0"/>
              </a:rPr>
              <a:t>Var</a:t>
            </a:r>
            <a:r>
              <a:rPr lang="en-US" altLang="en-US" sz="2800" dirty="0">
                <a:solidFill>
                  <a:srgbClr val="000000"/>
                </a:solidFill>
                <a:latin typeface="Seravek" pitchFamily="-65" charset="0"/>
                <a:ea typeface="ヒラギノ明朝 Pro W3" pitchFamily="-65" charset="-128"/>
                <a:sym typeface="Century Gothic" panose="020B0502020202020204" pitchFamily="34" charset="0"/>
              </a:rPr>
              <a:t>(X) = E(X</a:t>
            </a:r>
            <a:r>
              <a:rPr lang="en-US" altLang="en-US" sz="2800" baseline="30000" dirty="0">
                <a:solidFill>
                  <a:srgbClr val="000000"/>
                </a:solidFill>
                <a:latin typeface="Seravek" pitchFamily="-65" charset="0"/>
                <a:ea typeface="ヒラギノ明朝 Pro W3" pitchFamily="-65" charset="-128"/>
                <a:sym typeface="Century Gothic" panose="020B0502020202020204" pitchFamily="34" charset="0"/>
              </a:rPr>
              <a:t>2</a:t>
            </a:r>
            <a:r>
              <a:rPr lang="en-US" altLang="en-US" sz="2800" dirty="0">
                <a:solidFill>
                  <a:srgbClr val="000000"/>
                </a:solidFill>
                <a:latin typeface="Seravek" pitchFamily="-65" charset="0"/>
                <a:ea typeface="ヒラギノ明朝 Pro W3" pitchFamily="-65" charset="-128"/>
                <a:sym typeface="Century Gothic" panose="020B0502020202020204" pitchFamily="34" charset="0"/>
              </a:rPr>
              <a:t>) – (E(X))</a:t>
            </a:r>
            <a:r>
              <a:rPr lang="en-US" altLang="en-US" sz="2800" baseline="30000" dirty="0">
                <a:solidFill>
                  <a:srgbClr val="000000"/>
                </a:solidFill>
                <a:latin typeface="Seravek" pitchFamily="-65" charset="0"/>
                <a:ea typeface="ヒラギノ明朝 Pro W3" pitchFamily="-65" charset="-128"/>
                <a:sym typeface="Century Gothic" panose="020B0502020202020204" pitchFamily="34" charset="0"/>
              </a:rPr>
              <a:t>2</a:t>
            </a:r>
            <a:r>
              <a:rPr lang="en-US" altLang="en-US" sz="2800" dirty="0">
                <a:solidFill>
                  <a:srgbClr val="000000"/>
                </a:solidFill>
                <a:latin typeface="Seravek" pitchFamily="-65" charset="0"/>
                <a:ea typeface="ヒラギノ明朝 Pro W3" pitchFamily="-65" charset="-128"/>
                <a:sym typeface="Century Gothic" panose="020B0502020202020204" pitchFamily="34" charset="0"/>
              </a:rPr>
              <a:t>. How?</a:t>
            </a:r>
          </a:p>
          <a:p>
            <a:pPr>
              <a:spcBef>
                <a:spcPts val="2400"/>
              </a:spcBef>
              <a:buSzPct val="100000"/>
              <a:buFont typeface="Arial" panose="020B0604020202020204" pitchFamily="34" charset="0"/>
              <a:buChar char="•"/>
            </a:pPr>
            <a:endParaRPr lang="en-US" altLang="en-US" sz="2800" dirty="0">
              <a:solidFill>
                <a:srgbClr val="000000"/>
              </a:solidFill>
              <a:latin typeface="Seravek" pitchFamily="-65" charset="0"/>
              <a:ea typeface="ヒラギノ明朝 Pro W3" pitchFamily="-65" charset="-128"/>
              <a:sym typeface="Century Gothic" panose="020B0502020202020204" pitchFamily="34" charset="0"/>
            </a:endParaRPr>
          </a:p>
          <a:p>
            <a:pPr>
              <a:spcBef>
                <a:spcPts val="2400"/>
              </a:spcBef>
              <a:buSzPct val="100000"/>
              <a:buFont typeface="Arial" panose="020B0604020202020204" pitchFamily="34" charset="0"/>
              <a:buChar char="•"/>
            </a:pPr>
            <a:endParaRPr lang="en-US" altLang="en-US" sz="2800" dirty="0">
              <a:solidFill>
                <a:srgbClr val="000000"/>
              </a:solidFill>
              <a:latin typeface="Seravek" pitchFamily="-65" charset="0"/>
              <a:ea typeface="ヒラギノ明朝 Pro W3" pitchFamily="-65" charset="-128"/>
              <a:sym typeface="Century Gothic" panose="020B0502020202020204" pitchFamily="34" charset="0"/>
            </a:endParaRPr>
          </a:p>
          <a:p>
            <a:pPr>
              <a:spcBef>
                <a:spcPts val="2400"/>
              </a:spcBef>
              <a:buSzPct val="100000"/>
              <a:buFont typeface="Arial" panose="020B0604020202020204" pitchFamily="34" charset="0"/>
              <a:buChar char="•"/>
            </a:pPr>
            <a:endParaRPr lang="en-US" altLang="en-US" sz="2800" dirty="0">
              <a:solidFill>
                <a:srgbClr val="000000"/>
              </a:solidFill>
              <a:latin typeface="Seravek" pitchFamily="-65" charset="0"/>
              <a:ea typeface="ヒラギノ明朝 Pro W3" pitchFamily="-65" charset="-128"/>
              <a:sym typeface="Century Gothic" panose="020B0502020202020204" pitchFamily="34" charset="0"/>
            </a:endParaRPr>
          </a:p>
          <a:p>
            <a:pPr>
              <a:spcBef>
                <a:spcPts val="2400"/>
              </a:spcBef>
              <a:buSzPct val="100000"/>
              <a:buFont typeface="Arial" panose="020B0604020202020204" pitchFamily="34" charset="0"/>
              <a:buChar char="•"/>
            </a:pPr>
            <a:endParaRPr lang="en-US" altLang="en-US" sz="2800" dirty="0">
              <a:solidFill>
                <a:srgbClr val="000000"/>
              </a:solidFill>
              <a:latin typeface="Seravek" pitchFamily="-65" charset="0"/>
              <a:ea typeface="ヒラギノ明朝 Pro W3" pitchFamily="-65" charset="-128"/>
              <a:sym typeface="Century Gothic" panose="020B0502020202020204" pitchFamily="34" charset="0"/>
            </a:endParaRPr>
          </a:p>
          <a:p>
            <a:pPr>
              <a:spcBef>
                <a:spcPts val="2400"/>
              </a:spcBef>
              <a:buSzPct val="100000"/>
              <a:buFont typeface="Arial" panose="020B0604020202020204" pitchFamily="34" charset="0"/>
              <a:buChar char="•"/>
            </a:pPr>
            <a:endParaRPr lang="en-US" altLang="en-US" sz="2800" dirty="0">
              <a:solidFill>
                <a:srgbClr val="000000"/>
              </a:solidFill>
              <a:latin typeface="Seravek" pitchFamily="-65" charset="0"/>
              <a:ea typeface="ヒラギノ明朝 Pro W3" pitchFamily="-65" charset="-128"/>
              <a:sym typeface="Century Gothic" panose="020B0502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59600" y="7373620"/>
            <a:ext cx="45847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bwMode="auto">
          <a:xfrm>
            <a:off x="6851650" y="7315200"/>
            <a:ext cx="4800600" cy="393700"/>
          </a:xfrm>
          <a:prstGeom prst="rect">
            <a:avLst/>
          </a:prstGeom>
          <a:solidFill>
            <a:srgbClr val="FFFFFF"/>
          </a:solidFill>
          <a:ln w="12700" cap="flat" cmpd="sng" algn="ctr">
            <a:noFill/>
            <a:prstDash val="solid"/>
            <a:round/>
            <a:headEnd type="none" w="med" len="med"/>
            <a:tailEnd type="none" w="med" len="med"/>
          </a:ln>
          <a:effectLst/>
        </p:spPr>
        <p:txBody>
          <a:bodyPr/>
          <a:lstStyle/>
          <a:p>
            <a:pPr algn="ctr">
              <a:defRPr/>
            </a:pPr>
            <a:endParaRPr lang="en-US">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endParaRPr>
          </a:p>
        </p:txBody>
      </p:sp>
      <p:sp>
        <p:nvSpPr>
          <p:cNvPr id="10" name="Rectangle 9"/>
          <p:cNvSpPr/>
          <p:nvPr/>
        </p:nvSpPr>
        <p:spPr bwMode="auto">
          <a:xfrm>
            <a:off x="6819385" y="7759337"/>
            <a:ext cx="4800600" cy="838200"/>
          </a:xfrm>
          <a:prstGeom prst="rect">
            <a:avLst/>
          </a:prstGeom>
          <a:solidFill>
            <a:srgbClr val="FFFFFF"/>
          </a:solidFill>
          <a:ln w="12700" cap="flat" cmpd="sng" algn="ctr">
            <a:noFill/>
            <a:prstDash val="solid"/>
            <a:round/>
            <a:headEnd type="none" w="med" len="med"/>
            <a:tailEnd type="none" w="med" len="med"/>
          </a:ln>
          <a:effectLst/>
        </p:spPr>
        <p:txBody>
          <a:bodyPr/>
          <a:lstStyle/>
          <a:p>
            <a:pPr algn="ctr">
              <a:defRPr/>
            </a:pPr>
            <a:endParaRPr lang="en-US">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endParaRPr>
          </a:p>
        </p:txBody>
      </p:sp>
      <p:sp>
        <p:nvSpPr>
          <p:cNvPr id="17" name="TextBox 16"/>
          <p:cNvSpPr txBox="1"/>
          <p:nvPr/>
        </p:nvSpPr>
        <p:spPr>
          <a:xfrm>
            <a:off x="1854200" y="-76200"/>
            <a:ext cx="1295400" cy="381000"/>
          </a:xfrm>
          <a:prstGeom prst="rect">
            <a:avLst/>
          </a:prstGeom>
          <a:solidFill>
            <a:schemeClr val="bg1">
              <a:lumMod val="95000"/>
              <a:lumOff val="5000"/>
            </a:schemeClr>
          </a:solidFill>
        </p:spPr>
        <p:txBody>
          <a:bodyPr>
            <a:spAutoFit/>
          </a:bodyPr>
          <a:lstStyle/>
          <a:p>
            <a:pPr algn="ctr">
              <a:defRPr/>
            </a:pPr>
            <a:r>
              <a:rPr lang="en-US" sz="1800" dirty="0">
                <a:solidFill>
                  <a:schemeClr val="tx1"/>
                </a:solidFill>
                <a:latin typeface="Calibri"/>
                <a:ea typeface="ＭＳ Ｐゴシック" charset="0"/>
                <a:cs typeface="Calibri"/>
                <a:sym typeface="Helvetica Neue Light" charset="0"/>
              </a:rPr>
              <a:t>1D RVs</a:t>
            </a:r>
          </a:p>
        </p:txBody>
      </p:sp>
      <p:sp>
        <p:nvSpPr>
          <p:cNvPr id="18" name="TextBox 17"/>
          <p:cNvSpPr txBox="1"/>
          <p:nvPr/>
        </p:nvSpPr>
        <p:spPr>
          <a:xfrm>
            <a:off x="31496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2D/Cond. </a:t>
            </a:r>
            <a:r>
              <a:rPr lang="en-US" sz="1800" dirty="0" err="1">
                <a:solidFill>
                  <a:schemeClr val="bg1"/>
                </a:solidFill>
                <a:latin typeface="Calibri"/>
                <a:ea typeface="ＭＳ Ｐゴシック" charset="0"/>
                <a:cs typeface="Calibri"/>
                <a:sym typeface="Helvetica Neue Light" charset="0"/>
              </a:rPr>
              <a:t>Prob</a:t>
            </a:r>
            <a:endParaRPr lang="en-US" sz="1800" dirty="0">
              <a:solidFill>
                <a:schemeClr val="bg1"/>
              </a:solidFill>
              <a:latin typeface="Calibri"/>
              <a:ea typeface="ＭＳ Ｐゴシック" charset="0"/>
              <a:cs typeface="Calibri"/>
              <a:sym typeface="Helvetica Neue Light" charset="0"/>
            </a:endParaRPr>
          </a:p>
        </p:txBody>
      </p:sp>
      <p:sp>
        <p:nvSpPr>
          <p:cNvPr id="19" name="TextBox 18"/>
          <p:cNvSpPr txBox="1"/>
          <p:nvPr/>
        </p:nvSpPr>
        <p:spPr>
          <a:xfrm>
            <a:off x="4749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err="1">
                <a:solidFill>
                  <a:schemeClr val="bg1"/>
                </a:solidFill>
                <a:latin typeface="Calibri"/>
                <a:ea typeface="ＭＳ Ｐゴシック" charset="0"/>
                <a:cs typeface="Calibri"/>
                <a:sym typeface="Helvetica Neue Light" charset="0"/>
              </a:rPr>
              <a:t>Corr</a:t>
            </a:r>
            <a:r>
              <a:rPr lang="en-US" sz="1800" dirty="0">
                <a:solidFill>
                  <a:schemeClr val="bg1"/>
                </a:solidFill>
                <a:latin typeface="Calibri"/>
                <a:ea typeface="ＭＳ Ｐゴシック" charset="0"/>
                <a:cs typeface="Calibri"/>
                <a:sym typeface="Helvetica Neue Light" charset="0"/>
              </a:rPr>
              <a:t>/</a:t>
            </a:r>
            <a:r>
              <a:rPr lang="en-US" sz="1800" dirty="0" err="1">
                <a:solidFill>
                  <a:schemeClr val="bg1"/>
                </a:solidFill>
                <a:latin typeface="Calibri"/>
                <a:ea typeface="ＭＳ Ｐゴシック" charset="0"/>
                <a:cs typeface="Calibri"/>
                <a:sym typeface="Helvetica Neue Light" charset="0"/>
              </a:rPr>
              <a:t>Indep</a:t>
            </a:r>
            <a:endParaRPr lang="en-US" sz="1800" dirty="0">
              <a:solidFill>
                <a:schemeClr val="bg1"/>
              </a:solidFill>
              <a:latin typeface="Calibri"/>
              <a:ea typeface="ＭＳ Ｐゴシック" charset="0"/>
              <a:cs typeface="Calibri"/>
              <a:sym typeface="Helvetica Neue Light" charset="0"/>
            </a:endParaRPr>
          </a:p>
        </p:txBody>
      </p:sp>
      <p:sp>
        <p:nvSpPr>
          <p:cNvPr id="20" name="TextBox 19"/>
          <p:cNvSpPr txBox="1"/>
          <p:nvPr/>
        </p:nvSpPr>
        <p:spPr>
          <a:xfrm>
            <a:off x="6350000" y="-76200"/>
            <a:ext cx="1828800" cy="381000"/>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Concept map</a:t>
            </a:r>
          </a:p>
        </p:txBody>
      </p:sp>
      <p:sp>
        <p:nvSpPr>
          <p:cNvPr id="21" name="TextBox 20"/>
          <p:cNvSpPr txBox="1"/>
          <p:nvPr/>
        </p:nvSpPr>
        <p:spPr>
          <a:xfrm>
            <a:off x="8178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Quiz</a:t>
            </a:r>
          </a:p>
        </p:txBody>
      </p:sp>
      <p:sp>
        <p:nvSpPr>
          <p:cNvPr id="22" name="TextBox 21"/>
          <p:cNvSpPr txBox="1"/>
          <p:nvPr/>
        </p:nvSpPr>
        <p:spPr>
          <a:xfrm>
            <a:off x="97790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Coming up</a:t>
            </a:r>
          </a:p>
        </p:txBody>
      </p:sp>
      <p:sp>
        <p:nvSpPr>
          <p:cNvPr id="14" name="Rounded Rectangle 13"/>
          <p:cNvSpPr/>
          <p:nvPr/>
        </p:nvSpPr>
        <p:spPr bwMode="auto">
          <a:xfrm>
            <a:off x="775730" y="7315200"/>
            <a:ext cx="2362200" cy="1282337"/>
          </a:xfrm>
          <a:prstGeom prst="roundRect">
            <a:avLst/>
          </a:prstGeom>
          <a:noFill/>
          <a:ln w="5715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4">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4">
                                            <p:txEl>
                                              <p:pRg st="8" end="8"/>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2"/>
      <p:bldP spid="9" grpId="0" animBg="1"/>
      <p:bldP spid="10"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latin typeface="Seravek Light" pitchFamily="-65" charset="0"/>
              </a:rPr>
              <a:t>Covariance</a:t>
            </a:r>
            <a:endParaRPr lang="en-US" altLang="en-US" dirty="0" smtClean="0">
              <a:latin typeface="Seravek Light" pitchFamily="-65" charset="0"/>
            </a:endParaRPr>
          </a:p>
        </p:txBody>
      </p:sp>
      <p:sp>
        <p:nvSpPr>
          <p:cNvPr id="13" name="TextBox 12"/>
          <p:cNvSpPr txBox="1"/>
          <p:nvPr/>
        </p:nvSpPr>
        <p:spPr>
          <a:xfrm>
            <a:off x="1854200" y="-76200"/>
            <a:ext cx="1295400" cy="381000"/>
          </a:xfrm>
          <a:prstGeom prst="rect">
            <a:avLst/>
          </a:prstGeom>
          <a:solidFill>
            <a:schemeClr val="bg1">
              <a:lumMod val="95000"/>
              <a:lumOff val="5000"/>
            </a:schemeClr>
          </a:solidFill>
        </p:spPr>
        <p:txBody>
          <a:bodyPr>
            <a:spAutoFit/>
          </a:bodyPr>
          <a:lstStyle/>
          <a:p>
            <a:pPr algn="ctr">
              <a:defRPr/>
            </a:pPr>
            <a:r>
              <a:rPr lang="en-US" sz="1800" dirty="0">
                <a:solidFill>
                  <a:schemeClr val="tx1"/>
                </a:solidFill>
                <a:latin typeface="Calibri"/>
                <a:ea typeface="ＭＳ Ｐゴシック" charset="0"/>
                <a:cs typeface="Calibri"/>
                <a:sym typeface="Helvetica Neue Light" charset="0"/>
              </a:rPr>
              <a:t>1D RVs</a:t>
            </a:r>
          </a:p>
        </p:txBody>
      </p:sp>
      <p:sp>
        <p:nvSpPr>
          <p:cNvPr id="14" name="TextBox 13"/>
          <p:cNvSpPr txBox="1"/>
          <p:nvPr/>
        </p:nvSpPr>
        <p:spPr>
          <a:xfrm>
            <a:off x="31496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2D/Cond. </a:t>
            </a:r>
            <a:r>
              <a:rPr lang="en-US" sz="1800" dirty="0" err="1">
                <a:solidFill>
                  <a:schemeClr val="bg1"/>
                </a:solidFill>
                <a:latin typeface="Calibri"/>
                <a:ea typeface="ＭＳ Ｐゴシック" charset="0"/>
                <a:cs typeface="Calibri"/>
                <a:sym typeface="Helvetica Neue Light" charset="0"/>
              </a:rPr>
              <a:t>Prob</a:t>
            </a:r>
            <a:endParaRPr lang="en-US" sz="1800" dirty="0">
              <a:solidFill>
                <a:schemeClr val="bg1"/>
              </a:solidFill>
              <a:latin typeface="Calibri"/>
              <a:ea typeface="ＭＳ Ｐゴシック" charset="0"/>
              <a:cs typeface="Calibri"/>
              <a:sym typeface="Helvetica Neue Light" charset="0"/>
            </a:endParaRPr>
          </a:p>
        </p:txBody>
      </p:sp>
      <p:sp>
        <p:nvSpPr>
          <p:cNvPr id="15" name="TextBox 14"/>
          <p:cNvSpPr txBox="1"/>
          <p:nvPr/>
        </p:nvSpPr>
        <p:spPr>
          <a:xfrm>
            <a:off x="4749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err="1">
                <a:solidFill>
                  <a:schemeClr val="bg1"/>
                </a:solidFill>
                <a:latin typeface="Calibri"/>
                <a:ea typeface="ＭＳ Ｐゴシック" charset="0"/>
                <a:cs typeface="Calibri"/>
                <a:sym typeface="Helvetica Neue Light" charset="0"/>
              </a:rPr>
              <a:t>Corr</a:t>
            </a:r>
            <a:r>
              <a:rPr lang="en-US" sz="1800" dirty="0">
                <a:solidFill>
                  <a:schemeClr val="bg1"/>
                </a:solidFill>
                <a:latin typeface="Calibri"/>
                <a:ea typeface="ＭＳ Ｐゴシック" charset="0"/>
                <a:cs typeface="Calibri"/>
                <a:sym typeface="Helvetica Neue Light" charset="0"/>
              </a:rPr>
              <a:t>/</a:t>
            </a:r>
            <a:r>
              <a:rPr lang="en-US" sz="1800" dirty="0" err="1">
                <a:solidFill>
                  <a:schemeClr val="bg1"/>
                </a:solidFill>
                <a:latin typeface="Calibri"/>
                <a:ea typeface="ＭＳ Ｐゴシック" charset="0"/>
                <a:cs typeface="Calibri"/>
                <a:sym typeface="Helvetica Neue Light" charset="0"/>
              </a:rPr>
              <a:t>Indep</a:t>
            </a:r>
            <a:endParaRPr lang="en-US" sz="1800" dirty="0">
              <a:solidFill>
                <a:schemeClr val="bg1"/>
              </a:solidFill>
              <a:latin typeface="Calibri"/>
              <a:ea typeface="ＭＳ Ｐゴシック" charset="0"/>
              <a:cs typeface="Calibri"/>
              <a:sym typeface="Helvetica Neue Light" charset="0"/>
            </a:endParaRPr>
          </a:p>
        </p:txBody>
      </p:sp>
      <p:sp>
        <p:nvSpPr>
          <p:cNvPr id="16" name="TextBox 15"/>
          <p:cNvSpPr txBox="1"/>
          <p:nvPr/>
        </p:nvSpPr>
        <p:spPr>
          <a:xfrm>
            <a:off x="6350000" y="-76200"/>
            <a:ext cx="1828800" cy="381000"/>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Concept map</a:t>
            </a:r>
          </a:p>
        </p:txBody>
      </p:sp>
      <p:sp>
        <p:nvSpPr>
          <p:cNvPr id="17" name="TextBox 16"/>
          <p:cNvSpPr txBox="1"/>
          <p:nvPr/>
        </p:nvSpPr>
        <p:spPr>
          <a:xfrm>
            <a:off x="8178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Quiz</a:t>
            </a:r>
          </a:p>
        </p:txBody>
      </p:sp>
      <p:sp>
        <p:nvSpPr>
          <p:cNvPr id="18" name="TextBox 17"/>
          <p:cNvSpPr txBox="1"/>
          <p:nvPr/>
        </p:nvSpPr>
        <p:spPr>
          <a:xfrm>
            <a:off x="97790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Coming up</a:t>
            </a:r>
          </a:p>
        </p:txBody>
      </p:sp>
      <p:sp>
        <p:nvSpPr>
          <p:cNvPr id="20" name="Content Placeholder 2"/>
          <p:cNvSpPr txBox="1">
            <a:spLocks/>
          </p:cNvSpPr>
          <p:nvPr/>
        </p:nvSpPr>
        <p:spPr bwMode="auto">
          <a:xfrm>
            <a:off x="942443" y="1876425"/>
            <a:ext cx="7010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50800" bIns="50800"/>
          <a:lstStyle>
            <a:lvl1pPr marL="406400" indent="-4064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742950" indent="-28575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a:spcBef>
                <a:spcPts val="1800"/>
              </a:spcBef>
              <a:buSzPct val="100000"/>
              <a:buFont typeface="Arial" panose="020B0604020202020204" pitchFamily="34" charset="0"/>
              <a:buChar char="•"/>
            </a:pPr>
            <a:r>
              <a:rPr lang="en-US" altLang="en-US" sz="2800" dirty="0" smtClean="0">
                <a:solidFill>
                  <a:srgbClr val="000000"/>
                </a:solidFill>
                <a:latin typeface="Seravek" pitchFamily="-65" charset="0"/>
                <a:ea typeface="ヒラギノ明朝 Pro W3" pitchFamily="-65" charset="-128"/>
                <a:sym typeface="Century Gothic" panose="020B0502020202020204" pitchFamily="34" charset="0"/>
              </a:rPr>
              <a:t>X,Y are two RVs</a:t>
            </a:r>
            <a:endParaRPr lang="en-US" altLang="en-US" sz="2800" dirty="0">
              <a:solidFill>
                <a:srgbClr val="000000"/>
              </a:solidFill>
              <a:latin typeface="Seravek" pitchFamily="-65" charset="0"/>
              <a:ea typeface="ヒラギノ明朝 Pro W3" pitchFamily="-65" charset="-128"/>
              <a:sym typeface="Century Gothic" panose="020B0502020202020204" pitchFamily="34" charset="0"/>
            </a:endParaRPr>
          </a:p>
          <a:p>
            <a:pPr>
              <a:spcBef>
                <a:spcPts val="1800"/>
              </a:spcBef>
              <a:buSzPct val="100000"/>
              <a:buFont typeface="Arial" panose="020B0604020202020204" pitchFamily="34" charset="0"/>
              <a:buChar char="•"/>
            </a:pPr>
            <a:r>
              <a:rPr lang="en-US" altLang="en-US" sz="2800" dirty="0" smtClean="0">
                <a:solidFill>
                  <a:srgbClr val="000000"/>
                </a:solidFill>
                <a:latin typeface="Seravek" pitchFamily="-65" charset="0"/>
                <a:ea typeface="ヒラギノ明朝 Pro W3" pitchFamily="-65" charset="-128"/>
                <a:sym typeface="Century Gothic" panose="020B0502020202020204" pitchFamily="34" charset="0"/>
              </a:rPr>
              <a:t>Covariance: </a:t>
            </a:r>
            <a:r>
              <a:rPr lang="en-US" altLang="en-US" sz="2800" dirty="0" err="1" smtClean="0">
                <a:solidFill>
                  <a:srgbClr val="FF0000"/>
                </a:solidFill>
                <a:latin typeface="Seravek" pitchFamily="-65" charset="0"/>
                <a:ea typeface="ヒラギノ明朝 Pro W3" pitchFamily="-65" charset="-128"/>
                <a:sym typeface="Century Gothic" panose="020B0502020202020204" pitchFamily="34" charset="0"/>
              </a:rPr>
              <a:t>Cov</a:t>
            </a:r>
            <a:r>
              <a:rPr lang="en-US" altLang="en-US" sz="2800" dirty="0" smtClean="0">
                <a:solidFill>
                  <a:srgbClr val="FF0000"/>
                </a:solidFill>
                <a:latin typeface="Seravek" pitchFamily="-65" charset="0"/>
                <a:ea typeface="ヒラギノ明朝 Pro W3" pitchFamily="-65" charset="-128"/>
                <a:sym typeface="Century Gothic" panose="020B0502020202020204" pitchFamily="34" charset="0"/>
              </a:rPr>
              <a:t>(X,Y</a:t>
            </a:r>
            <a:r>
              <a:rPr lang="en-US" altLang="en-US" sz="2800" dirty="0">
                <a:solidFill>
                  <a:srgbClr val="FF0000"/>
                </a:solidFill>
                <a:latin typeface="Seravek" pitchFamily="-65" charset="0"/>
                <a:ea typeface="ヒラギノ明朝 Pro W3" pitchFamily="-65" charset="-128"/>
                <a:sym typeface="Century Gothic" panose="020B0502020202020204" pitchFamily="34" charset="0"/>
              </a:rPr>
              <a:t>)</a:t>
            </a:r>
          </a:p>
        </p:txBody>
      </p:sp>
      <p:sp>
        <p:nvSpPr>
          <p:cNvPr id="21" name="Content Placeholder 2"/>
          <p:cNvSpPr txBox="1">
            <a:spLocks/>
          </p:cNvSpPr>
          <p:nvPr/>
        </p:nvSpPr>
        <p:spPr bwMode="auto">
          <a:xfrm>
            <a:off x="942443" y="3171825"/>
            <a:ext cx="7391400" cy="5334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lIns="50800" tIns="50800" rIns="50800" bIns="50800"/>
          <a:lstStyle>
            <a:lvl1pPr marL="406400" indent="-4064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800100" indent="-4064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lvl="1">
              <a:spcBef>
                <a:spcPts val="1800"/>
              </a:spcBef>
              <a:buSzPct val="60000"/>
              <a:buFont typeface="Lucida Grande" pitchFamily="-65" charset="0"/>
              <a:buChar char="−"/>
            </a:pPr>
            <a:endParaRPr lang="en-US" altLang="en-US" sz="2400" dirty="0" smtClean="0">
              <a:solidFill>
                <a:srgbClr val="000000"/>
              </a:solidFill>
              <a:latin typeface="Seravek" pitchFamily="-65" charset="0"/>
              <a:ea typeface="ヒラギノ明朝 Pro W3" pitchFamily="-65" charset="-128"/>
              <a:sym typeface="Century Gothic" panose="020B0502020202020204" pitchFamily="34" charset="0"/>
            </a:endParaRPr>
          </a:p>
          <a:p>
            <a:pPr lvl="1">
              <a:spcBef>
                <a:spcPts val="1800"/>
              </a:spcBef>
              <a:buSzPct val="60000"/>
              <a:buFont typeface="Lucida Grande" pitchFamily="-65" charset="0"/>
              <a:buChar char="−"/>
            </a:pPr>
            <a:endParaRPr lang="en-US" altLang="en-US" sz="2400" dirty="0" smtClean="0">
              <a:solidFill>
                <a:srgbClr val="000000"/>
              </a:solidFill>
              <a:latin typeface="Seravek" pitchFamily="-65" charset="0"/>
              <a:ea typeface="ヒラギノ明朝 Pro W3" pitchFamily="-65" charset="-128"/>
              <a:sym typeface="Century Gothic" panose="020B0502020202020204" pitchFamily="34" charset="0"/>
            </a:endParaRPr>
          </a:p>
          <a:p>
            <a:pPr lvl="1">
              <a:spcBef>
                <a:spcPts val="1800"/>
              </a:spcBef>
              <a:buSzPct val="60000"/>
              <a:buFont typeface="Lucida Grande" pitchFamily="-65" charset="0"/>
              <a:buChar char="−"/>
            </a:pPr>
            <a:r>
              <a:rPr lang="en-US" altLang="en-US" sz="2400" dirty="0" err="1" smtClean="0">
                <a:solidFill>
                  <a:srgbClr val="000000"/>
                </a:solidFill>
                <a:latin typeface="Seravek" pitchFamily="-65" charset="0"/>
                <a:ea typeface="ヒラギノ明朝 Pro W3" pitchFamily="-65" charset="-128"/>
                <a:sym typeface="Century Gothic" panose="020B0502020202020204" pitchFamily="34" charset="0"/>
              </a:rPr>
              <a:t>Cov</a:t>
            </a: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(X,X</a:t>
            </a: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 </a:t>
            </a:r>
            <a:r>
              <a:rPr lang="en-US" altLang="en-US" sz="2400" b="1" dirty="0">
                <a:solidFill>
                  <a:srgbClr val="7030A0"/>
                </a:solidFill>
                <a:latin typeface="Seravek" pitchFamily="-65" charset="0"/>
                <a:ea typeface="ヒラギノ明朝 Pro W3" pitchFamily="-65" charset="-128"/>
                <a:sym typeface="Century Gothic" panose="020B0502020202020204" pitchFamily="34" charset="0"/>
              </a:rPr>
              <a:t>:=</a:t>
            </a: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 </a:t>
            </a:r>
            <a:r>
              <a:rPr lang="en-US" altLang="en-US" sz="2400" dirty="0" err="1">
                <a:solidFill>
                  <a:srgbClr val="000000"/>
                </a:solidFill>
                <a:latin typeface="Seravek" pitchFamily="-65" charset="0"/>
                <a:ea typeface="ヒラギノ明朝 Pro W3" pitchFamily="-65" charset="-128"/>
                <a:sym typeface="Century Gothic" panose="020B0502020202020204" pitchFamily="34" charset="0"/>
              </a:rPr>
              <a:t>Var</a:t>
            </a: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(X) </a:t>
            </a: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 </a:t>
            </a: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E(X – E(X))</a:t>
            </a:r>
            <a:r>
              <a:rPr lang="en-US" altLang="en-US" sz="2400" baseline="30000" dirty="0">
                <a:solidFill>
                  <a:srgbClr val="000000"/>
                </a:solidFill>
                <a:latin typeface="Seravek" pitchFamily="-65" charset="0"/>
                <a:ea typeface="ヒラギノ明朝 Pro W3" pitchFamily="-65" charset="-128"/>
                <a:sym typeface="Century Gothic" panose="020B0502020202020204" pitchFamily="34" charset="0"/>
              </a:rPr>
              <a:t> 2</a:t>
            </a: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 </a:t>
            </a:r>
          </a:p>
          <a:p>
            <a:pPr marL="393700" lvl="1" indent="0">
              <a:spcBef>
                <a:spcPts val="1200"/>
              </a:spcBef>
              <a:buSzPct val="60000"/>
            </a:pP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		     = </a:t>
            </a: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E[ (X – E(X))</a:t>
            </a:r>
            <a:r>
              <a:rPr lang="en-US" altLang="en-US" sz="2400" baseline="30000" dirty="0">
                <a:solidFill>
                  <a:srgbClr val="000000"/>
                </a:solidFill>
                <a:latin typeface="Seravek" pitchFamily="-65" charset="0"/>
                <a:ea typeface="ヒラギノ明朝 Pro W3" pitchFamily="-65" charset="-128"/>
                <a:sym typeface="Century Gothic" panose="020B0502020202020204" pitchFamily="34" charset="0"/>
              </a:rPr>
              <a:t> </a:t>
            </a: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(X – E(X))</a:t>
            </a:r>
            <a:r>
              <a:rPr lang="en-US" altLang="en-US" sz="2400" baseline="30000" dirty="0">
                <a:solidFill>
                  <a:srgbClr val="000000"/>
                </a:solidFill>
                <a:latin typeface="Seravek" pitchFamily="-65" charset="0"/>
                <a:ea typeface="ヒラギノ明朝 Pro W3" pitchFamily="-65" charset="-128"/>
                <a:sym typeface="Century Gothic" panose="020B0502020202020204" pitchFamily="34" charset="0"/>
              </a:rPr>
              <a:t> </a:t>
            </a: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 </a:t>
            </a:r>
          </a:p>
          <a:p>
            <a:pPr lvl="1">
              <a:spcBef>
                <a:spcPts val="1800"/>
              </a:spcBef>
              <a:buSzPct val="60000"/>
              <a:buFont typeface="Lucida Grande" pitchFamily="-65" charset="0"/>
              <a:buChar char="−"/>
            </a:pPr>
            <a:r>
              <a:rPr lang="en-US" altLang="en-US" sz="2400" dirty="0" err="1">
                <a:solidFill>
                  <a:srgbClr val="FF0000"/>
                </a:solidFill>
                <a:latin typeface="Seravek" pitchFamily="-65" charset="0"/>
                <a:ea typeface="ヒラギノ明朝 Pro W3" pitchFamily="-65" charset="-128"/>
                <a:sym typeface="Century Gothic" panose="020B0502020202020204" pitchFamily="34" charset="0"/>
              </a:rPr>
              <a:t>Cov</a:t>
            </a:r>
            <a:r>
              <a:rPr lang="en-US" altLang="en-US" sz="2400" dirty="0">
                <a:solidFill>
                  <a:srgbClr val="FF0000"/>
                </a:solidFill>
                <a:latin typeface="Seravek" pitchFamily="-65" charset="0"/>
                <a:ea typeface="ヒラギノ明朝 Pro W3" pitchFamily="-65" charset="-128"/>
                <a:sym typeface="Century Gothic" panose="020B0502020202020204" pitchFamily="34" charset="0"/>
              </a:rPr>
              <a:t>(X,Y)</a:t>
            </a: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 = ?</a:t>
            </a:r>
          </a:p>
          <a:p>
            <a:pPr marL="393700" lvl="1" indent="0">
              <a:spcBef>
                <a:spcPts val="1200"/>
              </a:spcBef>
              <a:buSzPct val="60000"/>
            </a:pP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		    = </a:t>
            </a:r>
            <a:r>
              <a:rPr lang="en-US" altLang="en-US" sz="2400" dirty="0">
                <a:solidFill>
                  <a:srgbClr val="FF0000"/>
                </a:solidFill>
                <a:latin typeface="Seravek" pitchFamily="-65" charset="0"/>
                <a:ea typeface="ヒラギノ明朝 Pro W3" pitchFamily="-65" charset="-128"/>
                <a:sym typeface="Century Gothic" panose="020B0502020202020204" pitchFamily="34" charset="0"/>
              </a:rPr>
              <a:t>E[ (X – E(X))</a:t>
            </a:r>
            <a:r>
              <a:rPr lang="en-US" altLang="en-US" sz="2400" baseline="30000" dirty="0">
                <a:solidFill>
                  <a:srgbClr val="FF0000"/>
                </a:solidFill>
                <a:latin typeface="Seravek" pitchFamily="-65" charset="0"/>
                <a:ea typeface="ヒラギノ明朝 Pro W3" pitchFamily="-65" charset="-128"/>
                <a:sym typeface="Century Gothic" panose="020B0502020202020204" pitchFamily="34" charset="0"/>
              </a:rPr>
              <a:t> </a:t>
            </a:r>
            <a:r>
              <a:rPr lang="en-US" altLang="en-US" sz="2400" dirty="0">
                <a:solidFill>
                  <a:srgbClr val="FF0000"/>
                </a:solidFill>
                <a:latin typeface="Seravek" pitchFamily="-65" charset="0"/>
                <a:ea typeface="ヒラギノ明朝 Pro W3" pitchFamily="-65" charset="-128"/>
                <a:sym typeface="Century Gothic" panose="020B0502020202020204" pitchFamily="34" charset="0"/>
              </a:rPr>
              <a:t>(Y – E(Y))</a:t>
            </a:r>
            <a:r>
              <a:rPr lang="en-US" altLang="en-US" sz="2400" baseline="30000" dirty="0">
                <a:solidFill>
                  <a:srgbClr val="FF0000"/>
                </a:solidFill>
                <a:latin typeface="Seravek" pitchFamily="-65" charset="0"/>
                <a:ea typeface="ヒラギノ明朝 Pro W3" pitchFamily="-65" charset="-128"/>
                <a:sym typeface="Century Gothic" panose="020B0502020202020204" pitchFamily="34" charset="0"/>
              </a:rPr>
              <a:t>  </a:t>
            </a:r>
            <a:r>
              <a:rPr lang="en-US" altLang="en-US" sz="2400" dirty="0">
                <a:solidFill>
                  <a:srgbClr val="FF0000"/>
                </a:solidFill>
                <a:latin typeface="Seravek" pitchFamily="-65" charset="0"/>
                <a:ea typeface="ヒラギノ明朝 Pro W3" pitchFamily="-65" charset="-128"/>
                <a:sym typeface="Century Gothic" panose="020B0502020202020204" pitchFamily="34" charset="0"/>
              </a:rPr>
              <a:t>]</a:t>
            </a:r>
          </a:p>
          <a:p>
            <a:pPr lvl="1">
              <a:spcBef>
                <a:spcPts val="1800"/>
              </a:spcBef>
              <a:buSzPct val="60000"/>
              <a:buFont typeface="Lucida Grande" pitchFamily="-65" charset="0"/>
              <a:buChar char="−"/>
            </a:pPr>
            <a:endParaRPr lang="en-US" altLang="en-US" sz="2400" dirty="0">
              <a:solidFill>
                <a:srgbClr val="000000"/>
              </a:solidFill>
              <a:latin typeface="Seravek" pitchFamily="-65" charset="0"/>
              <a:ea typeface="ヒラギノ明朝 Pro W3" pitchFamily="-65" charset="-128"/>
              <a:sym typeface="Century Gothic" panose="020B0502020202020204" pitchFamily="34" charset="0"/>
            </a:endParaRPr>
          </a:p>
          <a:p>
            <a:pPr lvl="1">
              <a:spcBef>
                <a:spcPts val="1800"/>
              </a:spcBef>
              <a:buSzPct val="60000"/>
              <a:buFont typeface="Lucida Grande" pitchFamily="-65" charset="0"/>
              <a:buNone/>
            </a:pPr>
            <a:endParaRPr lang="en-US" altLang="en-US" sz="2400" dirty="0">
              <a:solidFill>
                <a:srgbClr val="000000"/>
              </a:solidFill>
              <a:latin typeface="Seravek" pitchFamily="-65" charset="0"/>
              <a:ea typeface="ヒラギノ明朝 Pro W3" pitchFamily="-65" charset="-128"/>
              <a:sym typeface="Century Gothic" panose="020B0502020202020204" pitchFamily="34" charset="0"/>
            </a:endParaRPr>
          </a:p>
          <a:p>
            <a:pPr lvl="1">
              <a:spcBef>
                <a:spcPts val="1200"/>
              </a:spcBef>
              <a:buSzPct val="60000"/>
              <a:buFont typeface="Lucida Grande" pitchFamily="-65" charset="0"/>
              <a:buNone/>
            </a:pP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              </a:t>
            </a:r>
            <a:endParaRPr lang="en-US" altLang="en-US" sz="2400" dirty="0">
              <a:solidFill>
                <a:srgbClr val="000000"/>
              </a:solidFill>
              <a:latin typeface="Seravek" pitchFamily="-65" charset="0"/>
              <a:ea typeface="ヒラギノ明朝 Pro W3" pitchFamily="-65" charset="-128"/>
              <a:sym typeface="Century Gothic" panose="020B0502020202020204" pitchFamily="34" charset="0"/>
            </a:endParaRPr>
          </a:p>
          <a:p>
            <a:pPr>
              <a:spcBef>
                <a:spcPts val="1800"/>
              </a:spcBef>
              <a:buSzPct val="100000"/>
              <a:buFont typeface="Arial" panose="020B0604020202020204" pitchFamily="34" charset="0"/>
              <a:buChar char="•"/>
            </a:pPr>
            <a:endParaRPr lang="en-US" altLang="en-US" sz="2800" dirty="0">
              <a:solidFill>
                <a:srgbClr val="000000"/>
              </a:solidFill>
              <a:latin typeface="Seravek" pitchFamily="-65" charset="0"/>
              <a:ea typeface="ヒラギノ明朝 Pro W3" pitchFamily="-65" charset="-128"/>
              <a:sym typeface="Century Gothic" panose="020B0502020202020204" pitchFamily="34" charset="0"/>
            </a:endParaRPr>
          </a:p>
          <a:p>
            <a:pPr>
              <a:spcBef>
                <a:spcPts val="1800"/>
              </a:spcBef>
              <a:buSzPct val="100000"/>
              <a:buFont typeface="Arial" panose="020B0604020202020204" pitchFamily="34" charset="0"/>
              <a:buChar char="•"/>
            </a:pPr>
            <a:endParaRPr lang="en-US" altLang="en-US" sz="2800" dirty="0">
              <a:solidFill>
                <a:srgbClr val="000000"/>
              </a:solidFill>
              <a:latin typeface="Seravek" pitchFamily="-65" charset="0"/>
              <a:ea typeface="ヒラギノ明朝 Pro W3" pitchFamily="-65" charset="-128"/>
              <a:sym typeface="Century Gothic" panose="020B0502020202020204" pitchFamily="34" charset="0"/>
            </a:endParaRPr>
          </a:p>
        </p:txBody>
      </p:sp>
      <p:pic>
        <p:nvPicPr>
          <p:cNvPr id="23" name="Picture 1" descr="4142364a61439286f341e39a13cec88c.png"/>
          <p:cNvPicPr>
            <a:picLocks noChangeAspect="1"/>
          </p:cNvPicPr>
          <p:nvPr/>
        </p:nvPicPr>
        <p:blipFill>
          <a:blip r:embed="rId3">
            <a:extLst>
              <a:ext uri="{28A0092B-C50C-407E-A947-70E740481C1C}">
                <a14:useLocalDpi xmlns:a14="http://schemas.microsoft.com/office/drawing/2010/main" val="0"/>
              </a:ext>
            </a:extLst>
          </a:blip>
          <a:srcRect l="13660" t="75677" r="45486" b="-793"/>
          <a:stretch>
            <a:fillRect/>
          </a:stretch>
        </p:blipFill>
        <p:spPr bwMode="auto">
          <a:xfrm>
            <a:off x="3168117" y="7562522"/>
            <a:ext cx="2940050" cy="3714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rcRect t="23698" b="28870"/>
          <a:stretch>
            <a:fillRect/>
          </a:stretch>
        </p:blipFill>
        <p:spPr bwMode="auto">
          <a:xfrm>
            <a:off x="2006600" y="6423352"/>
            <a:ext cx="6172200"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p:cNvPicPr>
            <a:picLocks noChangeAspect="1"/>
          </p:cNvPicPr>
          <p:nvPr/>
        </p:nvPicPr>
        <p:blipFill>
          <a:blip r:embed="rId5">
            <a:extLst>
              <a:ext uri="{28A0092B-C50C-407E-A947-70E740481C1C}">
                <a14:useLocalDpi xmlns:a14="http://schemas.microsoft.com/office/drawing/2010/main" val="0"/>
              </a:ext>
            </a:extLst>
          </a:blip>
          <a:srcRect l="34450" t="1437" r="34125" b="-3548"/>
          <a:stretch>
            <a:fillRect/>
          </a:stretch>
        </p:blipFill>
        <p:spPr bwMode="auto">
          <a:xfrm>
            <a:off x="10640886" y="1652588"/>
            <a:ext cx="1333707" cy="2189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rcRect l="65875" t="2203"/>
          <a:stretch>
            <a:fillRect/>
          </a:stretch>
        </p:blipFill>
        <p:spPr bwMode="auto">
          <a:xfrm>
            <a:off x="9052457" y="1676400"/>
            <a:ext cx="1453086"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rcRect r="66055" b="-330"/>
          <a:stretch>
            <a:fillRect/>
          </a:stretch>
        </p:blipFill>
        <p:spPr bwMode="auto">
          <a:xfrm>
            <a:off x="7493032" y="1652588"/>
            <a:ext cx="1424082" cy="212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 Box 15"/>
          <p:cNvSpPr txBox="1"/>
          <p:nvPr/>
        </p:nvSpPr>
        <p:spPr>
          <a:xfrm>
            <a:off x="1715083" y="7162800"/>
            <a:ext cx="5846119" cy="466725"/>
          </a:xfrm>
          <a:prstGeom prst="rect">
            <a:avLst/>
          </a:prstGeom>
          <a:noFill/>
          <a:ln>
            <a:noFill/>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a:lstStyle>
            <a:lvl1pPr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742950" indent="-28575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eaLnBrk="1" hangingPunct="1"/>
            <a:r>
              <a:rPr lang="en-US" altLang="en-US" sz="1800" i="1" dirty="0">
                <a:solidFill>
                  <a:srgbClr val="000000"/>
                </a:solidFill>
                <a:latin typeface="Seravek ExtraLight" pitchFamily="-65" charset="0"/>
                <a:ea typeface="ＭＳ 明朝" pitchFamily="-65" charset="-128"/>
              </a:rPr>
              <a:t>Because </a:t>
            </a:r>
            <a:r>
              <a:rPr lang="en-US" altLang="en-US" sz="1800" i="1" dirty="0" smtClean="0">
                <a:solidFill>
                  <a:srgbClr val="000000"/>
                </a:solidFill>
                <a:latin typeface="Seravek ExtraLight" pitchFamily="-65" charset="0"/>
                <a:ea typeface="ＭＳ 明朝" pitchFamily="-65" charset="-128"/>
              </a:rPr>
              <a:t>E (X*E(Y))  =  E(X*</a:t>
            </a:r>
            <a:r>
              <a:rPr lang="en-US" altLang="en-US" sz="1800" i="1" dirty="0" err="1" smtClean="0">
                <a:solidFill>
                  <a:srgbClr val="000000"/>
                </a:solidFill>
                <a:latin typeface="Seravek ExtraLight" pitchFamily="-65" charset="0"/>
                <a:ea typeface="ＭＳ 明朝" pitchFamily="-65" charset="-128"/>
              </a:rPr>
              <a:t>μ</a:t>
            </a:r>
            <a:r>
              <a:rPr lang="en-US" altLang="en-US" sz="1800" i="1" baseline="-25000" dirty="0" err="1" smtClean="0">
                <a:solidFill>
                  <a:srgbClr val="000000"/>
                </a:solidFill>
                <a:latin typeface="Seravek ExtraLight" pitchFamily="-65" charset="0"/>
                <a:ea typeface="ＭＳ 明朝" pitchFamily="-65" charset="-128"/>
              </a:rPr>
              <a:t>y</a:t>
            </a:r>
            <a:r>
              <a:rPr lang="en-US" altLang="en-US" sz="1800" i="1" dirty="0" smtClean="0">
                <a:solidFill>
                  <a:srgbClr val="000000"/>
                </a:solidFill>
                <a:latin typeface="Seravek ExtraLight" pitchFamily="-65" charset="0"/>
                <a:ea typeface="ＭＳ 明朝" pitchFamily="-65" charset="-128"/>
              </a:rPr>
              <a:t>) </a:t>
            </a:r>
            <a:r>
              <a:rPr lang="en-US" altLang="en-US" sz="1800" i="1" dirty="0" smtClean="0">
                <a:solidFill>
                  <a:srgbClr val="000000"/>
                </a:solidFill>
                <a:latin typeface="Seravek ExtraLight" pitchFamily="-65" charset="0"/>
                <a:ea typeface="ＭＳ 明朝" pitchFamily="-65" charset="-128"/>
              </a:rPr>
              <a:t> = </a:t>
            </a:r>
            <a:r>
              <a:rPr lang="en-US" altLang="en-US" sz="1800" i="1" dirty="0" err="1" smtClean="0">
                <a:solidFill>
                  <a:srgbClr val="000000"/>
                </a:solidFill>
                <a:latin typeface="Seravek ExtraLight" pitchFamily="-65" charset="0"/>
                <a:ea typeface="ＭＳ 明朝" pitchFamily="-65" charset="-128"/>
              </a:rPr>
              <a:t>μ</a:t>
            </a:r>
            <a:r>
              <a:rPr lang="en-US" altLang="en-US" sz="1800" i="1" baseline="-25000" dirty="0" err="1" smtClean="0">
                <a:solidFill>
                  <a:srgbClr val="000000"/>
                </a:solidFill>
                <a:latin typeface="Seravek ExtraLight" pitchFamily="-65" charset="0"/>
                <a:ea typeface="ＭＳ 明朝" pitchFamily="-65" charset="-128"/>
              </a:rPr>
              <a:t>y</a:t>
            </a:r>
            <a:r>
              <a:rPr lang="en-US" altLang="en-US" sz="1800" i="1" dirty="0" smtClean="0">
                <a:solidFill>
                  <a:srgbClr val="000000"/>
                </a:solidFill>
                <a:latin typeface="Seravek ExtraLight" pitchFamily="-65" charset="0"/>
                <a:ea typeface="ＭＳ 明朝" pitchFamily="-65" charset="-128"/>
              </a:rPr>
              <a:t>*E(X) =  E(X)*E(Y)</a:t>
            </a:r>
            <a:endParaRPr lang="en-US" altLang="en-US" sz="2800" i="1" dirty="0">
              <a:solidFill>
                <a:srgbClr val="000000"/>
              </a:solidFill>
              <a:latin typeface="Seravek ExtraLight" pitchFamily="-65" charset="0"/>
              <a:ea typeface="ＭＳ 明朝" pitchFamily="-65" charset="-128"/>
            </a:endParaRPr>
          </a:p>
        </p:txBody>
      </p:sp>
      <p:sp>
        <p:nvSpPr>
          <p:cNvPr id="22" name="Content Placeholder 2"/>
          <p:cNvSpPr txBox="1">
            <a:spLocks/>
          </p:cNvSpPr>
          <p:nvPr/>
        </p:nvSpPr>
        <p:spPr bwMode="auto">
          <a:xfrm>
            <a:off x="7744448" y="4289117"/>
            <a:ext cx="5260352" cy="2097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lIns="50800" tIns="50800" rIns="50800" bIns="50800"/>
          <a:lstStyle>
            <a:lvl1pPr marL="406400" indent="-4064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800100" indent="-4064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a:spcBef>
                <a:spcPts val="1200"/>
              </a:spcBef>
              <a:buSzPct val="60000"/>
              <a:buFont typeface="Lucida Grande" pitchFamily="-65" charset="0"/>
              <a:buNone/>
            </a:pPr>
            <a:r>
              <a:rPr lang="en-US" altLang="en-US" sz="2400" b="1" u="sng" dirty="0" smtClean="0">
                <a:solidFill>
                  <a:srgbClr val="000000"/>
                </a:solidFill>
                <a:latin typeface="Seravek" pitchFamily="-65" charset="0"/>
                <a:sym typeface="Century Gothic" panose="020B0502020202020204" pitchFamily="34" charset="0"/>
              </a:rPr>
              <a:t>Sample</a:t>
            </a:r>
            <a:r>
              <a:rPr lang="en-US" altLang="en-US" sz="2400" dirty="0" smtClean="0">
                <a:solidFill>
                  <a:srgbClr val="000000"/>
                </a:solidFill>
                <a:latin typeface="Seravek" pitchFamily="-65" charset="0"/>
                <a:sym typeface="Century Gothic" panose="020B0502020202020204" pitchFamily="34" charset="0"/>
              </a:rPr>
              <a:t> variance = Σ</a:t>
            </a: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(x</a:t>
            </a:r>
            <a:r>
              <a:rPr lang="en-US" altLang="en-US" sz="2400" baseline="-25000" dirty="0" smtClean="0">
                <a:solidFill>
                  <a:srgbClr val="000000"/>
                </a:solidFill>
                <a:latin typeface="Seravek" pitchFamily="-65" charset="0"/>
                <a:ea typeface="ヒラギノ明朝 Pro W3" pitchFamily="-65" charset="-128"/>
                <a:sym typeface="Century Gothic" panose="020B0502020202020204" pitchFamily="34" charset="0"/>
              </a:rPr>
              <a:t>i</a:t>
            </a: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a:t>
            </a:r>
            <a:r>
              <a:rPr lang="en-US" altLang="en-US" sz="2400" dirty="0" err="1" smtClean="0">
                <a:solidFill>
                  <a:srgbClr val="000000"/>
                </a:solidFill>
                <a:latin typeface="Seravek" pitchFamily="-65" charset="0"/>
                <a:sym typeface="Century Gothic" panose="020B0502020202020204" pitchFamily="34" charset="0"/>
              </a:rPr>
              <a:t>μ</a:t>
            </a:r>
            <a:r>
              <a:rPr lang="en-US" altLang="en-US" sz="2400" baseline="-25000" dirty="0" err="1" smtClean="0">
                <a:solidFill>
                  <a:srgbClr val="000000"/>
                </a:solidFill>
                <a:latin typeface="Seravek" pitchFamily="-65" charset="0"/>
                <a:ea typeface="ヒラギノ明朝 Pro W3" pitchFamily="-65" charset="-128"/>
                <a:sym typeface="Century Gothic" panose="020B0502020202020204" pitchFamily="34" charset="0"/>
              </a:rPr>
              <a:t>x</a:t>
            </a: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a:t>
            </a:r>
            <a:r>
              <a:rPr lang="en-US" altLang="en-US" sz="2400" baseline="30000" dirty="0" smtClean="0">
                <a:solidFill>
                  <a:srgbClr val="000000"/>
                </a:solidFill>
                <a:latin typeface="Seravek" pitchFamily="-65" charset="0"/>
                <a:ea typeface="ヒラギノ明朝 Pro W3" pitchFamily="-65" charset="-128"/>
                <a:sym typeface="Century Gothic" panose="020B0502020202020204" pitchFamily="34" charset="0"/>
              </a:rPr>
              <a:t>2</a:t>
            </a: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 </a:t>
            </a:r>
            <a:r>
              <a:rPr lang="en-US" altLang="en-US" sz="2400" dirty="0">
                <a:solidFill>
                  <a:srgbClr val="FF0000"/>
                </a:solidFill>
                <a:latin typeface="Seravek" pitchFamily="-65" charset="0"/>
                <a:ea typeface="ヒラギノ明朝 Pro W3" pitchFamily="-65" charset="-128"/>
                <a:sym typeface="Century Gothic" panose="020B0502020202020204" pitchFamily="34" charset="0"/>
              </a:rPr>
              <a:t>/ (n-1).</a:t>
            </a:r>
            <a:endParaRPr lang="en-US" altLang="en-US" sz="2400" dirty="0">
              <a:solidFill>
                <a:srgbClr val="000000"/>
              </a:solidFill>
              <a:latin typeface="Seravek" pitchFamily="-65" charset="0"/>
              <a:ea typeface="ヒラギノ明朝 Pro W3" pitchFamily="-65" charset="-128"/>
              <a:sym typeface="Century Gothic" panose="020B0502020202020204" pitchFamily="34" charset="0"/>
            </a:endParaRPr>
          </a:p>
          <a:p>
            <a:pPr>
              <a:spcBef>
                <a:spcPts val="1800"/>
              </a:spcBef>
              <a:buSzPct val="60000"/>
              <a:buFont typeface="Lucida Grande" pitchFamily="-65" charset="0"/>
              <a:buNone/>
            </a:pPr>
            <a:endParaRPr lang="en-US" altLang="en-US" sz="2400" dirty="0" smtClean="0">
              <a:solidFill>
                <a:srgbClr val="000000"/>
              </a:solidFill>
              <a:latin typeface="Seravek" pitchFamily="-65" charset="0"/>
              <a:ea typeface="ヒラギノ明朝 Pro W3" pitchFamily="-65" charset="-128"/>
              <a:sym typeface="Century Gothic" panose="020B0502020202020204" pitchFamily="34" charset="0"/>
            </a:endParaRPr>
          </a:p>
          <a:p>
            <a:pPr>
              <a:spcBef>
                <a:spcPts val="600"/>
              </a:spcBef>
              <a:buSzPct val="60000"/>
              <a:buFont typeface="Lucida Grande" pitchFamily="-65" charset="0"/>
              <a:buNone/>
            </a:pPr>
            <a:r>
              <a:rPr lang="en-US" altLang="en-US" sz="2400" b="1" u="sng" dirty="0" smtClean="0">
                <a:solidFill>
                  <a:srgbClr val="000000"/>
                </a:solidFill>
                <a:latin typeface="Seravek" pitchFamily="-65" charset="0"/>
                <a:ea typeface="ヒラギノ明朝 Pro W3" pitchFamily="-65" charset="-128"/>
                <a:sym typeface="Century Gothic" panose="020B0502020202020204" pitchFamily="34" charset="0"/>
              </a:rPr>
              <a:t>Sample</a:t>
            </a: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  Covariance</a:t>
            </a:r>
            <a:endParaRPr lang="en-US" altLang="en-US" sz="2400" dirty="0">
              <a:solidFill>
                <a:srgbClr val="000000"/>
              </a:solidFill>
              <a:latin typeface="Seravek" pitchFamily="-65" charset="0"/>
              <a:ea typeface="ヒラギノ明朝 Pro W3" pitchFamily="-65" charset="-128"/>
              <a:sym typeface="Century Gothic" panose="020B0502020202020204" pitchFamily="34" charset="0"/>
            </a:endParaRPr>
          </a:p>
          <a:p>
            <a:pPr lvl="1">
              <a:spcBef>
                <a:spcPts val="1200"/>
              </a:spcBef>
              <a:buSzPct val="60000"/>
              <a:buFont typeface="Lucida Grande" pitchFamily="-65" charset="0"/>
              <a:buNone/>
            </a:pP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		= </a:t>
            </a:r>
            <a:r>
              <a:rPr lang="en-US" altLang="en-US" sz="2400" dirty="0">
                <a:solidFill>
                  <a:srgbClr val="000000"/>
                </a:solidFill>
                <a:latin typeface="Seravek" pitchFamily="-65" charset="0"/>
                <a:sym typeface="Century Gothic" panose="020B0502020202020204" pitchFamily="34" charset="0"/>
              </a:rPr>
              <a:t>Σ</a:t>
            </a: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(x</a:t>
            </a:r>
            <a:r>
              <a:rPr lang="en-US" altLang="en-US" sz="2400" baseline="-25000" dirty="0">
                <a:solidFill>
                  <a:srgbClr val="000000"/>
                </a:solidFill>
                <a:latin typeface="Seravek" pitchFamily="-65" charset="0"/>
                <a:ea typeface="ヒラギノ明朝 Pro W3" pitchFamily="-65" charset="-128"/>
                <a:sym typeface="Century Gothic" panose="020B0502020202020204" pitchFamily="34" charset="0"/>
              </a:rPr>
              <a:t>i</a:t>
            </a: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a:t>
            </a:r>
            <a:r>
              <a:rPr lang="en-US" altLang="en-US" sz="2400" dirty="0" err="1">
                <a:solidFill>
                  <a:srgbClr val="000000"/>
                </a:solidFill>
                <a:latin typeface="Seravek" pitchFamily="-65" charset="0"/>
                <a:sym typeface="Century Gothic" panose="020B0502020202020204" pitchFamily="34" charset="0"/>
              </a:rPr>
              <a:t>μ</a:t>
            </a:r>
            <a:r>
              <a:rPr lang="en-US" altLang="en-US" sz="2400" baseline="-25000" dirty="0" err="1">
                <a:solidFill>
                  <a:srgbClr val="000000"/>
                </a:solidFill>
                <a:latin typeface="Seravek" pitchFamily="-65" charset="0"/>
                <a:ea typeface="ヒラギノ明朝 Pro W3" pitchFamily="-65" charset="-128"/>
                <a:sym typeface="Century Gothic" panose="020B0502020202020204" pitchFamily="34" charset="0"/>
              </a:rPr>
              <a:t>x</a:t>
            </a: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a:t>
            </a: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 </a:t>
            </a: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a:t>
            </a:r>
            <a:r>
              <a:rPr lang="en-US" altLang="en-US" sz="2400" dirty="0" err="1" smtClean="0">
                <a:solidFill>
                  <a:srgbClr val="000000"/>
                </a:solidFill>
                <a:latin typeface="Seravek" pitchFamily="-65" charset="0"/>
                <a:ea typeface="ヒラギノ明朝 Pro W3" pitchFamily="-65" charset="-128"/>
                <a:sym typeface="Century Gothic" panose="020B0502020202020204" pitchFamily="34" charset="0"/>
              </a:rPr>
              <a:t>y</a:t>
            </a:r>
            <a:r>
              <a:rPr lang="en-US" altLang="en-US" sz="2400" baseline="-25000" dirty="0" err="1" smtClean="0">
                <a:solidFill>
                  <a:srgbClr val="000000"/>
                </a:solidFill>
                <a:latin typeface="Seravek" pitchFamily="-65" charset="0"/>
                <a:ea typeface="ヒラギノ明朝 Pro W3" pitchFamily="-65" charset="-128"/>
                <a:sym typeface="Century Gothic" panose="020B0502020202020204" pitchFamily="34" charset="0"/>
              </a:rPr>
              <a:t>i</a:t>
            </a:r>
            <a:r>
              <a:rPr lang="en-US" altLang="en-US" sz="2400" dirty="0" err="1" smtClean="0">
                <a:solidFill>
                  <a:srgbClr val="000000"/>
                </a:solidFill>
                <a:latin typeface="Seravek" pitchFamily="-65" charset="0"/>
                <a:ea typeface="ヒラギノ明朝 Pro W3" pitchFamily="-65" charset="-128"/>
                <a:sym typeface="Century Gothic" panose="020B0502020202020204" pitchFamily="34" charset="0"/>
              </a:rPr>
              <a:t>-</a:t>
            </a:r>
            <a:r>
              <a:rPr lang="en-US" altLang="en-US" sz="2400" dirty="0" err="1" smtClean="0">
                <a:solidFill>
                  <a:srgbClr val="000000"/>
                </a:solidFill>
                <a:latin typeface="Seravek" pitchFamily="-65" charset="0"/>
                <a:sym typeface="Century Gothic" panose="020B0502020202020204" pitchFamily="34" charset="0"/>
              </a:rPr>
              <a:t>μ</a:t>
            </a:r>
            <a:r>
              <a:rPr lang="en-US" altLang="en-US" sz="2400" baseline="-25000" dirty="0" err="1" smtClean="0">
                <a:solidFill>
                  <a:srgbClr val="000000"/>
                </a:solidFill>
                <a:latin typeface="Seravek" pitchFamily="-65" charset="0"/>
                <a:ea typeface="ヒラギノ明朝 Pro W3" pitchFamily="-65" charset="-128"/>
                <a:sym typeface="Century Gothic" panose="020B0502020202020204" pitchFamily="34" charset="0"/>
              </a:rPr>
              <a:t>y</a:t>
            </a: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a:t>
            </a:r>
            <a:r>
              <a:rPr lang="en-US" altLang="en-US" sz="2400" dirty="0" smtClean="0">
                <a:solidFill>
                  <a:srgbClr val="FF0000"/>
                </a:solidFill>
                <a:latin typeface="Seravek" pitchFamily="-65" charset="0"/>
                <a:ea typeface="ヒラギノ明朝 Pro W3" pitchFamily="-65" charset="-128"/>
                <a:sym typeface="Century Gothic" panose="020B0502020202020204" pitchFamily="34" charset="0"/>
              </a:rPr>
              <a:t> </a:t>
            </a:r>
            <a:r>
              <a:rPr lang="en-US" altLang="en-US" sz="2400" dirty="0" smtClean="0">
                <a:solidFill>
                  <a:srgbClr val="FF0000"/>
                </a:solidFill>
                <a:latin typeface="Seravek" pitchFamily="-65" charset="0"/>
                <a:ea typeface="ヒラギノ明朝 Pro W3" pitchFamily="-65" charset="-128"/>
                <a:sym typeface="Century Gothic" panose="020B0502020202020204" pitchFamily="34" charset="0"/>
              </a:rPr>
              <a:t>/(</a:t>
            </a:r>
            <a:r>
              <a:rPr lang="en-US" altLang="en-US" sz="2400" dirty="0">
                <a:solidFill>
                  <a:srgbClr val="FF0000"/>
                </a:solidFill>
                <a:latin typeface="Seravek" pitchFamily="-65" charset="0"/>
                <a:ea typeface="ヒラギノ明朝 Pro W3" pitchFamily="-65" charset="-128"/>
                <a:sym typeface="Century Gothic" panose="020B0502020202020204" pitchFamily="34" charset="0"/>
              </a:rPr>
              <a:t>n-1)</a:t>
            </a: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                  </a:t>
            </a:r>
            <a:endParaRPr lang="en-US" altLang="en-US" sz="2800" dirty="0">
              <a:solidFill>
                <a:srgbClr val="000000"/>
              </a:solidFill>
              <a:latin typeface="Seravek" pitchFamily="-65" charset="0"/>
              <a:ea typeface="ヒラギノ明朝 Pro W3" pitchFamily="-65" charset="-128"/>
              <a:sym typeface="Century Gothic" panose="020B0502020202020204" pitchFamily="34" charset="0"/>
            </a:endParaRPr>
          </a:p>
          <a:p>
            <a:pPr>
              <a:spcBef>
                <a:spcPts val="1800"/>
              </a:spcBef>
              <a:buSzPct val="100000"/>
              <a:buFont typeface="Arial" panose="020B0604020202020204" pitchFamily="34" charset="0"/>
              <a:buChar char="•"/>
            </a:pPr>
            <a:endParaRPr lang="en-US" altLang="en-US" sz="2800" dirty="0">
              <a:solidFill>
                <a:srgbClr val="000000"/>
              </a:solidFill>
              <a:latin typeface="Seravek" pitchFamily="-65" charset="0"/>
              <a:ea typeface="ヒラギノ明朝 Pro W3" pitchFamily="-65" charset="-128"/>
              <a:sym typeface="Century Gothic" panose="020B0502020202020204" pitchFamily="34" charset="0"/>
            </a:endParaRPr>
          </a:p>
        </p:txBody>
      </p:sp>
      <p:pic>
        <p:nvPicPr>
          <p:cNvPr id="26" name="Picture 25"/>
          <p:cNvPicPr>
            <a:picLocks noChangeAspect="1"/>
          </p:cNvPicPr>
          <p:nvPr/>
        </p:nvPicPr>
        <p:blipFill rotWithShape="1">
          <a:blip r:embed="rId6">
            <a:extLst>
              <a:ext uri="{28A0092B-C50C-407E-A947-70E740481C1C}">
                <a14:useLocalDpi xmlns:a14="http://schemas.microsoft.com/office/drawing/2010/main" val="0"/>
              </a:ext>
            </a:extLst>
          </a:blip>
          <a:srcRect l="17347" t="73402" r="30566" b="-2170"/>
          <a:stretch/>
        </p:blipFill>
        <p:spPr bwMode="auto">
          <a:xfrm>
            <a:off x="3149600" y="8305800"/>
            <a:ext cx="2895600" cy="380999"/>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1"/>
          <p:cNvSpPr/>
          <p:nvPr/>
        </p:nvSpPr>
        <p:spPr>
          <a:xfrm>
            <a:off x="1507804" y="7486649"/>
            <a:ext cx="1641796" cy="523220"/>
          </a:xfrm>
          <a:prstGeom prst="rect">
            <a:avLst/>
          </a:prstGeom>
        </p:spPr>
        <p:txBody>
          <a:bodyPr wrap="none">
            <a:spAutoFit/>
          </a:bodyPr>
          <a:lstStyle/>
          <a:p>
            <a:r>
              <a:rPr lang="en-US" altLang="en-US" sz="2800" dirty="0" err="1">
                <a:solidFill>
                  <a:srgbClr val="FF0000"/>
                </a:solidFill>
                <a:latin typeface="Seravek" pitchFamily="-65" charset="0"/>
                <a:ea typeface="ヒラギノ明朝 Pro W3" pitchFamily="-65" charset="-128"/>
                <a:sym typeface="Century Gothic" panose="020B0502020202020204" pitchFamily="34" charset="0"/>
              </a:rPr>
              <a:t>Cov</a:t>
            </a:r>
            <a:r>
              <a:rPr lang="en-US" altLang="en-US" sz="2800" dirty="0">
                <a:solidFill>
                  <a:srgbClr val="FF0000"/>
                </a:solidFill>
                <a:latin typeface="Seravek" pitchFamily="-65" charset="0"/>
                <a:ea typeface="ヒラギノ明朝 Pro W3" pitchFamily="-65" charset="-128"/>
                <a:sym typeface="Century Gothic" panose="020B0502020202020204" pitchFamily="34" charset="0"/>
              </a:rPr>
              <a:t>(X,Y</a:t>
            </a:r>
            <a:r>
              <a:rPr lang="en-US" altLang="en-US" sz="2800" dirty="0" smtClean="0">
                <a:solidFill>
                  <a:srgbClr val="FF0000"/>
                </a:solidFill>
                <a:latin typeface="Seravek" pitchFamily="-65" charset="0"/>
                <a:ea typeface="ヒラギノ明朝 Pro W3" pitchFamily="-65" charset="-128"/>
                <a:sym typeface="Century Gothic" panose="020B0502020202020204" pitchFamily="34" charset="0"/>
              </a:rPr>
              <a:t>)</a:t>
            </a:r>
            <a:endParaRPr lang="en-US" sz="2800" dirty="0"/>
          </a:p>
        </p:txBody>
      </p:sp>
      <p:sp>
        <p:nvSpPr>
          <p:cNvPr id="29" name="Rectangle 28"/>
          <p:cNvSpPr/>
          <p:nvPr/>
        </p:nvSpPr>
        <p:spPr>
          <a:xfrm>
            <a:off x="105484" y="8172777"/>
            <a:ext cx="3062633" cy="523220"/>
          </a:xfrm>
          <a:prstGeom prst="rect">
            <a:avLst/>
          </a:prstGeom>
        </p:spPr>
        <p:txBody>
          <a:bodyPr wrap="none">
            <a:spAutoFit/>
          </a:bodyPr>
          <a:lstStyle/>
          <a:p>
            <a:r>
              <a:rPr lang="en-US" altLang="en-US" sz="2800" dirty="0" err="1" smtClean="0">
                <a:solidFill>
                  <a:schemeClr val="bg1"/>
                </a:solidFill>
                <a:latin typeface="Seravek" pitchFamily="-65" charset="0"/>
                <a:ea typeface="ヒラギノ明朝 Pro W3" pitchFamily="-65" charset="-128"/>
                <a:sym typeface="Century Gothic" panose="020B0502020202020204" pitchFamily="34" charset="0"/>
              </a:rPr>
              <a:t>Cov</a:t>
            </a:r>
            <a:r>
              <a:rPr lang="en-US" altLang="en-US" sz="2800" dirty="0" smtClean="0">
                <a:solidFill>
                  <a:schemeClr val="bg1"/>
                </a:solidFill>
                <a:latin typeface="Seravek" pitchFamily="-65" charset="0"/>
                <a:ea typeface="ヒラギノ明朝 Pro W3" pitchFamily="-65" charset="-128"/>
                <a:sym typeface="Century Gothic" panose="020B0502020202020204" pitchFamily="34" charset="0"/>
              </a:rPr>
              <a:t>(X,X) = </a:t>
            </a:r>
            <a:r>
              <a:rPr lang="en-US" altLang="en-US" sz="2800" dirty="0" err="1" smtClean="0">
                <a:solidFill>
                  <a:srgbClr val="FF0000"/>
                </a:solidFill>
                <a:latin typeface="Seravek" pitchFamily="-65" charset="0"/>
                <a:ea typeface="ヒラギノ明朝 Pro W3" pitchFamily="-65" charset="-128"/>
                <a:sym typeface="Century Gothic" panose="020B0502020202020204" pitchFamily="34" charset="0"/>
              </a:rPr>
              <a:t>Var</a:t>
            </a:r>
            <a:r>
              <a:rPr lang="en-US" altLang="en-US" sz="2800" dirty="0" smtClean="0">
                <a:solidFill>
                  <a:srgbClr val="FF0000"/>
                </a:solidFill>
                <a:latin typeface="Seravek" pitchFamily="-65" charset="0"/>
                <a:ea typeface="ヒラギノ明朝 Pro W3" pitchFamily="-65" charset="-128"/>
                <a:sym typeface="Century Gothic" panose="020B0502020202020204" pitchFamily="34" charset="0"/>
              </a:rPr>
              <a:t>(X)</a:t>
            </a:r>
            <a:endParaRPr lang="en-US" sz="2800" dirty="0"/>
          </a:p>
        </p:txBody>
      </p:sp>
    </p:spTree>
    <p:extLst>
      <p:ext uri="{BB962C8B-B14F-4D97-AF65-F5344CB8AC3E}">
        <p14:creationId xmlns:p14="http://schemas.microsoft.com/office/powerpoint/2010/main" val="266429966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bldLvl="2"/>
      <p:bldP spid="21" grpId="0" uiExpand="1" build="p" bldLvl="2"/>
      <p:bldP spid="19" grpId="0"/>
      <p:bldP spid="22" grpId="0" uiExpand="1" build="p" bldLvl="2"/>
      <p:bldP spid="2"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latin typeface="Seravek Light" pitchFamily="-65" charset="0"/>
              </a:rPr>
              <a:t>Properties of variance</a:t>
            </a:r>
          </a:p>
        </p:txBody>
      </p:sp>
      <p:sp>
        <p:nvSpPr>
          <p:cNvPr id="13" name="TextBox 12"/>
          <p:cNvSpPr txBox="1"/>
          <p:nvPr/>
        </p:nvSpPr>
        <p:spPr>
          <a:xfrm>
            <a:off x="1854200" y="-76200"/>
            <a:ext cx="1295400" cy="381000"/>
          </a:xfrm>
          <a:prstGeom prst="rect">
            <a:avLst/>
          </a:prstGeom>
          <a:solidFill>
            <a:schemeClr val="bg1">
              <a:lumMod val="95000"/>
              <a:lumOff val="5000"/>
            </a:schemeClr>
          </a:solidFill>
        </p:spPr>
        <p:txBody>
          <a:bodyPr>
            <a:spAutoFit/>
          </a:bodyPr>
          <a:lstStyle/>
          <a:p>
            <a:pPr algn="ctr">
              <a:defRPr/>
            </a:pPr>
            <a:r>
              <a:rPr lang="en-US" sz="1800" dirty="0">
                <a:solidFill>
                  <a:schemeClr val="tx1"/>
                </a:solidFill>
                <a:latin typeface="Calibri"/>
                <a:ea typeface="ＭＳ Ｐゴシック" charset="0"/>
                <a:cs typeface="Calibri"/>
                <a:sym typeface="Helvetica Neue Light" charset="0"/>
              </a:rPr>
              <a:t>1D RVs</a:t>
            </a:r>
          </a:p>
        </p:txBody>
      </p:sp>
      <p:sp>
        <p:nvSpPr>
          <p:cNvPr id="14" name="TextBox 13"/>
          <p:cNvSpPr txBox="1"/>
          <p:nvPr/>
        </p:nvSpPr>
        <p:spPr>
          <a:xfrm>
            <a:off x="31496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2D/Cond. </a:t>
            </a:r>
            <a:r>
              <a:rPr lang="en-US" sz="1800" dirty="0" err="1">
                <a:solidFill>
                  <a:schemeClr val="bg1"/>
                </a:solidFill>
                <a:latin typeface="Calibri"/>
                <a:ea typeface="ＭＳ Ｐゴシック" charset="0"/>
                <a:cs typeface="Calibri"/>
                <a:sym typeface="Helvetica Neue Light" charset="0"/>
              </a:rPr>
              <a:t>Prob</a:t>
            </a:r>
            <a:endParaRPr lang="en-US" sz="1800" dirty="0">
              <a:solidFill>
                <a:schemeClr val="bg1"/>
              </a:solidFill>
              <a:latin typeface="Calibri"/>
              <a:ea typeface="ＭＳ Ｐゴシック" charset="0"/>
              <a:cs typeface="Calibri"/>
              <a:sym typeface="Helvetica Neue Light" charset="0"/>
            </a:endParaRPr>
          </a:p>
        </p:txBody>
      </p:sp>
      <p:sp>
        <p:nvSpPr>
          <p:cNvPr id="15" name="TextBox 14"/>
          <p:cNvSpPr txBox="1"/>
          <p:nvPr/>
        </p:nvSpPr>
        <p:spPr>
          <a:xfrm>
            <a:off x="4749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err="1">
                <a:solidFill>
                  <a:schemeClr val="bg1"/>
                </a:solidFill>
                <a:latin typeface="Calibri"/>
                <a:ea typeface="ＭＳ Ｐゴシック" charset="0"/>
                <a:cs typeface="Calibri"/>
                <a:sym typeface="Helvetica Neue Light" charset="0"/>
              </a:rPr>
              <a:t>Corr</a:t>
            </a:r>
            <a:r>
              <a:rPr lang="en-US" sz="1800" dirty="0">
                <a:solidFill>
                  <a:schemeClr val="bg1"/>
                </a:solidFill>
                <a:latin typeface="Calibri"/>
                <a:ea typeface="ＭＳ Ｐゴシック" charset="0"/>
                <a:cs typeface="Calibri"/>
                <a:sym typeface="Helvetica Neue Light" charset="0"/>
              </a:rPr>
              <a:t>/</a:t>
            </a:r>
            <a:r>
              <a:rPr lang="en-US" sz="1800" dirty="0" err="1">
                <a:solidFill>
                  <a:schemeClr val="bg1"/>
                </a:solidFill>
                <a:latin typeface="Calibri"/>
                <a:ea typeface="ＭＳ Ｐゴシック" charset="0"/>
                <a:cs typeface="Calibri"/>
                <a:sym typeface="Helvetica Neue Light" charset="0"/>
              </a:rPr>
              <a:t>Indep</a:t>
            </a:r>
            <a:endParaRPr lang="en-US" sz="1800" dirty="0">
              <a:solidFill>
                <a:schemeClr val="bg1"/>
              </a:solidFill>
              <a:latin typeface="Calibri"/>
              <a:ea typeface="ＭＳ Ｐゴシック" charset="0"/>
              <a:cs typeface="Calibri"/>
              <a:sym typeface="Helvetica Neue Light" charset="0"/>
            </a:endParaRPr>
          </a:p>
        </p:txBody>
      </p:sp>
      <p:sp>
        <p:nvSpPr>
          <p:cNvPr id="16" name="TextBox 15"/>
          <p:cNvSpPr txBox="1"/>
          <p:nvPr/>
        </p:nvSpPr>
        <p:spPr>
          <a:xfrm>
            <a:off x="6350000" y="-76200"/>
            <a:ext cx="1828800" cy="381000"/>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Concept map</a:t>
            </a:r>
          </a:p>
        </p:txBody>
      </p:sp>
      <p:sp>
        <p:nvSpPr>
          <p:cNvPr id="17" name="TextBox 16"/>
          <p:cNvSpPr txBox="1"/>
          <p:nvPr/>
        </p:nvSpPr>
        <p:spPr>
          <a:xfrm>
            <a:off x="8178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Quiz</a:t>
            </a:r>
          </a:p>
        </p:txBody>
      </p:sp>
      <p:sp>
        <p:nvSpPr>
          <p:cNvPr id="18" name="TextBox 17"/>
          <p:cNvSpPr txBox="1"/>
          <p:nvPr/>
        </p:nvSpPr>
        <p:spPr>
          <a:xfrm>
            <a:off x="97790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Coming up</a:t>
            </a:r>
          </a:p>
        </p:txBody>
      </p:sp>
      <p:sp>
        <p:nvSpPr>
          <p:cNvPr id="20" name="Content Placeholder 2"/>
          <p:cNvSpPr txBox="1">
            <a:spLocks/>
          </p:cNvSpPr>
          <p:nvPr/>
        </p:nvSpPr>
        <p:spPr bwMode="auto">
          <a:xfrm>
            <a:off x="3073400" y="2667000"/>
            <a:ext cx="7010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50800" bIns="50800"/>
          <a:lstStyle>
            <a:lvl1pPr marL="406400" indent="-4064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742950" indent="-28575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a:spcBef>
                <a:spcPts val="1800"/>
              </a:spcBef>
              <a:buSzPct val="100000"/>
              <a:buFont typeface="Arial" panose="020B0604020202020204" pitchFamily="34" charset="0"/>
              <a:buChar char="•"/>
            </a:pPr>
            <a:r>
              <a:rPr lang="en-US" altLang="en-US" sz="2800" dirty="0" err="1">
                <a:solidFill>
                  <a:srgbClr val="000000"/>
                </a:solidFill>
                <a:latin typeface="Seravek" pitchFamily="-65" charset="0"/>
                <a:ea typeface="ヒラギノ明朝 Pro W3" pitchFamily="-65" charset="-128"/>
                <a:sym typeface="Century Gothic" panose="020B0502020202020204" pitchFamily="34" charset="0"/>
              </a:rPr>
              <a:t>Var</a:t>
            </a:r>
            <a:r>
              <a:rPr lang="en-US" altLang="en-US" sz="2800" dirty="0">
                <a:solidFill>
                  <a:srgbClr val="000000"/>
                </a:solidFill>
                <a:latin typeface="Seravek" pitchFamily="-65" charset="0"/>
                <a:ea typeface="ヒラギノ明朝 Pro W3" pitchFamily="-65" charset="-128"/>
                <a:sym typeface="Century Gothic" panose="020B0502020202020204" pitchFamily="34" charset="0"/>
              </a:rPr>
              <a:t>(</a:t>
            </a:r>
            <a:r>
              <a:rPr lang="en-US" altLang="en-US" sz="2800" dirty="0" err="1">
                <a:solidFill>
                  <a:srgbClr val="000000"/>
                </a:solidFill>
                <a:latin typeface="Seravek" pitchFamily="-65" charset="0"/>
                <a:ea typeface="ヒラギノ明朝 Pro W3" pitchFamily="-65" charset="-128"/>
                <a:sym typeface="Century Gothic" panose="020B0502020202020204" pitchFamily="34" charset="0"/>
              </a:rPr>
              <a:t>aX</a:t>
            </a:r>
            <a:r>
              <a:rPr lang="en-US" altLang="en-US" sz="2800" dirty="0">
                <a:solidFill>
                  <a:srgbClr val="000000"/>
                </a:solidFill>
                <a:latin typeface="Seravek" pitchFamily="-65" charset="0"/>
                <a:ea typeface="ヒラギノ明朝 Pro W3" pitchFamily="-65" charset="-128"/>
                <a:sym typeface="Century Gothic" panose="020B0502020202020204" pitchFamily="34" charset="0"/>
              </a:rPr>
              <a:t>) = a</a:t>
            </a:r>
            <a:r>
              <a:rPr lang="en-US" altLang="en-US" sz="2800" baseline="30000" dirty="0">
                <a:solidFill>
                  <a:srgbClr val="000000"/>
                </a:solidFill>
                <a:latin typeface="Seravek" pitchFamily="-65" charset="0"/>
                <a:ea typeface="ヒラギノ明朝 Pro W3" pitchFamily="-65" charset="-128"/>
                <a:sym typeface="Century Gothic" panose="020B0502020202020204" pitchFamily="34" charset="0"/>
              </a:rPr>
              <a:t>2</a:t>
            </a:r>
            <a:r>
              <a:rPr lang="en-US" altLang="en-US" sz="2800" dirty="0">
                <a:solidFill>
                  <a:srgbClr val="000000"/>
                </a:solidFill>
                <a:latin typeface="Seravek" pitchFamily="-65" charset="0"/>
                <a:ea typeface="ヒラギノ明朝 Pro W3" pitchFamily="-65" charset="-128"/>
                <a:sym typeface="Century Gothic" panose="020B0502020202020204" pitchFamily="34" charset="0"/>
              </a:rPr>
              <a:t>Var(X)</a:t>
            </a:r>
          </a:p>
          <a:p>
            <a:pPr>
              <a:spcBef>
                <a:spcPts val="1800"/>
              </a:spcBef>
              <a:buSzPct val="100000"/>
              <a:buFont typeface="Arial" panose="020B0604020202020204" pitchFamily="34" charset="0"/>
              <a:buChar char="•"/>
            </a:pPr>
            <a:r>
              <a:rPr lang="en-US" altLang="en-US" sz="2800" dirty="0" err="1">
                <a:solidFill>
                  <a:srgbClr val="000000"/>
                </a:solidFill>
                <a:latin typeface="Seravek" pitchFamily="-65" charset="0"/>
                <a:ea typeface="ヒラギノ明朝 Pro W3" pitchFamily="-65" charset="-128"/>
                <a:sym typeface="Century Gothic" panose="020B0502020202020204" pitchFamily="34" charset="0"/>
              </a:rPr>
              <a:t>Var</a:t>
            </a:r>
            <a:r>
              <a:rPr lang="en-US" altLang="en-US" sz="2800" dirty="0">
                <a:solidFill>
                  <a:srgbClr val="000000"/>
                </a:solidFill>
                <a:latin typeface="Seravek" pitchFamily="-65" charset="0"/>
                <a:ea typeface="ヒラギノ明朝 Pro W3" pitchFamily="-65" charset="-128"/>
                <a:sym typeface="Century Gothic" panose="020B0502020202020204" pitchFamily="34" charset="0"/>
              </a:rPr>
              <a:t>(X-Y) = </a:t>
            </a:r>
            <a:r>
              <a:rPr lang="en-US" altLang="en-US" sz="2800" dirty="0" err="1">
                <a:solidFill>
                  <a:srgbClr val="000000"/>
                </a:solidFill>
                <a:latin typeface="Seravek" pitchFamily="-65" charset="0"/>
                <a:ea typeface="ヒラギノ明朝 Pro W3" pitchFamily="-65" charset="-128"/>
                <a:sym typeface="Century Gothic" panose="020B0502020202020204" pitchFamily="34" charset="0"/>
              </a:rPr>
              <a:t>Var</a:t>
            </a:r>
            <a:r>
              <a:rPr lang="en-US" altLang="en-US" sz="2800" dirty="0">
                <a:solidFill>
                  <a:srgbClr val="000000"/>
                </a:solidFill>
                <a:latin typeface="Seravek" pitchFamily="-65" charset="0"/>
                <a:ea typeface="ヒラギノ明朝 Pro W3" pitchFamily="-65" charset="-128"/>
                <a:sym typeface="Century Gothic" panose="020B0502020202020204" pitchFamily="34" charset="0"/>
              </a:rPr>
              <a:t>(X)+</a:t>
            </a:r>
            <a:r>
              <a:rPr lang="en-US" altLang="en-US" sz="2800" dirty="0" err="1">
                <a:solidFill>
                  <a:srgbClr val="000000"/>
                </a:solidFill>
                <a:latin typeface="Seravek" pitchFamily="-65" charset="0"/>
                <a:ea typeface="ヒラギノ明朝 Pro W3" pitchFamily="-65" charset="-128"/>
                <a:sym typeface="Century Gothic" panose="020B0502020202020204" pitchFamily="34" charset="0"/>
              </a:rPr>
              <a:t>Var</a:t>
            </a:r>
            <a:r>
              <a:rPr lang="en-US" altLang="en-US" sz="2800" dirty="0">
                <a:solidFill>
                  <a:srgbClr val="000000"/>
                </a:solidFill>
                <a:latin typeface="Seravek" pitchFamily="-65" charset="0"/>
                <a:ea typeface="ヒラギノ明朝 Pro W3" pitchFamily="-65" charset="-128"/>
                <a:sym typeface="Century Gothic" panose="020B0502020202020204" pitchFamily="34" charset="0"/>
              </a:rPr>
              <a:t>(Y) – 2</a:t>
            </a:r>
            <a:r>
              <a:rPr lang="en-US" altLang="en-US" sz="2800" dirty="0">
                <a:solidFill>
                  <a:srgbClr val="FF0000"/>
                </a:solidFill>
                <a:latin typeface="Seravek" pitchFamily="-65" charset="0"/>
                <a:ea typeface="ヒラギノ明朝 Pro W3" pitchFamily="-65" charset="-128"/>
                <a:sym typeface="Century Gothic" panose="020B0502020202020204" pitchFamily="34" charset="0"/>
              </a:rPr>
              <a:t>Cov(X,Y)</a:t>
            </a:r>
          </a:p>
        </p:txBody>
      </p:sp>
      <p:sp>
        <p:nvSpPr>
          <p:cNvPr id="21" name="Content Placeholder 2"/>
          <p:cNvSpPr txBox="1">
            <a:spLocks/>
          </p:cNvSpPr>
          <p:nvPr/>
        </p:nvSpPr>
        <p:spPr bwMode="auto">
          <a:xfrm>
            <a:off x="3073400" y="3962400"/>
            <a:ext cx="7391400" cy="2238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lIns="50800" tIns="50800" rIns="50800" bIns="50800"/>
          <a:lstStyle>
            <a:lvl1pPr marL="406400" indent="-4064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800100" indent="-4064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lvl="1">
              <a:spcBef>
                <a:spcPts val="1800"/>
              </a:spcBef>
              <a:buSzPct val="60000"/>
              <a:buFont typeface="Lucida Grande" pitchFamily="-65" charset="0"/>
              <a:buChar char="−"/>
            </a:pPr>
            <a:endParaRPr lang="en-US" altLang="en-US" sz="2400" dirty="0">
              <a:solidFill>
                <a:srgbClr val="000000"/>
              </a:solidFill>
              <a:latin typeface="Seravek" pitchFamily="-65" charset="0"/>
              <a:ea typeface="ヒラギノ明朝 Pro W3" pitchFamily="-65" charset="-128"/>
              <a:sym typeface="Century Gothic" panose="020B0502020202020204" pitchFamily="34" charset="0"/>
            </a:endParaRPr>
          </a:p>
          <a:p>
            <a:pPr>
              <a:spcBef>
                <a:spcPts val="1200"/>
              </a:spcBef>
              <a:buSzPct val="100000"/>
              <a:buFont typeface="Arial" panose="020B0604020202020204" pitchFamily="34" charset="0"/>
              <a:buChar char="•"/>
            </a:pPr>
            <a:r>
              <a:rPr lang="en-US" altLang="en-US" sz="2800" dirty="0" err="1">
                <a:solidFill>
                  <a:srgbClr val="000000"/>
                </a:solidFill>
                <a:latin typeface="Seravek" pitchFamily="-65" charset="0"/>
                <a:ea typeface="ヒラギノ明朝 Pro W3" pitchFamily="-65" charset="-128"/>
                <a:sym typeface="Century Gothic" panose="020B0502020202020204" pitchFamily="34" charset="0"/>
              </a:rPr>
              <a:t>Var</a:t>
            </a:r>
            <a:r>
              <a:rPr lang="en-US" altLang="en-US" sz="2800" dirty="0">
                <a:solidFill>
                  <a:srgbClr val="000000"/>
                </a:solidFill>
                <a:latin typeface="Seravek" pitchFamily="-65" charset="0"/>
                <a:ea typeface="ヒラギノ明朝 Pro W3" pitchFamily="-65" charset="-128"/>
                <a:sym typeface="Century Gothic" panose="020B0502020202020204" pitchFamily="34" charset="0"/>
              </a:rPr>
              <a:t>(</a:t>
            </a:r>
            <a:r>
              <a:rPr lang="en-US" altLang="en-US" sz="2800" dirty="0" err="1">
                <a:solidFill>
                  <a:srgbClr val="000000"/>
                </a:solidFill>
                <a:latin typeface="Seravek" pitchFamily="-65" charset="0"/>
                <a:ea typeface="ヒラギノ明朝 Pro W3" pitchFamily="-65" charset="-128"/>
                <a:sym typeface="Century Gothic" panose="020B0502020202020204" pitchFamily="34" charset="0"/>
              </a:rPr>
              <a:t>aX+bY</a:t>
            </a:r>
            <a:r>
              <a:rPr lang="en-US" altLang="en-US" sz="2800" dirty="0">
                <a:solidFill>
                  <a:srgbClr val="000000"/>
                </a:solidFill>
                <a:latin typeface="Seravek" pitchFamily="-65" charset="0"/>
                <a:ea typeface="ヒラギノ明朝 Pro W3" pitchFamily="-65" charset="-128"/>
                <a:sym typeface="Century Gothic" panose="020B0502020202020204" pitchFamily="34" charset="0"/>
              </a:rPr>
              <a:t>) </a:t>
            </a:r>
            <a:r>
              <a:rPr lang="en-US" altLang="en-US" sz="2800" dirty="0" smtClean="0">
                <a:solidFill>
                  <a:srgbClr val="000000"/>
                </a:solidFill>
                <a:latin typeface="Seravek" pitchFamily="-65" charset="0"/>
                <a:ea typeface="ヒラギノ明朝 Pro W3" pitchFamily="-65" charset="-128"/>
                <a:sym typeface="Century Gothic" panose="020B0502020202020204" pitchFamily="34" charset="0"/>
              </a:rPr>
              <a:t>=?</a:t>
            </a:r>
            <a:endParaRPr lang="en-US" altLang="en-US" sz="2800" dirty="0">
              <a:solidFill>
                <a:srgbClr val="000000"/>
              </a:solidFill>
              <a:latin typeface="Seravek" pitchFamily="-65" charset="0"/>
              <a:ea typeface="ヒラギノ明朝 Pro W3" pitchFamily="-65" charset="-128"/>
              <a:sym typeface="Century Gothic" panose="020B0502020202020204" pitchFamily="34" charset="0"/>
            </a:endParaRPr>
          </a:p>
          <a:p>
            <a:pPr lvl="1">
              <a:spcBef>
                <a:spcPts val="1200"/>
              </a:spcBef>
              <a:buSzPct val="60000"/>
              <a:buFont typeface="Lucida Grande" pitchFamily="-65" charset="0"/>
              <a:buChar char="−"/>
            </a:pP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a</a:t>
            </a:r>
            <a:r>
              <a:rPr lang="en-US" altLang="en-US" sz="2400" baseline="30000" dirty="0">
                <a:solidFill>
                  <a:srgbClr val="000000"/>
                </a:solidFill>
                <a:latin typeface="Seravek" pitchFamily="-65" charset="0"/>
                <a:ea typeface="ヒラギノ明朝 Pro W3" pitchFamily="-65" charset="-128"/>
                <a:sym typeface="Century Gothic" panose="020B0502020202020204" pitchFamily="34" charset="0"/>
              </a:rPr>
              <a:t>2</a:t>
            </a: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Var(X) + b</a:t>
            </a:r>
            <a:r>
              <a:rPr lang="en-US" altLang="en-US" sz="2400" baseline="30000" dirty="0">
                <a:solidFill>
                  <a:srgbClr val="000000"/>
                </a:solidFill>
                <a:latin typeface="Seravek" pitchFamily="-65" charset="0"/>
                <a:ea typeface="ヒラギノ明朝 Pro W3" pitchFamily="-65" charset="-128"/>
                <a:sym typeface="Century Gothic" panose="020B0502020202020204" pitchFamily="34" charset="0"/>
              </a:rPr>
              <a:t>2</a:t>
            </a: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Var(Y) + 2abCov(XY)</a:t>
            </a:r>
          </a:p>
          <a:p>
            <a:pPr>
              <a:spcBef>
                <a:spcPts val="1800"/>
              </a:spcBef>
              <a:buSzPct val="100000"/>
              <a:buFont typeface="Arial" panose="020B0604020202020204" pitchFamily="34" charset="0"/>
              <a:buChar char="•"/>
            </a:pPr>
            <a:endParaRPr lang="en-US" altLang="en-US" sz="2800" dirty="0">
              <a:solidFill>
                <a:srgbClr val="000000"/>
              </a:solidFill>
              <a:latin typeface="Seravek" pitchFamily="-65" charset="0"/>
              <a:ea typeface="ヒラギノ明朝 Pro W3" pitchFamily="-65" charset="-128"/>
              <a:sym typeface="Century Gothic" panose="020B0502020202020204" pitchFamily="34" charset="0"/>
            </a:endParaRPr>
          </a:p>
          <a:p>
            <a:pPr>
              <a:spcBef>
                <a:spcPts val="1800"/>
              </a:spcBef>
              <a:buSzPct val="100000"/>
              <a:buFont typeface="Arial" panose="020B0604020202020204" pitchFamily="34" charset="0"/>
              <a:buChar char="•"/>
            </a:pPr>
            <a:endParaRPr lang="en-US" altLang="en-US" sz="2800" dirty="0">
              <a:solidFill>
                <a:srgbClr val="000000"/>
              </a:solidFill>
              <a:latin typeface="Seravek" pitchFamily="-65" charset="0"/>
              <a:ea typeface="ヒラギノ明朝 Pro W3" pitchFamily="-65" charset="-128"/>
              <a:sym typeface="Century Gothic" panose="020B0502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bldLvl="2"/>
      <p:bldP spid="21" grpId="1" uiExpand="1" build="p" bldLvl="2"/>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latin typeface="Seravek Light" pitchFamily="-65" charset="0"/>
              </a:rPr>
              <a:t>Moments</a:t>
            </a:r>
          </a:p>
        </p:txBody>
      </p:sp>
      <p:sp>
        <p:nvSpPr>
          <p:cNvPr id="20482" name="Content Placeholder 2"/>
          <p:cNvSpPr>
            <a:spLocks noGrp="1"/>
          </p:cNvSpPr>
          <p:nvPr>
            <p:ph idx="1"/>
          </p:nvPr>
        </p:nvSpPr>
        <p:spPr>
          <a:xfrm>
            <a:off x="406400" y="1270000"/>
            <a:ext cx="5638800" cy="7797800"/>
          </a:xfrm>
        </p:spPr>
        <p:txBody>
          <a:bodyPr/>
          <a:lstStyle/>
          <a:p>
            <a:r>
              <a:rPr lang="en-US" altLang="en-US" dirty="0" smtClean="0">
                <a:latin typeface="Seravek" pitchFamily="-65" charset="0"/>
              </a:rPr>
              <a:t>Expectation </a:t>
            </a:r>
          </a:p>
          <a:p>
            <a:pPr lvl="1"/>
            <a:r>
              <a:rPr lang="en-US" altLang="en-US" dirty="0" smtClean="0">
                <a:latin typeface="Seravek" pitchFamily="-65" charset="0"/>
              </a:rPr>
              <a:t>Discrete RV: E(X) = </a:t>
            </a:r>
            <a:r>
              <a:rPr lang="en-US" altLang="en-US" dirty="0" err="1" smtClean="0">
                <a:latin typeface="Seravek" pitchFamily="-65" charset="0"/>
              </a:rPr>
              <a:t>Σ</a:t>
            </a:r>
            <a:r>
              <a:rPr lang="en-US" altLang="en-US" dirty="0" err="1" smtClean="0">
                <a:solidFill>
                  <a:srgbClr val="057BFF"/>
                </a:solidFill>
                <a:latin typeface="Seravek" pitchFamily="-65" charset="0"/>
              </a:rPr>
              <a:t>x</a:t>
            </a:r>
            <a:r>
              <a:rPr lang="en-US" altLang="en-US" baseline="-25000" dirty="0" err="1" smtClean="0">
                <a:solidFill>
                  <a:srgbClr val="057BFF"/>
                </a:solidFill>
                <a:latin typeface="Seravek" pitchFamily="-65" charset="0"/>
              </a:rPr>
              <a:t>i</a:t>
            </a:r>
            <a:r>
              <a:rPr lang="en-US" altLang="en-US" baseline="-25000" dirty="0" smtClean="0">
                <a:latin typeface="Seravek" pitchFamily="-65" charset="0"/>
              </a:rPr>
              <a:t> </a:t>
            </a:r>
            <a:r>
              <a:rPr lang="en-US" altLang="en-US" dirty="0" smtClean="0">
                <a:latin typeface="Seravek" pitchFamily="-65" charset="0"/>
              </a:rPr>
              <a:t>p</a:t>
            </a:r>
            <a:r>
              <a:rPr lang="en-US" altLang="en-US" baseline="-25000" dirty="0" smtClean="0">
                <a:latin typeface="Seravek" pitchFamily="-65" charset="0"/>
              </a:rPr>
              <a:t>i</a:t>
            </a:r>
            <a:endParaRPr lang="en-US" altLang="en-US" dirty="0" smtClean="0">
              <a:latin typeface="Seravek" pitchFamily="-65" charset="0"/>
            </a:endParaRPr>
          </a:p>
          <a:p>
            <a:pPr lvl="1"/>
            <a:r>
              <a:rPr lang="en-US" altLang="en-US" dirty="0" smtClean="0">
                <a:latin typeface="Seravek" pitchFamily="-65" charset="0"/>
              </a:rPr>
              <a:t>Continuous RV: E(X) = </a:t>
            </a:r>
            <a:r>
              <a:rPr lang="en-US" altLang="en-US" b="1" i="1" dirty="0">
                <a:solidFill>
                  <a:schemeClr val="bg1"/>
                </a:solidFill>
                <a:latin typeface="Giddyup Std" pitchFamily="-65" charset="0"/>
              </a:rPr>
              <a:t>∫</a:t>
            </a:r>
            <a:r>
              <a:rPr lang="en-US" altLang="en-US" dirty="0" smtClean="0">
                <a:solidFill>
                  <a:schemeClr val="bg1"/>
                </a:solidFill>
                <a:latin typeface="Seravek" pitchFamily="-65" charset="0"/>
              </a:rPr>
              <a:t> </a:t>
            </a:r>
            <a:r>
              <a:rPr lang="en-US" altLang="en-US" dirty="0" smtClean="0">
                <a:solidFill>
                  <a:srgbClr val="057BFF"/>
                </a:solidFill>
                <a:latin typeface="Seravek" pitchFamily="-65" charset="0"/>
              </a:rPr>
              <a:t>x</a:t>
            </a:r>
            <a:r>
              <a:rPr lang="en-US" altLang="en-US" baseline="-25000" dirty="0" smtClean="0">
                <a:solidFill>
                  <a:srgbClr val="057BFF"/>
                </a:solidFill>
                <a:latin typeface="Seravek" pitchFamily="-65" charset="0"/>
              </a:rPr>
              <a:t> </a:t>
            </a:r>
            <a:r>
              <a:rPr lang="en-US" altLang="en-US" dirty="0" smtClean="0">
                <a:solidFill>
                  <a:schemeClr val="bg1"/>
                </a:solidFill>
                <a:latin typeface="Seravek" pitchFamily="-65" charset="0"/>
              </a:rPr>
              <a:t>p(x) dx</a:t>
            </a:r>
          </a:p>
          <a:p>
            <a:r>
              <a:rPr lang="en-US" altLang="en-US" dirty="0" err="1" smtClean="0">
                <a:latin typeface="Seravek" pitchFamily="-65" charset="0"/>
              </a:rPr>
              <a:t>Var</a:t>
            </a:r>
            <a:r>
              <a:rPr lang="en-US" altLang="en-US" dirty="0" smtClean="0">
                <a:latin typeface="Seravek" pitchFamily="-65" charset="0"/>
              </a:rPr>
              <a:t>(X) :=</a:t>
            </a:r>
            <a:r>
              <a:rPr lang="en-US" altLang="en-US" dirty="0" smtClean="0">
                <a:solidFill>
                  <a:schemeClr val="bg1"/>
                </a:solidFill>
                <a:latin typeface="Seravek" pitchFamily="-65" charset="0"/>
              </a:rPr>
              <a:t> E( (X – E(X))</a:t>
            </a:r>
            <a:r>
              <a:rPr lang="en-US" altLang="en-US" baseline="30000" dirty="0" smtClean="0">
                <a:solidFill>
                  <a:schemeClr val="bg1"/>
                </a:solidFill>
                <a:latin typeface="Seravek" pitchFamily="-65" charset="0"/>
              </a:rPr>
              <a:t>2 </a:t>
            </a:r>
            <a:r>
              <a:rPr lang="en-US" altLang="en-US" dirty="0" smtClean="0">
                <a:solidFill>
                  <a:schemeClr val="bg1"/>
                </a:solidFill>
                <a:latin typeface="Seravek" pitchFamily="-65" charset="0"/>
              </a:rPr>
              <a:t>)</a:t>
            </a:r>
          </a:p>
          <a:p>
            <a:pPr lvl="1"/>
            <a:r>
              <a:rPr lang="en-US" altLang="en-US" dirty="0" smtClean="0">
                <a:latin typeface="Seravek" pitchFamily="-65" charset="0"/>
              </a:rPr>
              <a:t>Discrete RV: Σ</a:t>
            </a:r>
            <a:r>
              <a:rPr lang="en-US" altLang="en-US" dirty="0" smtClean="0">
                <a:solidFill>
                  <a:srgbClr val="057BFF"/>
                </a:solidFill>
                <a:latin typeface="Seravek" pitchFamily="-65" charset="0"/>
              </a:rPr>
              <a:t>(x</a:t>
            </a:r>
            <a:r>
              <a:rPr lang="en-US" altLang="en-US" baseline="-25000" dirty="0" smtClean="0">
                <a:solidFill>
                  <a:srgbClr val="057BFF"/>
                </a:solidFill>
                <a:latin typeface="Seravek" pitchFamily="-65" charset="0"/>
              </a:rPr>
              <a:t>i</a:t>
            </a:r>
            <a:r>
              <a:rPr lang="en-US" altLang="en-US" dirty="0" smtClean="0">
                <a:solidFill>
                  <a:srgbClr val="057BFF"/>
                </a:solidFill>
                <a:latin typeface="Seravek" pitchFamily="-65" charset="0"/>
              </a:rPr>
              <a:t>-</a:t>
            </a:r>
            <a:r>
              <a:rPr lang="en-US" altLang="en-US" dirty="0" err="1" smtClean="0">
                <a:solidFill>
                  <a:srgbClr val="057BFF"/>
                </a:solidFill>
                <a:latin typeface="Seravek" pitchFamily="-65" charset="0"/>
              </a:rPr>
              <a:t>μ</a:t>
            </a:r>
            <a:r>
              <a:rPr lang="en-US" altLang="en-US" baseline="-25000" dirty="0" err="1" smtClean="0">
                <a:solidFill>
                  <a:srgbClr val="057BFF"/>
                </a:solidFill>
                <a:latin typeface="Seravek" pitchFamily="-65" charset="0"/>
              </a:rPr>
              <a:t>x</a:t>
            </a:r>
            <a:r>
              <a:rPr lang="en-US" altLang="en-US" dirty="0" smtClean="0">
                <a:solidFill>
                  <a:srgbClr val="057BFF"/>
                </a:solidFill>
                <a:latin typeface="Seravek" pitchFamily="-65" charset="0"/>
              </a:rPr>
              <a:t>)</a:t>
            </a:r>
            <a:r>
              <a:rPr lang="en-US" altLang="en-US" baseline="30000" dirty="0" smtClean="0">
                <a:solidFill>
                  <a:srgbClr val="057BFF"/>
                </a:solidFill>
                <a:latin typeface="Seravek" pitchFamily="-65" charset="0"/>
              </a:rPr>
              <a:t>2</a:t>
            </a:r>
            <a:r>
              <a:rPr lang="en-US" altLang="en-US" dirty="0" smtClean="0">
                <a:solidFill>
                  <a:srgbClr val="057BFF"/>
                </a:solidFill>
                <a:latin typeface="Seravek" pitchFamily="-65" charset="0"/>
              </a:rPr>
              <a:t> </a:t>
            </a:r>
            <a:r>
              <a:rPr lang="en-US" altLang="en-US" dirty="0" smtClean="0">
                <a:latin typeface="Seravek" pitchFamily="-65" charset="0"/>
              </a:rPr>
              <a:t>p</a:t>
            </a:r>
            <a:r>
              <a:rPr lang="en-US" altLang="en-US" baseline="-25000" dirty="0" smtClean="0">
                <a:latin typeface="Seravek" pitchFamily="-65" charset="0"/>
              </a:rPr>
              <a:t>i</a:t>
            </a:r>
            <a:endParaRPr lang="en-US" altLang="en-US" dirty="0" smtClean="0">
              <a:latin typeface="Seravek" pitchFamily="-65" charset="0"/>
            </a:endParaRPr>
          </a:p>
          <a:p>
            <a:pPr lvl="1"/>
            <a:r>
              <a:rPr lang="en-US" altLang="en-US" dirty="0" smtClean="0">
                <a:latin typeface="Seravek" pitchFamily="-65" charset="0"/>
              </a:rPr>
              <a:t>Continuous RV: </a:t>
            </a:r>
            <a:r>
              <a:rPr lang="en-US" altLang="en-US" b="1" i="1" dirty="0">
                <a:solidFill>
                  <a:schemeClr val="bg1"/>
                </a:solidFill>
                <a:latin typeface="Giddyup Std" pitchFamily="-65" charset="0"/>
              </a:rPr>
              <a:t>∫</a:t>
            </a:r>
            <a:r>
              <a:rPr lang="en-US" altLang="en-US" dirty="0" smtClean="0">
                <a:solidFill>
                  <a:schemeClr val="bg1"/>
                </a:solidFill>
                <a:latin typeface="Seravek" pitchFamily="-65" charset="0"/>
              </a:rPr>
              <a:t> </a:t>
            </a:r>
            <a:r>
              <a:rPr lang="en-US" altLang="en-US" dirty="0" smtClean="0">
                <a:solidFill>
                  <a:srgbClr val="057BFF"/>
                </a:solidFill>
                <a:latin typeface="Seravek" pitchFamily="-65" charset="0"/>
              </a:rPr>
              <a:t>(x-</a:t>
            </a:r>
            <a:r>
              <a:rPr lang="en-US" altLang="en-US" dirty="0" err="1" smtClean="0">
                <a:solidFill>
                  <a:srgbClr val="057BFF"/>
                </a:solidFill>
                <a:latin typeface="Seravek" pitchFamily="-65" charset="0"/>
              </a:rPr>
              <a:t>μ</a:t>
            </a:r>
            <a:r>
              <a:rPr lang="en-US" altLang="en-US" baseline="-25000" dirty="0" err="1" smtClean="0">
                <a:solidFill>
                  <a:srgbClr val="057BFF"/>
                </a:solidFill>
                <a:latin typeface="Seravek" pitchFamily="-65" charset="0"/>
              </a:rPr>
              <a:t>x</a:t>
            </a:r>
            <a:r>
              <a:rPr lang="en-US" altLang="en-US" dirty="0" smtClean="0">
                <a:solidFill>
                  <a:srgbClr val="057BFF"/>
                </a:solidFill>
                <a:latin typeface="Seravek" pitchFamily="-65" charset="0"/>
              </a:rPr>
              <a:t>)</a:t>
            </a:r>
            <a:r>
              <a:rPr lang="en-US" altLang="en-US" baseline="30000" dirty="0" smtClean="0">
                <a:solidFill>
                  <a:srgbClr val="057BFF"/>
                </a:solidFill>
                <a:latin typeface="Seravek" pitchFamily="-65" charset="0"/>
              </a:rPr>
              <a:t>2</a:t>
            </a:r>
            <a:r>
              <a:rPr lang="en-US" altLang="en-US" baseline="-25000" dirty="0" smtClean="0">
                <a:solidFill>
                  <a:srgbClr val="057BFF"/>
                </a:solidFill>
                <a:latin typeface="Seravek" pitchFamily="-65" charset="0"/>
              </a:rPr>
              <a:t> </a:t>
            </a:r>
            <a:r>
              <a:rPr lang="en-US" altLang="en-US" dirty="0" smtClean="0">
                <a:solidFill>
                  <a:schemeClr val="bg1"/>
                </a:solidFill>
                <a:latin typeface="Seravek" pitchFamily="-65" charset="0"/>
              </a:rPr>
              <a:t>p(x) dx</a:t>
            </a:r>
          </a:p>
          <a:p>
            <a:r>
              <a:rPr lang="en-US" altLang="en-US" dirty="0" smtClean="0">
                <a:latin typeface="Seravek" pitchFamily="-65" charset="0"/>
              </a:rPr>
              <a:t>Higher order (nth) moment</a:t>
            </a:r>
          </a:p>
          <a:p>
            <a:pPr lvl="1"/>
            <a:r>
              <a:rPr lang="en-US" altLang="en-US" b="1" i="1" dirty="0">
                <a:solidFill>
                  <a:schemeClr val="bg1"/>
                </a:solidFill>
                <a:latin typeface="Giddyup Std" pitchFamily="-65" charset="0"/>
              </a:rPr>
              <a:t>∫</a:t>
            </a:r>
            <a:r>
              <a:rPr lang="en-US" altLang="en-US" dirty="0" smtClean="0">
                <a:solidFill>
                  <a:schemeClr val="bg1"/>
                </a:solidFill>
                <a:latin typeface="Seravek" pitchFamily="-65" charset="0"/>
              </a:rPr>
              <a:t> </a:t>
            </a:r>
            <a:r>
              <a:rPr lang="en-US" altLang="en-US" dirty="0" err="1" smtClean="0">
                <a:solidFill>
                  <a:srgbClr val="057BFF"/>
                </a:solidFill>
                <a:latin typeface="Seravek" pitchFamily="-65" charset="0"/>
              </a:rPr>
              <a:t>x</a:t>
            </a:r>
            <a:r>
              <a:rPr lang="en-US" altLang="en-US" baseline="30000" dirty="0" err="1" smtClean="0">
                <a:solidFill>
                  <a:srgbClr val="057BFF"/>
                </a:solidFill>
                <a:latin typeface="Seravek" pitchFamily="-65" charset="0"/>
              </a:rPr>
              <a:t>n</a:t>
            </a:r>
            <a:r>
              <a:rPr lang="en-US" altLang="en-US" baseline="-25000" dirty="0" smtClean="0">
                <a:solidFill>
                  <a:schemeClr val="bg1"/>
                </a:solidFill>
                <a:latin typeface="Seravek" pitchFamily="-65" charset="0"/>
              </a:rPr>
              <a:t> </a:t>
            </a:r>
            <a:r>
              <a:rPr lang="en-US" altLang="en-US" dirty="0" smtClean="0">
                <a:solidFill>
                  <a:schemeClr val="bg1"/>
                </a:solidFill>
                <a:latin typeface="Seravek" pitchFamily="-65" charset="0"/>
              </a:rPr>
              <a:t>p(x) dx</a:t>
            </a:r>
          </a:p>
          <a:p>
            <a:pPr lvl="1"/>
            <a:r>
              <a:rPr lang="en-US" altLang="en-US" b="1" i="1" dirty="0">
                <a:solidFill>
                  <a:schemeClr val="bg1"/>
                </a:solidFill>
                <a:latin typeface="Giddyup Std" pitchFamily="-65" charset="0"/>
              </a:rPr>
              <a:t>∫</a:t>
            </a:r>
            <a:r>
              <a:rPr lang="en-US" altLang="en-US" dirty="0" smtClean="0">
                <a:solidFill>
                  <a:schemeClr val="bg1"/>
                </a:solidFill>
                <a:latin typeface="Seravek" pitchFamily="-65" charset="0"/>
              </a:rPr>
              <a:t> </a:t>
            </a:r>
            <a:r>
              <a:rPr lang="en-US" altLang="en-US" dirty="0" smtClean="0">
                <a:solidFill>
                  <a:srgbClr val="057BFF"/>
                </a:solidFill>
                <a:latin typeface="Seravek" pitchFamily="-65" charset="0"/>
              </a:rPr>
              <a:t>(x-</a:t>
            </a:r>
            <a:r>
              <a:rPr lang="en-US" altLang="en-US" dirty="0" err="1" smtClean="0">
                <a:solidFill>
                  <a:srgbClr val="057BFF"/>
                </a:solidFill>
                <a:latin typeface="Seravek" pitchFamily="-65" charset="0"/>
              </a:rPr>
              <a:t>μ</a:t>
            </a:r>
            <a:r>
              <a:rPr lang="en-US" altLang="en-US" baseline="-25000" dirty="0" err="1" smtClean="0">
                <a:solidFill>
                  <a:srgbClr val="057BFF"/>
                </a:solidFill>
                <a:latin typeface="Seravek" pitchFamily="-65" charset="0"/>
              </a:rPr>
              <a:t>x</a:t>
            </a:r>
            <a:r>
              <a:rPr lang="en-US" altLang="en-US" dirty="0" smtClean="0">
                <a:solidFill>
                  <a:srgbClr val="057BFF"/>
                </a:solidFill>
                <a:latin typeface="Seravek" pitchFamily="-65" charset="0"/>
              </a:rPr>
              <a:t>)</a:t>
            </a:r>
            <a:r>
              <a:rPr lang="en-US" altLang="en-US" baseline="30000" dirty="0" smtClean="0">
                <a:solidFill>
                  <a:srgbClr val="057BFF"/>
                </a:solidFill>
                <a:latin typeface="Seravek" pitchFamily="-65" charset="0"/>
              </a:rPr>
              <a:t>n</a:t>
            </a:r>
            <a:r>
              <a:rPr lang="en-US" altLang="en-US" baseline="-25000" dirty="0" smtClean="0">
                <a:solidFill>
                  <a:srgbClr val="057BFF"/>
                </a:solidFill>
                <a:latin typeface="Seravek" pitchFamily="-65" charset="0"/>
              </a:rPr>
              <a:t> </a:t>
            </a:r>
            <a:r>
              <a:rPr lang="en-US" altLang="en-US" dirty="0" smtClean="0">
                <a:solidFill>
                  <a:schemeClr val="bg1"/>
                </a:solidFill>
                <a:latin typeface="Seravek" pitchFamily="-65" charset="0"/>
              </a:rPr>
              <a:t>p(x) dx:</a:t>
            </a:r>
            <a:r>
              <a:rPr lang="en-US" altLang="en-US" dirty="0" smtClean="0">
                <a:solidFill>
                  <a:srgbClr val="FF0000"/>
                </a:solidFill>
                <a:latin typeface="Seravek" pitchFamily="-65" charset="0"/>
              </a:rPr>
              <a:t> Central moment</a:t>
            </a:r>
          </a:p>
          <a:p>
            <a:r>
              <a:rPr lang="en-US" altLang="en-US" dirty="0" smtClean="0">
                <a:solidFill>
                  <a:schemeClr val="bg1"/>
                </a:solidFill>
                <a:latin typeface="Seravek" pitchFamily="-65" charset="0"/>
              </a:rPr>
              <a:t>Gaussian</a:t>
            </a:r>
          </a:p>
          <a:p>
            <a:pPr lvl="1"/>
            <a:r>
              <a:rPr lang="en-US" altLang="en-US" dirty="0" smtClean="0">
                <a:solidFill>
                  <a:schemeClr val="bg1"/>
                </a:solidFill>
                <a:latin typeface="Seravek" pitchFamily="-65" charset="0"/>
              </a:rPr>
              <a:t>first 2 moments fully describe distribution</a:t>
            </a:r>
          </a:p>
          <a:p>
            <a:pPr lvl="1"/>
            <a:endParaRPr lang="en-US" altLang="en-US" dirty="0" smtClean="0">
              <a:solidFill>
                <a:srgbClr val="FF0000"/>
              </a:solidFill>
              <a:latin typeface="Seravek" pitchFamily="-65" charset="0"/>
            </a:endParaRPr>
          </a:p>
          <a:p>
            <a:pPr lvl="1"/>
            <a:endParaRPr lang="en-US" altLang="en-US" dirty="0" smtClean="0">
              <a:latin typeface="Seravek" pitchFamily="-65" charset="0"/>
            </a:endParaRPr>
          </a:p>
          <a:p>
            <a:pPr lvl="1"/>
            <a:endParaRPr lang="en-US" altLang="en-US" dirty="0" smtClean="0">
              <a:latin typeface="Seravek" pitchFamily="-65" charset="0"/>
            </a:endParaRPr>
          </a:p>
          <a:p>
            <a:endParaRPr lang="en-US" altLang="en-US" dirty="0" smtClean="0">
              <a:latin typeface="Seravek" pitchFamily="-65" charset="0"/>
            </a:endParaRPr>
          </a:p>
        </p:txBody>
      </p:sp>
      <p:sp>
        <p:nvSpPr>
          <p:cNvPr id="6" name="Content Placeholder 2"/>
          <p:cNvSpPr txBox="1">
            <a:spLocks/>
          </p:cNvSpPr>
          <p:nvPr/>
        </p:nvSpPr>
        <p:spPr bwMode="auto">
          <a:xfrm>
            <a:off x="6273800" y="1219200"/>
            <a:ext cx="57912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50800" bIns="50800"/>
          <a:lstStyle>
            <a:lvl1pPr marL="406400" indent="-4064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742950" indent="-28575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a:spcBef>
                <a:spcPts val="2400"/>
              </a:spcBef>
              <a:buSzPct val="100000"/>
              <a:buFont typeface="Arial" panose="020B0604020202020204" pitchFamily="34" charset="0"/>
              <a:buChar char="•"/>
            </a:pPr>
            <a:r>
              <a:rPr lang="en-US" altLang="en-US" sz="2800" dirty="0">
                <a:solidFill>
                  <a:srgbClr val="000000"/>
                </a:solidFill>
                <a:latin typeface="Seravek" pitchFamily="-65" charset="0"/>
                <a:ea typeface="ヒラギノ明朝 Pro W3" pitchFamily="-65" charset="-128"/>
                <a:sym typeface="Century Gothic" panose="020B0502020202020204" pitchFamily="34" charset="0"/>
              </a:rPr>
              <a:t>Skewness ~ 3</a:t>
            </a:r>
            <a:r>
              <a:rPr lang="en-US" altLang="en-US" sz="2800" baseline="30000" dirty="0">
                <a:solidFill>
                  <a:srgbClr val="000000"/>
                </a:solidFill>
                <a:latin typeface="Seravek" pitchFamily="-65" charset="0"/>
                <a:ea typeface="ヒラギノ明朝 Pro W3" pitchFamily="-65" charset="-128"/>
                <a:sym typeface="Century Gothic" panose="020B0502020202020204" pitchFamily="34" charset="0"/>
              </a:rPr>
              <a:t>rd</a:t>
            </a:r>
            <a:r>
              <a:rPr lang="en-US" altLang="en-US" sz="2800" dirty="0">
                <a:solidFill>
                  <a:srgbClr val="000000"/>
                </a:solidFill>
                <a:latin typeface="Seravek" pitchFamily="-65" charset="0"/>
                <a:ea typeface="ヒラギノ明朝 Pro W3" pitchFamily="-65" charset="-128"/>
                <a:sym typeface="Century Gothic" panose="020B0502020202020204" pitchFamily="34" charset="0"/>
              </a:rPr>
              <a:t> central moment.</a:t>
            </a:r>
          </a:p>
          <a:p>
            <a:pPr>
              <a:spcBef>
                <a:spcPts val="2400"/>
              </a:spcBef>
              <a:buSzPct val="100000"/>
              <a:buFont typeface="Arial" panose="020B0604020202020204" pitchFamily="34" charset="0"/>
              <a:buChar char="•"/>
            </a:pPr>
            <a:endParaRPr lang="en-US" altLang="en-US" sz="2800" dirty="0">
              <a:solidFill>
                <a:srgbClr val="000000"/>
              </a:solidFill>
              <a:latin typeface="Seravek" pitchFamily="-65" charset="0"/>
              <a:ea typeface="ヒラギノ明朝 Pro W3" pitchFamily="-65" charset="-128"/>
              <a:sym typeface="Century Gothic" panose="020B0502020202020204" pitchFamily="34" charset="0"/>
            </a:endParaRPr>
          </a:p>
          <a:p>
            <a:pPr>
              <a:spcBef>
                <a:spcPts val="2400"/>
              </a:spcBef>
              <a:buSzPct val="100000"/>
              <a:buFont typeface="Arial" panose="020B0604020202020204" pitchFamily="34" charset="0"/>
              <a:buChar char="•"/>
            </a:pPr>
            <a:endParaRPr lang="en-US" altLang="en-US" sz="2800" dirty="0">
              <a:solidFill>
                <a:srgbClr val="000000"/>
              </a:solidFill>
              <a:latin typeface="Seravek" pitchFamily="-65" charset="0"/>
              <a:ea typeface="ヒラギノ明朝 Pro W3" pitchFamily="-65" charset="-128"/>
              <a:sym typeface="Century Gothic" panose="020B0502020202020204" pitchFamily="34" charset="0"/>
            </a:endParaRPr>
          </a:p>
          <a:p>
            <a:pPr>
              <a:spcBef>
                <a:spcPts val="2400"/>
              </a:spcBef>
              <a:buSzPct val="100000"/>
              <a:buFont typeface="Arial" panose="020B0604020202020204" pitchFamily="34" charset="0"/>
              <a:buChar char="•"/>
            </a:pPr>
            <a:endParaRPr lang="en-US" altLang="en-US" sz="2800" dirty="0">
              <a:solidFill>
                <a:srgbClr val="000000"/>
              </a:solidFill>
              <a:latin typeface="Seravek" pitchFamily="-65" charset="0"/>
              <a:ea typeface="ヒラギノ明朝 Pro W3" pitchFamily="-65" charset="-128"/>
              <a:sym typeface="Century Gothic" panose="020B0502020202020204" pitchFamily="34" charset="0"/>
            </a:endParaRPr>
          </a:p>
          <a:p>
            <a:pPr>
              <a:spcBef>
                <a:spcPts val="2400"/>
              </a:spcBef>
              <a:buSzPct val="100000"/>
              <a:buFont typeface="Arial" panose="020B0604020202020204" pitchFamily="34" charset="0"/>
              <a:buChar char="•"/>
            </a:pPr>
            <a:r>
              <a:rPr lang="en-US" altLang="en-US" sz="2800" dirty="0" smtClean="0">
                <a:solidFill>
                  <a:srgbClr val="000000"/>
                </a:solidFill>
                <a:latin typeface="Seravek" pitchFamily="-65" charset="0"/>
                <a:ea typeface="ヒラギノ明朝 Pro W3" pitchFamily="-65" charset="-128"/>
                <a:sym typeface="Century Gothic" panose="020B0502020202020204" pitchFamily="34" charset="0"/>
              </a:rPr>
              <a:t>Kurtosis</a:t>
            </a:r>
            <a:endParaRPr lang="en-US" altLang="en-US" sz="2800" dirty="0">
              <a:solidFill>
                <a:srgbClr val="000000"/>
              </a:solidFill>
              <a:latin typeface="Seravek" pitchFamily="-65" charset="0"/>
              <a:ea typeface="ヒラギノ明朝 Pro W3" pitchFamily="-65" charset="-128"/>
              <a:sym typeface="Century Gothic" panose="020B050202020202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78600" y="2057400"/>
            <a:ext cx="54610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35800" y="5029200"/>
            <a:ext cx="4267200" cy="299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1854200" y="-76200"/>
            <a:ext cx="1295400" cy="381000"/>
          </a:xfrm>
          <a:prstGeom prst="rect">
            <a:avLst/>
          </a:prstGeom>
          <a:solidFill>
            <a:schemeClr val="bg1">
              <a:lumMod val="95000"/>
              <a:lumOff val="5000"/>
            </a:schemeClr>
          </a:solidFill>
        </p:spPr>
        <p:txBody>
          <a:bodyPr>
            <a:spAutoFit/>
          </a:bodyPr>
          <a:lstStyle/>
          <a:p>
            <a:pPr algn="ctr">
              <a:defRPr/>
            </a:pPr>
            <a:r>
              <a:rPr lang="en-US" sz="1800" dirty="0">
                <a:solidFill>
                  <a:schemeClr val="tx1"/>
                </a:solidFill>
                <a:latin typeface="Calibri"/>
                <a:ea typeface="ＭＳ Ｐゴシック" charset="0"/>
                <a:cs typeface="Calibri"/>
                <a:sym typeface="Helvetica Neue Light" charset="0"/>
              </a:rPr>
              <a:t>1D RVs</a:t>
            </a:r>
          </a:p>
        </p:txBody>
      </p:sp>
      <p:sp>
        <p:nvSpPr>
          <p:cNvPr id="14" name="TextBox 13"/>
          <p:cNvSpPr txBox="1"/>
          <p:nvPr/>
        </p:nvSpPr>
        <p:spPr>
          <a:xfrm>
            <a:off x="31496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2D/Cond. </a:t>
            </a:r>
            <a:r>
              <a:rPr lang="en-US" sz="1800" dirty="0" err="1">
                <a:solidFill>
                  <a:schemeClr val="bg1"/>
                </a:solidFill>
                <a:latin typeface="Calibri"/>
                <a:ea typeface="ＭＳ Ｐゴシック" charset="0"/>
                <a:cs typeface="Calibri"/>
                <a:sym typeface="Helvetica Neue Light" charset="0"/>
              </a:rPr>
              <a:t>Prob</a:t>
            </a:r>
            <a:endParaRPr lang="en-US" sz="1800" dirty="0">
              <a:solidFill>
                <a:schemeClr val="bg1"/>
              </a:solidFill>
              <a:latin typeface="Calibri"/>
              <a:ea typeface="ＭＳ Ｐゴシック" charset="0"/>
              <a:cs typeface="Calibri"/>
              <a:sym typeface="Helvetica Neue Light" charset="0"/>
            </a:endParaRPr>
          </a:p>
        </p:txBody>
      </p:sp>
      <p:sp>
        <p:nvSpPr>
          <p:cNvPr id="15" name="TextBox 14"/>
          <p:cNvSpPr txBox="1"/>
          <p:nvPr/>
        </p:nvSpPr>
        <p:spPr>
          <a:xfrm>
            <a:off x="4749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err="1">
                <a:solidFill>
                  <a:schemeClr val="bg1"/>
                </a:solidFill>
                <a:latin typeface="Calibri"/>
                <a:ea typeface="ＭＳ Ｐゴシック" charset="0"/>
                <a:cs typeface="Calibri"/>
                <a:sym typeface="Helvetica Neue Light" charset="0"/>
              </a:rPr>
              <a:t>Corr</a:t>
            </a:r>
            <a:r>
              <a:rPr lang="en-US" sz="1800" dirty="0">
                <a:solidFill>
                  <a:schemeClr val="bg1"/>
                </a:solidFill>
                <a:latin typeface="Calibri"/>
                <a:ea typeface="ＭＳ Ｐゴシック" charset="0"/>
                <a:cs typeface="Calibri"/>
                <a:sym typeface="Helvetica Neue Light" charset="0"/>
              </a:rPr>
              <a:t>/</a:t>
            </a:r>
            <a:r>
              <a:rPr lang="en-US" sz="1800" dirty="0" err="1">
                <a:solidFill>
                  <a:schemeClr val="bg1"/>
                </a:solidFill>
                <a:latin typeface="Calibri"/>
                <a:ea typeface="ＭＳ Ｐゴシック" charset="0"/>
                <a:cs typeface="Calibri"/>
                <a:sym typeface="Helvetica Neue Light" charset="0"/>
              </a:rPr>
              <a:t>Indep</a:t>
            </a:r>
            <a:endParaRPr lang="en-US" sz="1800" dirty="0">
              <a:solidFill>
                <a:schemeClr val="bg1"/>
              </a:solidFill>
              <a:latin typeface="Calibri"/>
              <a:ea typeface="ＭＳ Ｐゴシック" charset="0"/>
              <a:cs typeface="Calibri"/>
              <a:sym typeface="Helvetica Neue Light" charset="0"/>
            </a:endParaRPr>
          </a:p>
        </p:txBody>
      </p:sp>
      <p:sp>
        <p:nvSpPr>
          <p:cNvPr id="16" name="TextBox 15"/>
          <p:cNvSpPr txBox="1"/>
          <p:nvPr/>
        </p:nvSpPr>
        <p:spPr>
          <a:xfrm>
            <a:off x="6350000" y="-76200"/>
            <a:ext cx="1828800" cy="381000"/>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Concept map</a:t>
            </a:r>
          </a:p>
        </p:txBody>
      </p:sp>
      <p:sp>
        <p:nvSpPr>
          <p:cNvPr id="17" name="TextBox 16"/>
          <p:cNvSpPr txBox="1"/>
          <p:nvPr/>
        </p:nvSpPr>
        <p:spPr>
          <a:xfrm>
            <a:off x="8178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Quiz</a:t>
            </a:r>
          </a:p>
        </p:txBody>
      </p:sp>
      <p:sp>
        <p:nvSpPr>
          <p:cNvPr id="18" name="TextBox 17"/>
          <p:cNvSpPr txBox="1"/>
          <p:nvPr/>
        </p:nvSpPr>
        <p:spPr>
          <a:xfrm>
            <a:off x="97790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Coming up</a:t>
            </a:r>
          </a:p>
        </p:txBody>
      </p:sp>
      <p:sp>
        <p:nvSpPr>
          <p:cNvPr id="7" name="Rectangle 6"/>
          <p:cNvSpPr>
            <a:spLocks noChangeArrowheads="1"/>
          </p:cNvSpPr>
          <p:nvPr/>
        </p:nvSpPr>
        <p:spPr bwMode="auto">
          <a:xfrm>
            <a:off x="6654800" y="1600200"/>
            <a:ext cx="5083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742950" indent="-28575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eaLnBrk="1" hangingPunct="1"/>
            <a:r>
              <a:rPr lang="en-US" altLang="en-US" sz="2400">
                <a:solidFill>
                  <a:srgbClr val="057BFF"/>
                </a:solidFill>
              </a:rPr>
              <a:t>Measures relative size of the two tails</a:t>
            </a:r>
          </a:p>
        </p:txBody>
      </p:sp>
      <p:sp>
        <p:nvSpPr>
          <p:cNvPr id="20" name="Rectangle 19"/>
          <p:cNvSpPr>
            <a:spLocks noChangeArrowheads="1"/>
          </p:cNvSpPr>
          <p:nvPr/>
        </p:nvSpPr>
        <p:spPr bwMode="auto">
          <a:xfrm>
            <a:off x="6731000" y="4648200"/>
            <a:ext cx="4737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742950" indent="-28575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eaLnBrk="1" hangingPunct="1"/>
            <a:r>
              <a:rPr lang="en-US" altLang="en-US" sz="2400">
                <a:solidFill>
                  <a:srgbClr val="057BFF"/>
                </a:solidFill>
              </a:rPr>
              <a:t>Measures total size of the two tails</a:t>
            </a:r>
          </a:p>
        </p:txBody>
      </p:sp>
      <p:sp>
        <p:nvSpPr>
          <p:cNvPr id="9" name="Rectangle 8"/>
          <p:cNvSpPr/>
          <p:nvPr/>
        </p:nvSpPr>
        <p:spPr>
          <a:xfrm>
            <a:off x="6654800" y="8382000"/>
            <a:ext cx="6096000" cy="1016000"/>
          </a:xfrm>
          <a:prstGeom prst="rect">
            <a:avLst/>
          </a:prstGeom>
        </p:spPr>
        <p:txBody>
          <a:bodyPr>
            <a:spAutoFit/>
          </a:bodyPr>
          <a:lstStyle/>
          <a:p>
            <a:pPr eaLnBrk="0" hangingPunct="0">
              <a:defRPr/>
            </a:pPr>
            <a:r>
              <a:rPr lang="en-US" sz="2000" b="1" dirty="0">
                <a:solidFill>
                  <a:schemeClr val="accent1">
                    <a:lumMod val="75000"/>
                  </a:schemeClr>
                </a:solidFill>
                <a:latin typeface="Helvetica Neue Light" charset="0"/>
                <a:ea typeface="ＭＳ Ｐゴシック" charset="0"/>
                <a:cs typeface="ＭＳ Ｐゴシック" charset="0"/>
                <a:sym typeface="Helvetica Neue Light" charset="0"/>
              </a:rPr>
              <a:t>~0</a:t>
            </a:r>
            <a:r>
              <a:rPr lang="en-US" sz="2000" dirty="0">
                <a:solidFill>
                  <a:schemeClr val="bg1"/>
                </a:solidFill>
                <a:latin typeface="Helvetica Neue Light" charset="0"/>
                <a:ea typeface="ＭＳ Ｐゴシック" charset="0"/>
                <a:cs typeface="ＭＳ Ｐゴシック" charset="0"/>
                <a:sym typeface="Wingdings"/>
              </a:rPr>
              <a:t> </a:t>
            </a:r>
            <a:r>
              <a:rPr lang="en-US" sz="2000" dirty="0">
                <a:solidFill>
                  <a:schemeClr val="bg1"/>
                </a:solidFill>
                <a:latin typeface="Helvetica Neue Light" charset="0"/>
                <a:ea typeface="ＭＳ Ｐゴシック" charset="0"/>
                <a:cs typeface="ＭＳ Ｐゴシック" charset="0"/>
                <a:sym typeface="Helvetica Neue Light" charset="0"/>
              </a:rPr>
              <a:t> </a:t>
            </a:r>
            <a:r>
              <a:rPr lang="en-US" sz="2000" dirty="0">
                <a:solidFill>
                  <a:srgbClr val="057BFF"/>
                </a:solidFill>
                <a:latin typeface="Helvetica Neue Light" charset="0"/>
                <a:ea typeface="ＭＳ Ｐゴシック" charset="0"/>
                <a:cs typeface="ＭＳ Ｐゴシック" charset="0"/>
                <a:sym typeface="Helvetica Neue Light" charset="0"/>
              </a:rPr>
              <a:t>normal</a:t>
            </a:r>
            <a:r>
              <a:rPr lang="en-US" sz="2000" dirty="0">
                <a:solidFill>
                  <a:schemeClr val="bg1"/>
                </a:solidFill>
                <a:latin typeface="Helvetica Neue Light" charset="0"/>
                <a:ea typeface="ＭＳ Ｐゴシック" charset="0"/>
                <a:cs typeface="ＭＳ Ｐゴシック" charset="0"/>
                <a:sym typeface="Helvetica Neue Light" charset="0"/>
              </a:rPr>
              <a:t> distribution assumed (</a:t>
            </a:r>
            <a:r>
              <a:rPr lang="en-US" sz="2000" dirty="0" err="1">
                <a:solidFill>
                  <a:schemeClr val="bg1"/>
                </a:solidFill>
                <a:latin typeface="Helvetica Neue Light" charset="0"/>
                <a:ea typeface="ＭＳ Ｐゴシック" charset="0"/>
                <a:cs typeface="ＭＳ Ｐゴシック" charset="0"/>
                <a:sym typeface="Helvetica Neue Light" charset="0"/>
              </a:rPr>
              <a:t>mesokurtic</a:t>
            </a:r>
            <a:r>
              <a:rPr lang="en-US" sz="2000" dirty="0">
                <a:solidFill>
                  <a:schemeClr val="bg1"/>
                </a:solidFill>
                <a:latin typeface="Helvetica Neue Light" charset="0"/>
                <a:ea typeface="ＭＳ Ｐゴシック" charset="0"/>
                <a:cs typeface="ＭＳ Ｐゴシック" charset="0"/>
                <a:sym typeface="Helvetica Neue Light" charset="0"/>
              </a:rPr>
              <a:t> </a:t>
            </a:r>
            <a:r>
              <a:rPr lang="en-US" sz="2000" dirty="0" err="1">
                <a:solidFill>
                  <a:schemeClr val="bg1"/>
                </a:solidFill>
                <a:latin typeface="Helvetica Neue Light" charset="0"/>
                <a:ea typeface="ＭＳ Ｐゴシック" charset="0"/>
                <a:cs typeface="ＭＳ Ｐゴシック" charset="0"/>
                <a:sym typeface="Helvetica Neue Light" charset="0"/>
              </a:rPr>
              <a:t>distrn</a:t>
            </a:r>
            <a:r>
              <a:rPr lang="en-US" sz="2000" dirty="0">
                <a:solidFill>
                  <a:schemeClr val="bg1"/>
                </a:solidFill>
                <a:latin typeface="Helvetica Neue Light" charset="0"/>
                <a:ea typeface="ＭＳ Ｐゴシック" charset="0"/>
                <a:cs typeface="ＭＳ Ｐゴシック" charset="0"/>
                <a:sym typeface="Helvetica Neue Light" charset="0"/>
              </a:rPr>
              <a:t>) </a:t>
            </a:r>
          </a:p>
          <a:p>
            <a:pPr eaLnBrk="0" hangingPunct="0">
              <a:defRPr/>
            </a:pPr>
            <a:r>
              <a:rPr lang="en-US" sz="2000" b="1" dirty="0">
                <a:solidFill>
                  <a:srgbClr val="057BFF"/>
                </a:solidFill>
                <a:latin typeface="Helvetica Neue Light" charset="0"/>
                <a:ea typeface="ＭＳ Ｐゴシック" charset="0"/>
                <a:cs typeface="ＭＳ Ｐゴシック" charset="0"/>
                <a:sym typeface="Helvetica Neue Light" charset="0"/>
              </a:rPr>
              <a:t>&lt; zero</a:t>
            </a:r>
            <a:r>
              <a:rPr lang="en-US" sz="2000" dirty="0">
                <a:solidFill>
                  <a:schemeClr val="bg1"/>
                </a:solidFill>
                <a:latin typeface="Helvetica Neue Light" charset="0"/>
                <a:ea typeface="ＭＳ Ｐゴシック" charset="0"/>
                <a:cs typeface="ＭＳ Ｐゴシック" charset="0"/>
                <a:sym typeface="Helvetica Neue Light" charset="0"/>
              </a:rPr>
              <a:t>, distribution has </a:t>
            </a:r>
            <a:r>
              <a:rPr lang="en-US" sz="2000" dirty="0">
                <a:solidFill>
                  <a:srgbClr val="057BFF"/>
                </a:solidFill>
                <a:latin typeface="Helvetica Neue Light" charset="0"/>
                <a:ea typeface="ＭＳ Ｐゴシック" charset="0"/>
                <a:cs typeface="ＭＳ Ｐゴシック" charset="0"/>
                <a:sym typeface="Helvetica Neue Light" charset="0"/>
              </a:rPr>
              <a:t>light tails</a:t>
            </a:r>
            <a:r>
              <a:rPr lang="en-US" sz="2000" dirty="0">
                <a:solidFill>
                  <a:schemeClr val="bg1"/>
                </a:solidFill>
                <a:latin typeface="Helvetica Neue Light" charset="0"/>
                <a:ea typeface="ＭＳ Ｐゴシック" charset="0"/>
                <a:cs typeface="ＭＳ Ｐゴシック" charset="0"/>
                <a:sym typeface="Helvetica Neue Light" charset="0"/>
              </a:rPr>
              <a:t> (</a:t>
            </a:r>
            <a:r>
              <a:rPr lang="en-US" sz="2000" dirty="0" err="1">
                <a:solidFill>
                  <a:schemeClr val="bg1"/>
                </a:solidFill>
                <a:latin typeface="Helvetica Neue Light" charset="0"/>
                <a:ea typeface="ＭＳ Ｐゴシック" charset="0"/>
                <a:cs typeface="ＭＳ Ｐゴシック" charset="0"/>
                <a:sym typeface="Helvetica Neue Light" charset="0"/>
              </a:rPr>
              <a:t>platykurtic</a:t>
            </a:r>
            <a:r>
              <a:rPr lang="en-US" sz="2000" dirty="0">
                <a:solidFill>
                  <a:schemeClr val="bg1"/>
                </a:solidFill>
                <a:latin typeface="Helvetica Neue Light" charset="0"/>
                <a:ea typeface="ＭＳ Ｐゴシック" charset="0"/>
                <a:cs typeface="ＭＳ Ｐゴシック" charset="0"/>
                <a:sym typeface="Helvetica Neue Light" charset="0"/>
              </a:rPr>
              <a:t>).  </a:t>
            </a:r>
          </a:p>
          <a:p>
            <a:pPr eaLnBrk="0" hangingPunct="0">
              <a:defRPr/>
            </a:pPr>
            <a:r>
              <a:rPr lang="en-US" sz="2000" b="1" dirty="0">
                <a:solidFill>
                  <a:srgbClr val="057BFF"/>
                </a:solidFill>
                <a:latin typeface="Helvetica Neue Light" charset="0"/>
                <a:ea typeface="ＭＳ Ｐゴシック" charset="0"/>
                <a:cs typeface="ＭＳ Ｐゴシック" charset="0"/>
                <a:sym typeface="Helvetica Neue Light" charset="0"/>
              </a:rPr>
              <a:t>&gt; zero</a:t>
            </a:r>
            <a:r>
              <a:rPr lang="en-US" sz="2000" dirty="0">
                <a:solidFill>
                  <a:schemeClr val="bg1"/>
                </a:solidFill>
                <a:latin typeface="Helvetica Neue Light" charset="0"/>
                <a:ea typeface="ＭＳ Ｐゴシック" charset="0"/>
                <a:cs typeface="ＭＳ Ｐゴシック" charset="0"/>
                <a:sym typeface="Helvetica Neue Light" charset="0"/>
              </a:rPr>
              <a:t>, distribution has </a:t>
            </a:r>
            <a:r>
              <a:rPr lang="en-US" sz="2000" dirty="0">
                <a:solidFill>
                  <a:srgbClr val="057BFF"/>
                </a:solidFill>
                <a:latin typeface="Helvetica Neue Light" charset="0"/>
                <a:ea typeface="ＭＳ Ｐゴシック" charset="0"/>
                <a:cs typeface="ＭＳ Ｐゴシック" charset="0"/>
                <a:sym typeface="Helvetica Neue Light" charset="0"/>
              </a:rPr>
              <a:t>heavier tai</a:t>
            </a:r>
            <a:r>
              <a:rPr lang="en-US" sz="2000" dirty="0">
                <a:solidFill>
                  <a:schemeClr val="bg1"/>
                </a:solidFill>
                <a:latin typeface="Helvetica Neue Light" charset="0"/>
                <a:ea typeface="ＭＳ Ｐゴシック" charset="0"/>
                <a:cs typeface="ＭＳ Ｐゴシック" charset="0"/>
                <a:sym typeface="Helvetica Neue Light" charset="0"/>
              </a:rPr>
              <a:t>ls (leptokurtic).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2">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2">
                                            <p:txEl>
                                              <p:pRg st="9" end="9"/>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0482">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P spid="7" grpId="0"/>
      <p:bldP spid="20"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latin typeface="Seravek Light" pitchFamily="-65" charset="0"/>
              </a:rPr>
              <a:t>Think-pair-share.3</a:t>
            </a:r>
          </a:p>
        </p:txBody>
      </p:sp>
      <p:sp>
        <p:nvSpPr>
          <p:cNvPr id="3" name="Content Placeholder 2"/>
          <p:cNvSpPr>
            <a:spLocks noGrp="1"/>
          </p:cNvSpPr>
          <p:nvPr>
            <p:ph idx="1"/>
          </p:nvPr>
        </p:nvSpPr>
        <p:spPr>
          <a:xfrm>
            <a:off x="1549400" y="1600200"/>
            <a:ext cx="9601200" cy="7467600"/>
          </a:xfrm>
        </p:spPr>
        <p:txBody>
          <a:bodyPr/>
          <a:lstStyle/>
          <a:p>
            <a:pPr>
              <a:spcBef>
                <a:spcPts val="1200"/>
              </a:spcBef>
            </a:pPr>
            <a:r>
              <a:rPr lang="en-US" altLang="en-US" dirty="0" smtClean="0">
                <a:latin typeface="Seravek" pitchFamily="-65" charset="0"/>
              </a:rPr>
              <a:t>Formula for variance (is the ?</a:t>
            </a:r>
            <a:r>
              <a:rPr lang="en-US" altLang="en-US" baseline="30000" dirty="0" err="1" smtClean="0">
                <a:latin typeface="Seravek" pitchFamily="-65" charset="0"/>
              </a:rPr>
              <a:t>th</a:t>
            </a:r>
            <a:r>
              <a:rPr lang="en-US" altLang="en-US" baseline="30000" dirty="0" smtClean="0">
                <a:latin typeface="Seravek" pitchFamily="-65" charset="0"/>
              </a:rPr>
              <a:t> </a:t>
            </a:r>
            <a:r>
              <a:rPr lang="en-US" altLang="en-US" dirty="0" smtClean="0">
                <a:latin typeface="Seravek" pitchFamily="-65" charset="0"/>
              </a:rPr>
              <a:t>moment) </a:t>
            </a:r>
          </a:p>
          <a:p>
            <a:pPr lvl="1">
              <a:spcBef>
                <a:spcPts val="1200"/>
              </a:spcBef>
            </a:pPr>
            <a:r>
              <a:rPr lang="en-US" altLang="en-US" dirty="0" smtClean="0">
                <a:latin typeface="Seravek" pitchFamily="-65" charset="0"/>
              </a:rPr>
              <a:t>2</a:t>
            </a:r>
            <a:r>
              <a:rPr lang="en-US" altLang="en-US" baseline="30000" dirty="0" smtClean="0">
                <a:latin typeface="Seravek" pitchFamily="-65" charset="0"/>
              </a:rPr>
              <a:t>nd</a:t>
            </a:r>
            <a:r>
              <a:rPr lang="en-US" altLang="en-US" dirty="0" smtClean="0">
                <a:latin typeface="Seravek" pitchFamily="-65" charset="0"/>
              </a:rPr>
              <a:t> central moment</a:t>
            </a:r>
          </a:p>
          <a:p>
            <a:pPr lvl="1">
              <a:spcBef>
                <a:spcPts val="1200"/>
              </a:spcBef>
            </a:pPr>
            <a:r>
              <a:rPr lang="en-US" altLang="en-US" dirty="0" smtClean="0">
                <a:latin typeface="Seravek" pitchFamily="-65" charset="0"/>
              </a:rPr>
              <a:t>E((x-</a:t>
            </a:r>
            <a:r>
              <a:rPr lang="en-US" altLang="en-US" dirty="0" err="1" smtClean="0">
                <a:solidFill>
                  <a:schemeClr val="bg1"/>
                </a:solidFill>
                <a:latin typeface="Seravek" pitchFamily="-65" charset="0"/>
              </a:rPr>
              <a:t>μ</a:t>
            </a:r>
            <a:r>
              <a:rPr lang="en-US" altLang="en-US" baseline="-25000" dirty="0" err="1" smtClean="0">
                <a:latin typeface="Seravek" pitchFamily="-65" charset="0"/>
              </a:rPr>
              <a:t>x</a:t>
            </a:r>
            <a:r>
              <a:rPr lang="en-US" altLang="en-US" dirty="0" smtClean="0">
                <a:latin typeface="Seravek" pitchFamily="-65" charset="0"/>
              </a:rPr>
              <a:t>)</a:t>
            </a:r>
            <a:r>
              <a:rPr lang="en-US" altLang="en-US" baseline="30000" dirty="0" smtClean="0">
                <a:latin typeface="Seravek" pitchFamily="-65" charset="0"/>
              </a:rPr>
              <a:t>2</a:t>
            </a:r>
            <a:r>
              <a:rPr lang="en-US" altLang="en-US" dirty="0" smtClean="0">
                <a:latin typeface="Seravek" pitchFamily="-65" charset="0"/>
              </a:rPr>
              <a:t>) = Σ (</a:t>
            </a:r>
            <a:r>
              <a:rPr lang="en-US" altLang="en-US" dirty="0" smtClean="0">
                <a:latin typeface="Seravek" pitchFamily="-65" charset="0"/>
              </a:rPr>
              <a:t>x-</a:t>
            </a:r>
            <a:r>
              <a:rPr lang="en-US" altLang="en-US" dirty="0" err="1">
                <a:solidFill>
                  <a:schemeClr val="bg1"/>
                </a:solidFill>
                <a:latin typeface="Seravek" pitchFamily="-65" charset="0"/>
              </a:rPr>
              <a:t>μ</a:t>
            </a:r>
            <a:r>
              <a:rPr lang="en-US" altLang="en-US" baseline="-25000" dirty="0" err="1" smtClean="0">
                <a:latin typeface="Seravek" pitchFamily="-65" charset="0"/>
              </a:rPr>
              <a:t>x</a:t>
            </a:r>
            <a:r>
              <a:rPr lang="en-US" altLang="en-US" dirty="0" smtClean="0">
                <a:latin typeface="Seravek" pitchFamily="-65" charset="0"/>
              </a:rPr>
              <a:t>)</a:t>
            </a:r>
            <a:r>
              <a:rPr lang="en-US" altLang="en-US" baseline="30000" dirty="0" smtClean="0">
                <a:latin typeface="Seravek" pitchFamily="-65" charset="0"/>
              </a:rPr>
              <a:t>2</a:t>
            </a:r>
            <a:r>
              <a:rPr lang="en-US" altLang="en-US" dirty="0" smtClean="0">
                <a:latin typeface="Seravek" pitchFamily="-65" charset="0"/>
              </a:rPr>
              <a:t> </a:t>
            </a:r>
            <a:r>
              <a:rPr lang="en-US" altLang="en-US" dirty="0" smtClean="0">
                <a:latin typeface="Seravek" pitchFamily="-65" charset="0"/>
              </a:rPr>
              <a:t>p(x) </a:t>
            </a:r>
            <a:r>
              <a:rPr lang="en-US" altLang="en-US" dirty="0" smtClean="0">
                <a:latin typeface="Seravek" pitchFamily="-65" charset="0"/>
              </a:rPr>
              <a:t>= </a:t>
            </a:r>
            <a:r>
              <a:rPr lang="en-US" altLang="en-US" dirty="0" smtClean="0">
                <a:solidFill>
                  <a:schemeClr val="accent2">
                    <a:lumMod val="60000"/>
                    <a:lumOff val="40000"/>
                  </a:schemeClr>
                </a:solidFill>
                <a:latin typeface="Seravek" pitchFamily="-65" charset="0"/>
              </a:rPr>
              <a:t>E(X</a:t>
            </a:r>
            <a:r>
              <a:rPr lang="en-US" altLang="en-US" baseline="30000" dirty="0" smtClean="0">
                <a:solidFill>
                  <a:schemeClr val="accent2">
                    <a:lumMod val="60000"/>
                    <a:lumOff val="40000"/>
                  </a:schemeClr>
                </a:solidFill>
                <a:latin typeface="Seravek" pitchFamily="-65" charset="0"/>
              </a:rPr>
              <a:t>2</a:t>
            </a:r>
            <a:r>
              <a:rPr lang="en-US" altLang="en-US" dirty="0" smtClean="0">
                <a:solidFill>
                  <a:schemeClr val="accent2">
                    <a:lumMod val="60000"/>
                    <a:lumOff val="40000"/>
                  </a:schemeClr>
                </a:solidFill>
                <a:latin typeface="Seravek" pitchFamily="-65" charset="0"/>
              </a:rPr>
              <a:t>) – (E(X))</a:t>
            </a:r>
            <a:r>
              <a:rPr lang="en-US" altLang="en-US" baseline="30000" dirty="0" smtClean="0">
                <a:solidFill>
                  <a:schemeClr val="accent2">
                    <a:lumMod val="60000"/>
                    <a:lumOff val="40000"/>
                  </a:schemeClr>
                </a:solidFill>
                <a:latin typeface="Seravek" pitchFamily="-65" charset="0"/>
              </a:rPr>
              <a:t>2</a:t>
            </a:r>
            <a:endParaRPr lang="en-US" altLang="en-US" baseline="30000" dirty="0" smtClean="0">
              <a:solidFill>
                <a:schemeClr val="accent2">
                  <a:lumMod val="60000"/>
                  <a:lumOff val="40000"/>
                </a:schemeClr>
              </a:solidFill>
              <a:latin typeface="Seravek" pitchFamily="-65" charset="0"/>
            </a:endParaRPr>
          </a:p>
          <a:p>
            <a:pPr>
              <a:spcBef>
                <a:spcPts val="1200"/>
              </a:spcBef>
            </a:pPr>
            <a:r>
              <a:rPr lang="en-US" altLang="en-US" dirty="0" smtClean="0">
                <a:latin typeface="Seravek" pitchFamily="-65" charset="0"/>
              </a:rPr>
              <a:t>Sample variance: </a:t>
            </a:r>
            <a:r>
              <a:rPr lang="en-US" altLang="en-US" dirty="0" smtClean="0">
                <a:solidFill>
                  <a:srgbClr val="FF0000"/>
                </a:solidFill>
                <a:latin typeface="Seravek" pitchFamily="-65" charset="0"/>
              </a:rPr>
              <a:t>Σ(x</a:t>
            </a:r>
            <a:r>
              <a:rPr lang="en-US" altLang="en-US" baseline="-25000" dirty="0" smtClean="0">
                <a:solidFill>
                  <a:srgbClr val="FF0000"/>
                </a:solidFill>
                <a:latin typeface="Seravek" pitchFamily="-65" charset="0"/>
              </a:rPr>
              <a:t>i</a:t>
            </a:r>
            <a:r>
              <a:rPr lang="en-US" altLang="en-US" dirty="0" smtClean="0">
                <a:solidFill>
                  <a:srgbClr val="FF0000"/>
                </a:solidFill>
                <a:latin typeface="Seravek" pitchFamily="-65" charset="0"/>
              </a:rPr>
              <a:t>-</a:t>
            </a:r>
            <a:r>
              <a:rPr lang="en-US" altLang="en-US" dirty="0" err="1">
                <a:solidFill>
                  <a:srgbClr val="FF0000"/>
                </a:solidFill>
                <a:latin typeface="Seravek" pitchFamily="-65" charset="0"/>
              </a:rPr>
              <a:t>μ</a:t>
            </a:r>
            <a:r>
              <a:rPr lang="en-US" altLang="en-US" baseline="-25000" dirty="0" err="1">
                <a:solidFill>
                  <a:srgbClr val="FF0000"/>
                </a:solidFill>
                <a:latin typeface="Seravek" pitchFamily="-65" charset="0"/>
              </a:rPr>
              <a:t>x</a:t>
            </a:r>
            <a:r>
              <a:rPr lang="en-US" altLang="en-US" dirty="0" smtClean="0">
                <a:solidFill>
                  <a:srgbClr val="FF0000"/>
                </a:solidFill>
                <a:latin typeface="Seravek" pitchFamily="-65" charset="0"/>
              </a:rPr>
              <a:t>)</a:t>
            </a:r>
            <a:r>
              <a:rPr lang="en-US" altLang="en-US" baseline="30000" dirty="0" smtClean="0">
                <a:solidFill>
                  <a:srgbClr val="FF0000"/>
                </a:solidFill>
                <a:latin typeface="Seravek" pitchFamily="-65" charset="0"/>
              </a:rPr>
              <a:t>2</a:t>
            </a:r>
            <a:r>
              <a:rPr lang="en-US" altLang="en-US" dirty="0" smtClean="0">
                <a:solidFill>
                  <a:srgbClr val="FF0000"/>
                </a:solidFill>
                <a:latin typeface="Seravek" pitchFamily="-65" charset="0"/>
              </a:rPr>
              <a:t> </a:t>
            </a:r>
            <a:r>
              <a:rPr lang="en-US" altLang="en-US" dirty="0" smtClean="0">
                <a:solidFill>
                  <a:srgbClr val="FF0000"/>
                </a:solidFill>
                <a:latin typeface="Seravek" pitchFamily="-65" charset="0"/>
              </a:rPr>
              <a:t>/ (n-1). </a:t>
            </a:r>
            <a:r>
              <a:rPr lang="en-US" altLang="en-US" dirty="0" smtClean="0">
                <a:latin typeface="Seravek" pitchFamily="-65" charset="0"/>
              </a:rPr>
              <a:t>Why n-1? </a:t>
            </a:r>
          </a:p>
          <a:p>
            <a:pPr>
              <a:spcBef>
                <a:spcPts val="1200"/>
              </a:spcBef>
            </a:pPr>
            <a:r>
              <a:rPr lang="en-US" altLang="en-US" dirty="0" smtClean="0">
                <a:latin typeface="Seravek" pitchFamily="-65" charset="0"/>
              </a:rPr>
              <a:t>Skewness, Kurtosis</a:t>
            </a:r>
          </a:p>
          <a:p>
            <a:pPr lvl="1">
              <a:spcBef>
                <a:spcPts val="1200"/>
              </a:spcBef>
            </a:pPr>
            <a:r>
              <a:rPr lang="en-US" altLang="en-US" dirty="0" smtClean="0">
                <a:latin typeface="Seravek" pitchFamily="-65" charset="0"/>
              </a:rPr>
              <a:t>3</a:t>
            </a:r>
            <a:r>
              <a:rPr lang="en-US" altLang="en-US" baseline="30000" dirty="0" smtClean="0">
                <a:latin typeface="Seravek" pitchFamily="-65" charset="0"/>
              </a:rPr>
              <a:t>rd</a:t>
            </a:r>
            <a:r>
              <a:rPr lang="en-US" altLang="en-US" dirty="0" smtClean="0">
                <a:latin typeface="Seravek" pitchFamily="-65" charset="0"/>
              </a:rPr>
              <a:t> central moment;  α 4</a:t>
            </a:r>
            <a:r>
              <a:rPr lang="en-US" altLang="en-US" baseline="30000" dirty="0" smtClean="0">
                <a:latin typeface="Seravek" pitchFamily="-65" charset="0"/>
              </a:rPr>
              <a:t>th</a:t>
            </a:r>
            <a:r>
              <a:rPr lang="en-US" altLang="en-US" dirty="0" smtClean="0">
                <a:latin typeface="Seravek" pitchFamily="-65" charset="0"/>
              </a:rPr>
              <a:t> moment </a:t>
            </a:r>
          </a:p>
          <a:p>
            <a:pPr>
              <a:spcBef>
                <a:spcPts val="1200"/>
              </a:spcBef>
            </a:pPr>
            <a:r>
              <a:rPr lang="en-US" altLang="en-US" dirty="0" smtClean="0">
                <a:latin typeface="Seravek" pitchFamily="-65" charset="0"/>
              </a:rPr>
              <a:t>Properties of means and variances E(</a:t>
            </a:r>
            <a:r>
              <a:rPr lang="en-US" altLang="en-US" dirty="0" err="1" smtClean="0">
                <a:latin typeface="Seravek" pitchFamily="-65" charset="0"/>
              </a:rPr>
              <a:t>aX+bY</a:t>
            </a:r>
            <a:r>
              <a:rPr lang="en-US" altLang="en-US" dirty="0" smtClean="0">
                <a:latin typeface="Seravek" pitchFamily="-65" charset="0"/>
              </a:rPr>
              <a:t>)=? V(</a:t>
            </a:r>
            <a:r>
              <a:rPr lang="en-US" altLang="en-US" dirty="0" err="1" smtClean="0">
                <a:latin typeface="Seravek" pitchFamily="-65" charset="0"/>
              </a:rPr>
              <a:t>aX+bY</a:t>
            </a:r>
            <a:r>
              <a:rPr lang="en-US" altLang="en-US" dirty="0" smtClean="0">
                <a:latin typeface="Seravek" pitchFamily="-65" charset="0"/>
              </a:rPr>
              <a:t>) = ?</a:t>
            </a:r>
          </a:p>
          <a:p>
            <a:pPr lvl="1">
              <a:spcBef>
                <a:spcPts val="1200"/>
              </a:spcBef>
            </a:pPr>
            <a:r>
              <a:rPr lang="en-US" altLang="en-US" dirty="0" err="1" smtClean="0">
                <a:latin typeface="Seravek" pitchFamily="-65" charset="0"/>
              </a:rPr>
              <a:t>aE</a:t>
            </a:r>
            <a:r>
              <a:rPr lang="en-US" altLang="en-US" dirty="0" smtClean="0">
                <a:latin typeface="Seravek" pitchFamily="-65" charset="0"/>
              </a:rPr>
              <a:t>(X)+</a:t>
            </a:r>
            <a:r>
              <a:rPr lang="en-US" altLang="en-US" dirty="0" err="1" smtClean="0">
                <a:latin typeface="Seravek" pitchFamily="-65" charset="0"/>
              </a:rPr>
              <a:t>bE</a:t>
            </a:r>
            <a:r>
              <a:rPr lang="en-US" altLang="en-US" dirty="0" smtClean="0">
                <a:latin typeface="Seravek" pitchFamily="-65" charset="0"/>
              </a:rPr>
              <a:t>(Y)</a:t>
            </a:r>
          </a:p>
          <a:p>
            <a:pPr lvl="1">
              <a:spcBef>
                <a:spcPts val="1200"/>
              </a:spcBef>
            </a:pPr>
            <a:r>
              <a:rPr lang="en-US" altLang="en-US" dirty="0" smtClean="0">
                <a:latin typeface="Seravek" pitchFamily="-65" charset="0"/>
              </a:rPr>
              <a:t>a</a:t>
            </a:r>
            <a:r>
              <a:rPr lang="en-US" altLang="en-US" baseline="30000" dirty="0" smtClean="0">
                <a:latin typeface="Seravek" pitchFamily="-65" charset="0"/>
              </a:rPr>
              <a:t>2</a:t>
            </a:r>
            <a:r>
              <a:rPr lang="en-US" altLang="en-US" dirty="0" smtClean="0">
                <a:latin typeface="Seravek" pitchFamily="-65" charset="0"/>
              </a:rPr>
              <a:t>V(X)+b</a:t>
            </a:r>
            <a:r>
              <a:rPr lang="en-US" altLang="en-US" baseline="30000" dirty="0" smtClean="0">
                <a:latin typeface="Seravek" pitchFamily="-65" charset="0"/>
              </a:rPr>
              <a:t>2</a:t>
            </a:r>
            <a:r>
              <a:rPr lang="en-US" altLang="en-US" dirty="0" smtClean="0">
                <a:latin typeface="Seravek" pitchFamily="-65" charset="0"/>
              </a:rPr>
              <a:t>V(Y) + 2abCov(XY)</a:t>
            </a:r>
          </a:p>
          <a:p>
            <a:pPr lvl="1">
              <a:spcBef>
                <a:spcPts val="1200"/>
              </a:spcBef>
            </a:pPr>
            <a:r>
              <a:rPr lang="en-US" altLang="en-US" b="1" dirty="0" err="1" smtClean="0">
                <a:solidFill>
                  <a:schemeClr val="accent2">
                    <a:lumMod val="60000"/>
                    <a:lumOff val="40000"/>
                  </a:schemeClr>
                </a:solidFill>
                <a:latin typeface="Seravek" pitchFamily="-65" charset="0"/>
              </a:rPr>
              <a:t>Cov</a:t>
            </a:r>
            <a:r>
              <a:rPr lang="en-US" altLang="en-US" b="1" dirty="0" smtClean="0">
                <a:solidFill>
                  <a:schemeClr val="accent2">
                    <a:lumMod val="60000"/>
                    <a:lumOff val="40000"/>
                  </a:schemeClr>
                </a:solidFill>
                <a:latin typeface="Seravek" pitchFamily="-65" charset="0"/>
              </a:rPr>
              <a:t>(XY) ?</a:t>
            </a:r>
          </a:p>
          <a:p>
            <a:pPr lvl="1">
              <a:spcBef>
                <a:spcPts val="1200"/>
              </a:spcBef>
              <a:buFont typeface="Lucida Grande" pitchFamily="-65" charset="0"/>
              <a:buNone/>
            </a:pPr>
            <a:r>
              <a:rPr lang="en-US" altLang="en-US" dirty="0" smtClean="0">
                <a:latin typeface="Seravek" pitchFamily="-65" charset="0"/>
              </a:rPr>
              <a:t>= E(X-</a:t>
            </a:r>
            <a:r>
              <a:rPr lang="en-US" altLang="en-US" dirty="0" err="1" smtClean="0">
                <a:solidFill>
                  <a:schemeClr val="bg1"/>
                </a:solidFill>
                <a:latin typeface="Seravek" pitchFamily="-65" charset="0"/>
              </a:rPr>
              <a:t>μ</a:t>
            </a:r>
            <a:r>
              <a:rPr lang="en-US" altLang="en-US" baseline="-25000" dirty="0" err="1" smtClean="0">
                <a:latin typeface="Seravek" pitchFamily="-65" charset="0"/>
              </a:rPr>
              <a:t>x</a:t>
            </a:r>
            <a:r>
              <a:rPr lang="en-US" altLang="en-US" dirty="0" smtClean="0">
                <a:latin typeface="Seravek" pitchFamily="-65" charset="0"/>
              </a:rPr>
              <a:t>)(Y-</a:t>
            </a:r>
            <a:r>
              <a:rPr lang="en-US" altLang="en-US" dirty="0" err="1" smtClean="0">
                <a:solidFill>
                  <a:schemeClr val="bg1"/>
                </a:solidFill>
                <a:latin typeface="Seravek" pitchFamily="-65" charset="0"/>
              </a:rPr>
              <a:t>μ</a:t>
            </a:r>
            <a:r>
              <a:rPr lang="en-US" altLang="en-US" baseline="-25000" dirty="0" err="1" smtClean="0">
                <a:latin typeface="Seravek" pitchFamily="-65" charset="0"/>
              </a:rPr>
              <a:t>y</a:t>
            </a:r>
            <a:r>
              <a:rPr lang="en-US" altLang="en-US" dirty="0" smtClean="0">
                <a:latin typeface="Seravek" pitchFamily="-65" charset="0"/>
              </a:rPr>
              <a:t>) = </a:t>
            </a:r>
            <a:r>
              <a:rPr lang="en-US" altLang="en-US" b="1" dirty="0" smtClean="0">
                <a:solidFill>
                  <a:schemeClr val="accent2">
                    <a:lumMod val="60000"/>
                    <a:lumOff val="40000"/>
                  </a:schemeClr>
                </a:solidFill>
                <a:latin typeface="Seravek" pitchFamily="-65" charset="0"/>
              </a:rPr>
              <a:t>E(XY) – E(X)E(Y)</a:t>
            </a:r>
            <a:r>
              <a:rPr lang="en-US" altLang="en-US" dirty="0" smtClean="0">
                <a:solidFill>
                  <a:schemeClr val="accent2">
                    <a:lumMod val="60000"/>
                    <a:lumOff val="40000"/>
                  </a:schemeClr>
                </a:solidFill>
                <a:latin typeface="Seravek" pitchFamily="-65" charset="0"/>
              </a:rPr>
              <a:t>; </a:t>
            </a:r>
          </a:p>
          <a:p>
            <a:pPr lvl="1">
              <a:spcBef>
                <a:spcPts val="1200"/>
              </a:spcBef>
              <a:buFont typeface="Lucida Grande" pitchFamily="-65" charset="0"/>
              <a:buNone/>
            </a:pPr>
            <a:r>
              <a:rPr lang="en-US" altLang="en-US" dirty="0" smtClean="0">
                <a:latin typeface="Seravek" pitchFamily="-65" charset="0"/>
              </a:rPr>
              <a:t> Sample covariance ?</a:t>
            </a:r>
          </a:p>
          <a:p>
            <a:pPr lvl="1">
              <a:spcBef>
                <a:spcPts val="1200"/>
              </a:spcBef>
              <a:buNone/>
            </a:pPr>
            <a:r>
              <a:rPr lang="en-US" altLang="en-US" dirty="0" smtClean="0">
                <a:latin typeface="Seravek" pitchFamily="-65" charset="0"/>
              </a:rPr>
              <a:t>=           </a:t>
            </a:r>
            <a:r>
              <a:rPr lang="en-US" altLang="en-US" dirty="0" smtClean="0">
                <a:solidFill>
                  <a:srgbClr val="FF0000"/>
                </a:solidFill>
                <a:latin typeface="Seravek" pitchFamily="-65" charset="0"/>
              </a:rPr>
              <a:t>(</a:t>
            </a:r>
            <a:r>
              <a:rPr lang="en-US" altLang="en-US" dirty="0" smtClean="0">
                <a:solidFill>
                  <a:srgbClr val="FF0000"/>
                </a:solidFill>
                <a:latin typeface="Seravek" pitchFamily="-65" charset="0"/>
              </a:rPr>
              <a:t>x</a:t>
            </a:r>
            <a:r>
              <a:rPr lang="en-US" altLang="en-US" baseline="-25000" dirty="0" smtClean="0">
                <a:solidFill>
                  <a:srgbClr val="FF0000"/>
                </a:solidFill>
                <a:latin typeface="Seravek" pitchFamily="-65" charset="0"/>
              </a:rPr>
              <a:t>i</a:t>
            </a:r>
            <a:r>
              <a:rPr lang="en-US" altLang="en-US" dirty="0" smtClean="0">
                <a:solidFill>
                  <a:srgbClr val="FF0000"/>
                </a:solidFill>
                <a:latin typeface="Seravek" pitchFamily="-65" charset="0"/>
              </a:rPr>
              <a:t>-</a:t>
            </a:r>
            <a:r>
              <a:rPr lang="en-US" altLang="en-US" dirty="0" err="1">
                <a:solidFill>
                  <a:srgbClr val="FF0000"/>
                </a:solidFill>
                <a:latin typeface="Seravek" pitchFamily="-65" charset="0"/>
              </a:rPr>
              <a:t>μ</a:t>
            </a:r>
            <a:r>
              <a:rPr lang="en-US" altLang="en-US" baseline="-25000" dirty="0" err="1">
                <a:solidFill>
                  <a:srgbClr val="FF0000"/>
                </a:solidFill>
                <a:latin typeface="Seravek" pitchFamily="-65" charset="0"/>
              </a:rPr>
              <a:t>x</a:t>
            </a:r>
            <a:r>
              <a:rPr lang="en-US" altLang="en-US" dirty="0" smtClean="0">
                <a:solidFill>
                  <a:srgbClr val="FF0000"/>
                </a:solidFill>
                <a:latin typeface="Seravek" pitchFamily="-65" charset="0"/>
              </a:rPr>
              <a:t>)(</a:t>
            </a:r>
            <a:r>
              <a:rPr lang="en-US" altLang="en-US" dirty="0" err="1" smtClean="0">
                <a:solidFill>
                  <a:srgbClr val="FF0000"/>
                </a:solidFill>
                <a:latin typeface="Seravek" pitchFamily="-65" charset="0"/>
              </a:rPr>
              <a:t>y</a:t>
            </a:r>
            <a:r>
              <a:rPr lang="en-US" altLang="en-US" baseline="-25000" dirty="0" err="1" smtClean="0">
                <a:solidFill>
                  <a:srgbClr val="FF0000"/>
                </a:solidFill>
                <a:latin typeface="Seravek" pitchFamily="-65" charset="0"/>
              </a:rPr>
              <a:t>i</a:t>
            </a:r>
            <a:r>
              <a:rPr lang="en-US" altLang="en-US" dirty="0" err="1" smtClean="0">
                <a:solidFill>
                  <a:srgbClr val="FF0000"/>
                </a:solidFill>
                <a:latin typeface="Seravek" pitchFamily="-65" charset="0"/>
              </a:rPr>
              <a:t>-</a:t>
            </a:r>
            <a:r>
              <a:rPr lang="en-US" altLang="en-US" dirty="0" err="1" smtClean="0">
                <a:solidFill>
                  <a:srgbClr val="FF0000"/>
                </a:solidFill>
                <a:latin typeface="Seravek" pitchFamily="-65" charset="0"/>
              </a:rPr>
              <a:t>μ</a:t>
            </a:r>
            <a:r>
              <a:rPr lang="en-US" altLang="en-US" baseline="-25000" dirty="0" err="1" smtClean="0">
                <a:solidFill>
                  <a:srgbClr val="FF0000"/>
                </a:solidFill>
                <a:latin typeface="Seravek" pitchFamily="-65" charset="0"/>
              </a:rPr>
              <a:t>y</a:t>
            </a:r>
            <a:r>
              <a:rPr lang="en-US" altLang="en-US" dirty="0" smtClean="0">
                <a:solidFill>
                  <a:srgbClr val="FF0000"/>
                </a:solidFill>
                <a:latin typeface="Seravek" pitchFamily="-65" charset="0"/>
              </a:rPr>
              <a:t>)/(</a:t>
            </a:r>
            <a:r>
              <a:rPr lang="en-US" altLang="en-US" dirty="0" smtClean="0">
                <a:solidFill>
                  <a:srgbClr val="FF0000"/>
                </a:solidFill>
                <a:latin typeface="Seravek" pitchFamily="-65" charset="0"/>
              </a:rPr>
              <a:t>n-1)</a:t>
            </a:r>
          </a:p>
          <a:p>
            <a:pPr>
              <a:spcBef>
                <a:spcPts val="1200"/>
              </a:spcBef>
            </a:pPr>
            <a:endParaRPr lang="en-US" altLang="en-US" dirty="0" smtClean="0">
              <a:latin typeface="Seravek" pitchFamily="-65" charset="0"/>
            </a:endParaRPr>
          </a:p>
          <a:p>
            <a:pPr>
              <a:spcBef>
                <a:spcPts val="1200"/>
              </a:spcBef>
            </a:pPr>
            <a:endParaRPr lang="en-US" altLang="en-US" dirty="0" smtClean="0">
              <a:latin typeface="Seravek" pitchFamily="-65"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l="21526" r="61113" b="63083"/>
          <a:stretch>
            <a:fillRect/>
          </a:stretch>
        </p:blipFill>
        <p:spPr bwMode="auto">
          <a:xfrm>
            <a:off x="2235200" y="8534400"/>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a:spLocks noChangeArrowheads="1"/>
          </p:cNvSpPr>
          <p:nvPr/>
        </p:nvSpPr>
        <p:spPr bwMode="auto">
          <a:xfrm>
            <a:off x="11531600" y="1828800"/>
            <a:ext cx="574196"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742950" indent="-28575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eaLnBrk="1" hangingPunct="1"/>
            <a:r>
              <a:rPr lang="en-US" altLang="en-US" sz="3200" dirty="0" err="1" smtClean="0">
                <a:solidFill>
                  <a:srgbClr val="800000"/>
                </a:solidFill>
                <a:latin typeface="Seravek" pitchFamily="-65" charset="0"/>
              </a:rPr>
              <a:t>μ</a:t>
            </a:r>
            <a:r>
              <a:rPr lang="en-US" altLang="en-US" sz="3200" baseline="-25000" dirty="0" err="1" smtClean="0">
                <a:solidFill>
                  <a:srgbClr val="800000"/>
                </a:solidFill>
                <a:latin typeface="Seravek" pitchFamily="-65" charset="0"/>
                <a:ea typeface="ヒラギノ明朝 Pro W3" pitchFamily="-65" charset="-128"/>
              </a:rPr>
              <a:t>x</a:t>
            </a:r>
            <a:endParaRPr lang="en-US" altLang="en-US" sz="3200" baseline="-25000" dirty="0" smtClean="0">
              <a:solidFill>
                <a:srgbClr val="800000"/>
              </a:solidFill>
              <a:latin typeface="Seravek" pitchFamily="-65" charset="0"/>
              <a:ea typeface="ヒラギノ明朝 Pro W3" pitchFamily="-65" charset="-128"/>
            </a:endParaRPr>
          </a:p>
          <a:p>
            <a:pPr eaLnBrk="1" hangingPunct="1"/>
            <a:r>
              <a:rPr lang="el-GR" altLang="en-US" sz="3200" dirty="0" smtClean="0">
                <a:solidFill>
                  <a:srgbClr val="800000"/>
                </a:solidFill>
                <a:latin typeface="Cambria Math" panose="02040503050406030204" pitchFamily="18" charset="0"/>
                <a:ea typeface="Cambria Math" panose="02040503050406030204" pitchFamily="18" charset="0"/>
              </a:rPr>
              <a:t>σ</a:t>
            </a:r>
            <a:r>
              <a:rPr lang="en-US" altLang="en-US" sz="3200" baseline="-25000" dirty="0" smtClean="0">
                <a:solidFill>
                  <a:srgbClr val="800000"/>
                </a:solidFill>
                <a:latin typeface="Seravek" pitchFamily="-65" charset="0"/>
                <a:ea typeface="ヒラギノ明朝 Pro W3" pitchFamily="-65" charset="-128"/>
              </a:rPr>
              <a:t>x</a:t>
            </a:r>
            <a:endParaRPr lang="en-US" altLang="en-US" sz="3200" baseline="-25000" dirty="0">
              <a:solidFill>
                <a:srgbClr val="800000"/>
              </a:solidFill>
              <a:latin typeface="Seravek" pitchFamily="-65" charset="0"/>
              <a:ea typeface="ヒラギノ明朝 Pro W3" pitchFamily="-65" charset="-128"/>
            </a:endParaRPr>
          </a:p>
          <a:p>
            <a:pPr eaLnBrk="1" hangingPunct="1"/>
            <a:endParaRPr lang="en-US" altLang="en-US" sz="3200" dirty="0">
              <a:solidFill>
                <a:srgbClr val="8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2" grpId="0" uiExpan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latin typeface="Seravek Light" pitchFamily="-65" charset="0"/>
              </a:rPr>
              <a:t>Unbiased sample variance</a:t>
            </a:r>
          </a:p>
        </p:txBody>
      </p:sp>
      <p:sp>
        <p:nvSpPr>
          <p:cNvPr id="6" name="Content Placeholder 2"/>
          <p:cNvSpPr txBox="1">
            <a:spLocks/>
          </p:cNvSpPr>
          <p:nvPr/>
        </p:nvSpPr>
        <p:spPr bwMode="auto">
          <a:xfrm>
            <a:off x="254000" y="1371600"/>
            <a:ext cx="5410200" cy="792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50800" bIns="50800"/>
          <a:lstStyle>
            <a:lvl1pPr marL="406400" indent="-4064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800100" indent="-4064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a:spcBef>
                <a:spcPts val="1800"/>
              </a:spcBef>
              <a:buSzPct val="100000"/>
              <a:buFont typeface="Arial" panose="020B0604020202020204" pitchFamily="34" charset="0"/>
              <a:buChar char="•"/>
            </a:pP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Random variable </a:t>
            </a: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Y: </a:t>
            </a:r>
            <a:r>
              <a:rPr lang="en-US" altLang="en-US" sz="2400" dirty="0" err="1" smtClean="0">
                <a:solidFill>
                  <a:srgbClr val="000000"/>
                </a:solidFill>
                <a:latin typeface="Seravek" pitchFamily="-65" charset="0"/>
                <a:ea typeface="ヒラギノ明朝 Pro W3" pitchFamily="-65" charset="-128"/>
                <a:sym typeface="Century Gothic" panose="020B0502020202020204" pitchFamily="34" charset="0"/>
              </a:rPr>
              <a:t>y</a:t>
            </a:r>
            <a:r>
              <a:rPr lang="en-US" altLang="en-US" sz="2400" baseline="-25000" dirty="0" err="1" smtClean="0">
                <a:solidFill>
                  <a:srgbClr val="000000"/>
                </a:solidFill>
                <a:latin typeface="Seravek" pitchFamily="-65" charset="0"/>
                <a:ea typeface="ヒラギノ明朝 Pro W3" pitchFamily="-65" charset="-128"/>
                <a:sym typeface="Century Gothic" panose="020B0502020202020204" pitchFamily="34" charset="0"/>
              </a:rPr>
              <a:t>i</a:t>
            </a:r>
            <a:r>
              <a:rPr lang="en-US" altLang="en-US" sz="2400" dirty="0" err="1" smtClean="0">
                <a:solidFill>
                  <a:srgbClr val="000000"/>
                </a:solidFill>
                <a:latin typeface="Seravek" pitchFamily="-65" charset="0"/>
                <a:ea typeface="ヒラギノ明朝 Pro W3" pitchFamily="-65" charset="-128"/>
                <a:sym typeface="Century Gothic" panose="020B0502020202020204" pitchFamily="34" charset="0"/>
              </a:rPr>
              <a:t>,p</a:t>
            </a:r>
            <a:r>
              <a:rPr lang="en-US" altLang="en-US" sz="2400" baseline="-25000" dirty="0" err="1" smtClean="0">
                <a:solidFill>
                  <a:srgbClr val="000000"/>
                </a:solidFill>
                <a:latin typeface="Seravek" pitchFamily="-65" charset="0"/>
                <a:ea typeface="ヒラギノ明朝 Pro W3" pitchFamily="-65" charset="-128"/>
                <a:sym typeface="Century Gothic" panose="020B0502020202020204" pitchFamily="34" charset="0"/>
              </a:rPr>
              <a:t>i</a:t>
            </a: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 </a:t>
            </a: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a:t>
            </a:r>
            <a:r>
              <a:rPr lang="en-US" altLang="en-US" sz="2400" dirty="0">
                <a:solidFill>
                  <a:srgbClr val="000000"/>
                </a:solidFill>
                <a:latin typeface="Seravek" pitchFamily="-65" charset="0"/>
                <a:sym typeface="Century Gothic" panose="020B0502020202020204" pitchFamily="34" charset="0"/>
              </a:rPr>
              <a:t>μ,σ</a:t>
            </a:r>
            <a:r>
              <a:rPr lang="en-US" altLang="en-US" sz="2400" baseline="30000" dirty="0">
                <a:solidFill>
                  <a:srgbClr val="000000"/>
                </a:solidFill>
                <a:latin typeface="Seravek" pitchFamily="-65" charset="0"/>
                <a:sym typeface="Century Gothic" panose="020B0502020202020204" pitchFamily="34" charset="0"/>
              </a:rPr>
              <a:t>2</a:t>
            </a: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a:t>
            </a:r>
          </a:p>
          <a:p>
            <a:pPr lvl="1">
              <a:spcBef>
                <a:spcPts val="1800"/>
              </a:spcBef>
              <a:buSzPct val="60000"/>
              <a:buFont typeface="Lucida Grande" pitchFamily="-65" charset="0"/>
              <a:buChar char="−"/>
            </a:pPr>
            <a:r>
              <a:rPr lang="en-US" altLang="en-US" sz="2000" dirty="0">
                <a:solidFill>
                  <a:srgbClr val="000000"/>
                </a:solidFill>
                <a:latin typeface="Seravek" pitchFamily="-65" charset="0"/>
                <a:sym typeface="Century Gothic" panose="020B0502020202020204" pitchFamily="34" charset="0"/>
              </a:rPr>
              <a:t>σ</a:t>
            </a:r>
            <a:r>
              <a:rPr lang="en-US" altLang="en-US" sz="2000" baseline="30000" dirty="0">
                <a:solidFill>
                  <a:srgbClr val="000000"/>
                </a:solidFill>
                <a:latin typeface="Seravek" pitchFamily="-65" charset="0"/>
                <a:sym typeface="Century Gothic" panose="020B0502020202020204" pitchFamily="34" charset="0"/>
              </a:rPr>
              <a:t>2</a:t>
            </a:r>
            <a:r>
              <a:rPr lang="en-US" altLang="en-US" sz="2000" dirty="0">
                <a:solidFill>
                  <a:srgbClr val="000000"/>
                </a:solidFill>
                <a:latin typeface="Seravek" pitchFamily="-65" charset="0"/>
                <a:ea typeface="ヒラギノ明朝 Pro W3" pitchFamily="-65" charset="-128"/>
                <a:sym typeface="Century Gothic" panose="020B0502020202020204" pitchFamily="34" charset="0"/>
              </a:rPr>
              <a:t>=</a:t>
            </a:r>
            <a:r>
              <a:rPr lang="en-US" altLang="en-US" sz="2000" dirty="0" err="1">
                <a:solidFill>
                  <a:srgbClr val="000000"/>
                </a:solidFill>
                <a:latin typeface="Seravek" pitchFamily="-65" charset="0"/>
                <a:ea typeface="ヒラギノ明朝 Pro W3" pitchFamily="-65" charset="-128"/>
                <a:sym typeface="Century Gothic" panose="020B0502020202020204" pitchFamily="34" charset="0"/>
              </a:rPr>
              <a:t>Var</a:t>
            </a:r>
            <a:r>
              <a:rPr lang="en-US" altLang="en-US" sz="2000" dirty="0">
                <a:solidFill>
                  <a:srgbClr val="000000"/>
                </a:solidFill>
                <a:latin typeface="Seravek" pitchFamily="-65" charset="0"/>
                <a:ea typeface="ヒラギノ明朝 Pro W3" pitchFamily="-65" charset="-128"/>
                <a:sym typeface="Century Gothic" panose="020B0502020202020204" pitchFamily="34" charset="0"/>
              </a:rPr>
              <a:t>= </a:t>
            </a:r>
            <a:r>
              <a:rPr lang="en-US" altLang="en-US" sz="2000" dirty="0">
                <a:solidFill>
                  <a:srgbClr val="000000"/>
                </a:solidFill>
                <a:latin typeface="Seravek" pitchFamily="-65" charset="0"/>
                <a:sym typeface="Century Gothic" panose="020B0502020202020204" pitchFamily="34" charset="0"/>
              </a:rPr>
              <a:t>Σ</a:t>
            </a:r>
            <a:r>
              <a:rPr lang="en-US" altLang="en-US" sz="2000" dirty="0">
                <a:solidFill>
                  <a:srgbClr val="000000"/>
                </a:solidFill>
                <a:latin typeface="Seravek" pitchFamily="-65" charset="0"/>
                <a:ea typeface="ヒラギノ明朝 Pro W3" pitchFamily="-65" charset="-128"/>
                <a:sym typeface="Century Gothic" panose="020B0502020202020204" pitchFamily="34" charset="0"/>
              </a:rPr>
              <a:t>(</a:t>
            </a:r>
            <a:r>
              <a:rPr lang="en-US" altLang="en-US" sz="2000" dirty="0" err="1">
                <a:solidFill>
                  <a:srgbClr val="000000"/>
                </a:solidFill>
                <a:latin typeface="Seravek" pitchFamily="-65" charset="0"/>
                <a:ea typeface="ヒラギノ明朝 Pro W3" pitchFamily="-65" charset="-128"/>
                <a:sym typeface="Century Gothic" panose="020B0502020202020204" pitchFamily="34" charset="0"/>
              </a:rPr>
              <a:t>y</a:t>
            </a:r>
            <a:r>
              <a:rPr lang="en-US" altLang="en-US" sz="2000" baseline="-25000" dirty="0" err="1">
                <a:solidFill>
                  <a:srgbClr val="000000"/>
                </a:solidFill>
                <a:latin typeface="Seravek" pitchFamily="-65" charset="0"/>
                <a:ea typeface="ヒラギノ明朝 Pro W3" pitchFamily="-65" charset="-128"/>
                <a:sym typeface="Century Gothic" panose="020B0502020202020204" pitchFamily="34" charset="0"/>
              </a:rPr>
              <a:t>i</a:t>
            </a:r>
            <a:r>
              <a:rPr lang="en-US" altLang="en-US" sz="2000" dirty="0" err="1">
                <a:solidFill>
                  <a:srgbClr val="000000"/>
                </a:solidFill>
                <a:latin typeface="Seravek" pitchFamily="-65" charset="0"/>
                <a:ea typeface="ヒラギノ明朝 Pro W3" pitchFamily="-65" charset="-128"/>
                <a:sym typeface="Century Gothic" panose="020B0502020202020204" pitchFamily="34" charset="0"/>
              </a:rPr>
              <a:t>-</a:t>
            </a:r>
            <a:r>
              <a:rPr lang="en-US" altLang="en-US" sz="2000" dirty="0" err="1">
                <a:solidFill>
                  <a:srgbClr val="000000"/>
                </a:solidFill>
                <a:latin typeface="Seravek" pitchFamily="-65" charset="0"/>
                <a:sym typeface="Century Gothic" panose="020B0502020202020204" pitchFamily="34" charset="0"/>
              </a:rPr>
              <a:t>μ</a:t>
            </a:r>
            <a:r>
              <a:rPr lang="en-US" altLang="en-US" sz="2000" baseline="-25000" dirty="0" err="1">
                <a:solidFill>
                  <a:srgbClr val="000000"/>
                </a:solidFill>
                <a:latin typeface="Seravek" pitchFamily="-65" charset="0"/>
                <a:ea typeface="ヒラギノ明朝 Pro W3" pitchFamily="-65" charset="-128"/>
                <a:sym typeface="Century Gothic" panose="020B0502020202020204" pitchFamily="34" charset="0"/>
              </a:rPr>
              <a:t>x</a:t>
            </a:r>
            <a:r>
              <a:rPr lang="en-US" altLang="en-US" sz="2000" dirty="0">
                <a:solidFill>
                  <a:srgbClr val="000000"/>
                </a:solidFill>
                <a:latin typeface="Seravek" pitchFamily="-65" charset="0"/>
                <a:ea typeface="ヒラギノ明朝 Pro W3" pitchFamily="-65" charset="-128"/>
                <a:sym typeface="Century Gothic" panose="020B0502020202020204" pitchFamily="34" charset="0"/>
              </a:rPr>
              <a:t>)</a:t>
            </a:r>
            <a:r>
              <a:rPr lang="en-US" altLang="en-US" sz="2000" baseline="30000" dirty="0">
                <a:solidFill>
                  <a:srgbClr val="000000"/>
                </a:solidFill>
                <a:latin typeface="Seravek" pitchFamily="-65" charset="0"/>
                <a:ea typeface="ヒラギノ明朝 Pro W3" pitchFamily="-65" charset="-128"/>
                <a:sym typeface="Century Gothic" panose="020B0502020202020204" pitchFamily="34" charset="0"/>
              </a:rPr>
              <a:t>2</a:t>
            </a:r>
            <a:r>
              <a:rPr lang="en-US" altLang="en-US" sz="2000" dirty="0">
                <a:solidFill>
                  <a:srgbClr val="000000"/>
                </a:solidFill>
                <a:latin typeface="Seravek" pitchFamily="-65" charset="0"/>
                <a:ea typeface="ヒラギノ明朝 Pro W3" pitchFamily="-65" charset="-128"/>
                <a:sym typeface="Century Gothic" panose="020B0502020202020204" pitchFamily="34" charset="0"/>
              </a:rPr>
              <a:t> p</a:t>
            </a:r>
            <a:r>
              <a:rPr lang="en-US" altLang="en-US" sz="2000" baseline="-25000" dirty="0">
                <a:solidFill>
                  <a:srgbClr val="000000"/>
                </a:solidFill>
                <a:latin typeface="Seravek" pitchFamily="-65" charset="0"/>
                <a:ea typeface="ヒラギノ明朝 Pro W3" pitchFamily="-65" charset="-128"/>
                <a:sym typeface="Century Gothic" panose="020B0502020202020204" pitchFamily="34" charset="0"/>
              </a:rPr>
              <a:t>i</a:t>
            </a:r>
            <a:endParaRPr lang="en-US" altLang="en-US" sz="2000" dirty="0">
              <a:solidFill>
                <a:srgbClr val="000000"/>
              </a:solidFill>
              <a:latin typeface="Seravek" pitchFamily="-65" charset="0"/>
              <a:ea typeface="ヒラギノ明朝 Pro W3" pitchFamily="-65" charset="-128"/>
              <a:sym typeface="Century Gothic" panose="020B0502020202020204" pitchFamily="34" charset="0"/>
            </a:endParaRPr>
          </a:p>
          <a:p>
            <a:pPr lvl="1">
              <a:spcBef>
                <a:spcPts val="1800"/>
              </a:spcBef>
              <a:buSzPct val="60000"/>
              <a:buFont typeface="Lucida Grande" pitchFamily="-65" charset="0"/>
              <a:buChar char="−"/>
            </a:pPr>
            <a:r>
              <a:rPr lang="en-US" altLang="en-US" sz="2000" dirty="0">
                <a:solidFill>
                  <a:srgbClr val="000000"/>
                </a:solidFill>
                <a:latin typeface="Seravek" pitchFamily="-65" charset="0"/>
                <a:ea typeface="ヒラギノ明朝 Pro W3" pitchFamily="-65" charset="-128"/>
                <a:sym typeface="Century Gothic" panose="020B0502020202020204" pitchFamily="34" charset="0"/>
              </a:rPr>
              <a:t>Sample </a:t>
            </a:r>
            <a:r>
              <a:rPr lang="en-US" altLang="en-US" sz="2000" dirty="0" err="1">
                <a:solidFill>
                  <a:srgbClr val="000000"/>
                </a:solidFill>
                <a:latin typeface="Seravek" pitchFamily="-65" charset="0"/>
                <a:ea typeface="ヒラギノ明朝 Pro W3" pitchFamily="-65" charset="-128"/>
                <a:sym typeface="Century Gothic" panose="020B0502020202020204" pitchFamily="34" charset="0"/>
              </a:rPr>
              <a:t>var</a:t>
            </a:r>
            <a:r>
              <a:rPr lang="en-US" altLang="en-US" sz="2000" dirty="0">
                <a:solidFill>
                  <a:srgbClr val="000000"/>
                </a:solidFill>
                <a:latin typeface="Seravek" pitchFamily="-65" charset="0"/>
                <a:ea typeface="ヒラギノ明朝 Pro W3" pitchFamily="-65" charset="-128"/>
                <a:sym typeface="Century Gothic" panose="020B0502020202020204" pitchFamily="34" charset="0"/>
              </a:rPr>
              <a:t> = </a:t>
            </a:r>
            <a:r>
              <a:rPr lang="en-US" altLang="en-US" sz="2000" dirty="0">
                <a:solidFill>
                  <a:srgbClr val="000000"/>
                </a:solidFill>
                <a:latin typeface="Seravek" pitchFamily="-65" charset="0"/>
                <a:sym typeface="Century Gothic" panose="020B0502020202020204" pitchFamily="34" charset="0"/>
              </a:rPr>
              <a:t>s</a:t>
            </a:r>
            <a:r>
              <a:rPr lang="en-US" altLang="en-US" sz="2000" baseline="-25000" dirty="0">
                <a:solidFill>
                  <a:srgbClr val="000000"/>
                </a:solidFill>
                <a:latin typeface="Seravek" pitchFamily="-65" charset="0"/>
                <a:ea typeface="ヒラギノ明朝 Pro W3" pitchFamily="-65" charset="-128"/>
                <a:sym typeface="Century Gothic" panose="020B0502020202020204" pitchFamily="34" charset="0"/>
              </a:rPr>
              <a:t>y</a:t>
            </a:r>
            <a:r>
              <a:rPr lang="en-US" altLang="en-US" sz="2000" baseline="30000" dirty="0">
                <a:solidFill>
                  <a:srgbClr val="000000"/>
                </a:solidFill>
                <a:latin typeface="Seravek" pitchFamily="-65" charset="0"/>
                <a:sym typeface="Century Gothic" panose="020B0502020202020204" pitchFamily="34" charset="0"/>
              </a:rPr>
              <a:t>2</a:t>
            </a:r>
            <a:r>
              <a:rPr lang="en-US" altLang="en-US" sz="2000" dirty="0">
                <a:solidFill>
                  <a:srgbClr val="000000"/>
                </a:solidFill>
                <a:latin typeface="Seravek" pitchFamily="-65" charset="0"/>
                <a:ea typeface="ヒラギノ明朝 Pro W3" pitchFamily="-65" charset="-128"/>
                <a:sym typeface="Century Gothic" panose="020B0502020202020204" pitchFamily="34" charset="0"/>
              </a:rPr>
              <a:t> =  </a:t>
            </a:r>
            <a:r>
              <a:rPr lang="en-US" altLang="en-US" sz="2000" dirty="0">
                <a:solidFill>
                  <a:srgbClr val="000000"/>
                </a:solidFill>
                <a:latin typeface="Seravek" pitchFamily="-65" charset="0"/>
                <a:sym typeface="Century Gothic" panose="020B0502020202020204" pitchFamily="34" charset="0"/>
              </a:rPr>
              <a:t>Σ</a:t>
            </a:r>
            <a:r>
              <a:rPr lang="en-US" altLang="en-US" sz="2000" dirty="0">
                <a:solidFill>
                  <a:srgbClr val="000000"/>
                </a:solidFill>
                <a:latin typeface="Seravek" pitchFamily="-65" charset="0"/>
                <a:ea typeface="ヒラギノ明朝 Pro W3" pitchFamily="-65" charset="-128"/>
                <a:sym typeface="Century Gothic" panose="020B0502020202020204" pitchFamily="34" charset="0"/>
              </a:rPr>
              <a:t>(</a:t>
            </a:r>
            <a:r>
              <a:rPr lang="en-US" altLang="en-US" sz="2000" dirty="0" err="1">
                <a:solidFill>
                  <a:srgbClr val="000000"/>
                </a:solidFill>
                <a:latin typeface="Seravek" pitchFamily="-65" charset="0"/>
                <a:ea typeface="ヒラギノ明朝 Pro W3" pitchFamily="-65" charset="-128"/>
                <a:sym typeface="Century Gothic" panose="020B0502020202020204" pitchFamily="34" charset="0"/>
              </a:rPr>
              <a:t>y</a:t>
            </a:r>
            <a:r>
              <a:rPr lang="en-US" altLang="en-US" sz="2000" baseline="-25000" dirty="0" err="1">
                <a:solidFill>
                  <a:srgbClr val="000000"/>
                </a:solidFill>
                <a:latin typeface="Seravek" pitchFamily="-65" charset="0"/>
                <a:ea typeface="ヒラギノ明朝 Pro W3" pitchFamily="-65" charset="-128"/>
                <a:sym typeface="Century Gothic" panose="020B0502020202020204" pitchFamily="34" charset="0"/>
              </a:rPr>
              <a:t>i</a:t>
            </a:r>
            <a:r>
              <a:rPr lang="en-US" altLang="en-US" sz="2000" dirty="0" err="1">
                <a:solidFill>
                  <a:srgbClr val="000000"/>
                </a:solidFill>
                <a:latin typeface="Seravek" pitchFamily="-65" charset="0"/>
                <a:ea typeface="ヒラギノ明朝 Pro W3" pitchFamily="-65" charset="-128"/>
                <a:sym typeface="Century Gothic" panose="020B0502020202020204" pitchFamily="34" charset="0"/>
              </a:rPr>
              <a:t>-</a:t>
            </a:r>
            <a:r>
              <a:rPr lang="en-US" altLang="en-US" sz="2000" dirty="0" err="1">
                <a:solidFill>
                  <a:srgbClr val="000000"/>
                </a:solidFill>
                <a:latin typeface="Seravek" pitchFamily="-65" charset="0"/>
                <a:sym typeface="Century Gothic" panose="020B0502020202020204" pitchFamily="34" charset="0"/>
              </a:rPr>
              <a:t>μ</a:t>
            </a:r>
            <a:r>
              <a:rPr lang="en-US" altLang="en-US" sz="2000" baseline="-25000" dirty="0" err="1">
                <a:solidFill>
                  <a:srgbClr val="000000"/>
                </a:solidFill>
                <a:latin typeface="Seravek" pitchFamily="-65" charset="0"/>
                <a:ea typeface="ヒラギノ明朝 Pro W3" pitchFamily="-65" charset="-128"/>
                <a:sym typeface="Century Gothic" panose="020B0502020202020204" pitchFamily="34" charset="0"/>
              </a:rPr>
              <a:t>x</a:t>
            </a:r>
            <a:r>
              <a:rPr lang="en-US" altLang="en-US" sz="2000" dirty="0">
                <a:solidFill>
                  <a:srgbClr val="000000"/>
                </a:solidFill>
                <a:latin typeface="Seravek" pitchFamily="-65" charset="0"/>
                <a:ea typeface="ヒラギノ明朝 Pro W3" pitchFamily="-65" charset="-128"/>
                <a:sym typeface="Century Gothic" panose="020B0502020202020204" pitchFamily="34" charset="0"/>
              </a:rPr>
              <a:t>)</a:t>
            </a:r>
            <a:r>
              <a:rPr lang="en-US" altLang="en-US" sz="2000" baseline="30000" dirty="0">
                <a:solidFill>
                  <a:srgbClr val="000000"/>
                </a:solidFill>
                <a:latin typeface="Seravek" pitchFamily="-65" charset="0"/>
                <a:ea typeface="ヒラギノ明朝 Pro W3" pitchFamily="-65" charset="-128"/>
                <a:sym typeface="Century Gothic" panose="020B0502020202020204" pitchFamily="34" charset="0"/>
              </a:rPr>
              <a:t>2</a:t>
            </a:r>
            <a:r>
              <a:rPr lang="en-US" altLang="en-US" sz="2000" dirty="0">
                <a:solidFill>
                  <a:srgbClr val="000000"/>
                </a:solidFill>
                <a:latin typeface="Seravek" pitchFamily="-65" charset="0"/>
                <a:ea typeface="ヒラギノ明朝 Pro W3" pitchFamily="-65" charset="-128"/>
                <a:sym typeface="Century Gothic" panose="020B0502020202020204" pitchFamily="34" charset="0"/>
              </a:rPr>
              <a:t> / (n-1). </a:t>
            </a:r>
          </a:p>
          <a:p>
            <a:pPr lvl="1">
              <a:spcBef>
                <a:spcPts val="1800"/>
              </a:spcBef>
              <a:buSzPct val="60000"/>
              <a:buFont typeface="Lucida Grande" pitchFamily="-65" charset="0"/>
              <a:buChar char="−"/>
            </a:pPr>
            <a:r>
              <a:rPr lang="en-US" altLang="en-US" sz="2000" dirty="0">
                <a:solidFill>
                  <a:srgbClr val="000000"/>
                </a:solidFill>
                <a:latin typeface="Seravek" pitchFamily="-65" charset="0"/>
                <a:ea typeface="ヒラギノ明朝 Pro W3" pitchFamily="-65" charset="-128"/>
                <a:sym typeface="Century Gothic" panose="020B0502020202020204" pitchFamily="34" charset="0"/>
              </a:rPr>
              <a:t>Why not n? Because (n-1) yields an </a:t>
            </a:r>
            <a:r>
              <a:rPr lang="en-US" altLang="en-US" sz="2000" dirty="0">
                <a:solidFill>
                  <a:srgbClr val="FF0000"/>
                </a:solidFill>
                <a:latin typeface="Seravek" pitchFamily="-65" charset="0"/>
                <a:ea typeface="ヒラギノ明朝 Pro W3" pitchFamily="-65" charset="-128"/>
                <a:sym typeface="Century Gothic" panose="020B0502020202020204" pitchFamily="34" charset="0"/>
              </a:rPr>
              <a:t>unbiased estimate</a:t>
            </a:r>
            <a:r>
              <a:rPr lang="en-US" altLang="en-US" sz="2000" dirty="0">
                <a:solidFill>
                  <a:srgbClr val="000000"/>
                </a:solidFill>
                <a:latin typeface="Seravek" pitchFamily="-65" charset="0"/>
                <a:ea typeface="ヒラギノ明朝 Pro W3" pitchFamily="-65" charset="-128"/>
                <a:sym typeface="Century Gothic" panose="020B0502020202020204" pitchFamily="34" charset="0"/>
              </a:rPr>
              <a:t> of </a:t>
            </a:r>
            <a:r>
              <a:rPr lang="en-US" altLang="en-US" sz="2000" dirty="0">
                <a:solidFill>
                  <a:srgbClr val="000000"/>
                </a:solidFill>
                <a:latin typeface="Seravek" pitchFamily="-65" charset="0"/>
                <a:sym typeface="Century Gothic" panose="020B0502020202020204" pitchFamily="34" charset="0"/>
              </a:rPr>
              <a:t>σ</a:t>
            </a:r>
            <a:r>
              <a:rPr lang="en-US" altLang="en-US" sz="2000" baseline="30000" dirty="0">
                <a:solidFill>
                  <a:srgbClr val="000000"/>
                </a:solidFill>
                <a:latin typeface="Seravek" pitchFamily="-65" charset="0"/>
                <a:sym typeface="Century Gothic" panose="020B0502020202020204" pitchFamily="34" charset="0"/>
              </a:rPr>
              <a:t>2</a:t>
            </a:r>
            <a:endParaRPr lang="en-US" altLang="en-US" sz="2000" dirty="0">
              <a:solidFill>
                <a:srgbClr val="000000"/>
              </a:solidFill>
              <a:latin typeface="Seravek" pitchFamily="-65" charset="0"/>
              <a:ea typeface="ヒラギノ明朝 Pro W3" pitchFamily="-65" charset="-128"/>
              <a:sym typeface="Century Gothic" panose="020B0502020202020204" pitchFamily="34" charset="0"/>
            </a:endParaRPr>
          </a:p>
          <a:p>
            <a:pPr>
              <a:spcBef>
                <a:spcPts val="1800"/>
              </a:spcBef>
              <a:buSzPct val="100000"/>
              <a:buFont typeface="Arial" panose="020B0604020202020204" pitchFamily="34" charset="0"/>
              <a:buChar char="•"/>
            </a:pPr>
            <a:r>
              <a:rPr lang="en-US" altLang="en-US" sz="2200" dirty="0">
                <a:solidFill>
                  <a:srgbClr val="000000"/>
                </a:solidFill>
                <a:latin typeface="Seravek" pitchFamily="-65" charset="0"/>
                <a:ea typeface="ヒラギノ明朝 Pro W3" pitchFamily="-65" charset="-128"/>
                <a:sym typeface="Century Gothic" panose="020B0502020202020204" pitchFamily="34" charset="0"/>
              </a:rPr>
              <a:t>Sample n times </a:t>
            </a:r>
            <a:r>
              <a:rPr lang="en-US" altLang="en-US" sz="2200" dirty="0">
                <a:solidFill>
                  <a:srgbClr val="FF0000"/>
                </a:solidFill>
                <a:latin typeface="Seravek" pitchFamily="-65" charset="0"/>
                <a:ea typeface="ヒラギノ明朝 Pro W3" pitchFamily="-65" charset="-128"/>
                <a:sym typeface="Century Gothic" panose="020B0502020202020204" pitchFamily="34" charset="0"/>
              </a:rPr>
              <a:t>independently</a:t>
            </a:r>
            <a:r>
              <a:rPr lang="en-US" altLang="en-US" sz="2200" dirty="0">
                <a:solidFill>
                  <a:srgbClr val="000000"/>
                </a:solidFill>
                <a:latin typeface="Seravek" pitchFamily="-65" charset="0"/>
                <a:ea typeface="ヒラギノ明朝 Pro W3" pitchFamily="-65" charset="-128"/>
                <a:sym typeface="Century Gothic" panose="020B0502020202020204" pitchFamily="34" charset="0"/>
              </a:rPr>
              <a:t>: y</a:t>
            </a:r>
            <a:r>
              <a:rPr lang="en-US" altLang="en-US" sz="2200" baseline="-25000" dirty="0">
                <a:solidFill>
                  <a:srgbClr val="000000"/>
                </a:solidFill>
                <a:latin typeface="Seravek" pitchFamily="-65" charset="0"/>
                <a:ea typeface="ヒラギノ明朝 Pro W3" pitchFamily="-65" charset="-128"/>
                <a:sym typeface="Century Gothic" panose="020B0502020202020204" pitchFamily="34" charset="0"/>
              </a:rPr>
              <a:t>1</a:t>
            </a:r>
            <a:r>
              <a:rPr lang="en-US" altLang="en-US" sz="2200" dirty="0">
                <a:solidFill>
                  <a:srgbClr val="000000"/>
                </a:solidFill>
                <a:latin typeface="Seravek" pitchFamily="-65" charset="0"/>
                <a:ea typeface="ヒラギノ明朝 Pro W3" pitchFamily="-65" charset="-128"/>
                <a:sym typeface="Century Gothic" panose="020B0502020202020204" pitchFamily="34" charset="0"/>
              </a:rPr>
              <a:t>, y</a:t>
            </a:r>
            <a:r>
              <a:rPr lang="en-US" altLang="en-US" sz="2200" baseline="-25000" dirty="0">
                <a:solidFill>
                  <a:srgbClr val="000000"/>
                </a:solidFill>
                <a:latin typeface="Seravek" pitchFamily="-65" charset="0"/>
                <a:ea typeface="ヒラギノ明朝 Pro W3" pitchFamily="-65" charset="-128"/>
                <a:sym typeface="Century Gothic" panose="020B0502020202020204" pitchFamily="34" charset="0"/>
              </a:rPr>
              <a:t>2</a:t>
            </a:r>
            <a:r>
              <a:rPr lang="en-US" altLang="en-US" sz="2200" dirty="0">
                <a:solidFill>
                  <a:srgbClr val="000000"/>
                </a:solidFill>
                <a:latin typeface="Seravek" pitchFamily="-65" charset="0"/>
                <a:ea typeface="ヒラギノ明朝 Pro W3" pitchFamily="-65" charset="-128"/>
                <a:sym typeface="Century Gothic" panose="020B0502020202020204" pitchFamily="34" charset="0"/>
              </a:rPr>
              <a:t>,… </a:t>
            </a:r>
            <a:r>
              <a:rPr lang="en-US" altLang="en-US" sz="2200" dirty="0" err="1">
                <a:solidFill>
                  <a:srgbClr val="000000"/>
                </a:solidFill>
                <a:latin typeface="Seravek" pitchFamily="-65" charset="0"/>
                <a:ea typeface="ヒラギノ明朝 Pro W3" pitchFamily="-65" charset="-128"/>
                <a:sym typeface="Century Gothic" panose="020B0502020202020204" pitchFamily="34" charset="0"/>
              </a:rPr>
              <a:t>y</a:t>
            </a:r>
            <a:r>
              <a:rPr lang="en-US" altLang="en-US" sz="2200" baseline="-25000" dirty="0" err="1">
                <a:solidFill>
                  <a:srgbClr val="000000"/>
                </a:solidFill>
                <a:latin typeface="Seravek" pitchFamily="-65" charset="0"/>
                <a:ea typeface="ヒラギノ明朝 Pro W3" pitchFamily="-65" charset="-128"/>
                <a:sym typeface="Century Gothic" panose="020B0502020202020204" pitchFamily="34" charset="0"/>
              </a:rPr>
              <a:t>n</a:t>
            </a:r>
            <a:r>
              <a:rPr lang="en-US" altLang="en-US" sz="2200" baseline="-25000" dirty="0">
                <a:solidFill>
                  <a:srgbClr val="000000"/>
                </a:solidFill>
                <a:latin typeface="Seravek" pitchFamily="-65" charset="0"/>
                <a:ea typeface="ヒラギノ明朝 Pro W3" pitchFamily="-65" charset="-128"/>
                <a:sym typeface="Century Gothic" panose="020B0502020202020204" pitchFamily="34" charset="0"/>
              </a:rPr>
              <a:t> </a:t>
            </a:r>
            <a:r>
              <a:rPr lang="en-US" altLang="en-US" sz="2200" dirty="0">
                <a:solidFill>
                  <a:srgbClr val="000000"/>
                </a:solidFill>
                <a:latin typeface="Seravek" pitchFamily="-65" charset="0"/>
                <a:ea typeface="ヒラギノ明朝 Pro W3" pitchFamily="-65" charset="-128"/>
                <a:sym typeface="Century Gothic" panose="020B0502020202020204" pitchFamily="34" charset="0"/>
              </a:rPr>
              <a:t>(equal probability) </a:t>
            </a:r>
            <a:endParaRPr lang="en-US" altLang="en-US" sz="2200" baseline="-25000" dirty="0">
              <a:solidFill>
                <a:srgbClr val="000000"/>
              </a:solidFill>
              <a:latin typeface="Seravek" pitchFamily="-65" charset="0"/>
              <a:ea typeface="ヒラギノ明朝 Pro W3" pitchFamily="-65" charset="-128"/>
              <a:sym typeface="Century Gothic" panose="020B0502020202020204" pitchFamily="34" charset="0"/>
            </a:endParaRPr>
          </a:p>
          <a:p>
            <a:pPr>
              <a:spcBef>
                <a:spcPts val="1800"/>
              </a:spcBef>
              <a:buSzPct val="100000"/>
              <a:buFont typeface="Arial" panose="020B0604020202020204" pitchFamily="34" charset="0"/>
              <a:buChar char="•"/>
            </a:pPr>
            <a:r>
              <a:rPr lang="en-US" altLang="en-US" sz="2200" dirty="0">
                <a:solidFill>
                  <a:srgbClr val="000000"/>
                </a:solidFill>
                <a:latin typeface="Seravek" pitchFamily="-65" charset="0"/>
                <a:ea typeface="ヒラギノ明朝 Pro W3" pitchFamily="-65" charset="-128"/>
                <a:sym typeface="Century Gothic" panose="020B0502020202020204" pitchFamily="34" charset="0"/>
              </a:rPr>
              <a:t>Say, sample </a:t>
            </a:r>
            <a:r>
              <a:rPr lang="en-US" altLang="en-US" sz="2200" dirty="0" err="1">
                <a:solidFill>
                  <a:srgbClr val="000000"/>
                </a:solidFill>
                <a:latin typeface="Seravek" pitchFamily="-65" charset="0"/>
                <a:ea typeface="ヒラギノ明朝 Pro W3" pitchFamily="-65" charset="-128"/>
                <a:sym typeface="Century Gothic" panose="020B0502020202020204" pitchFamily="34" charset="0"/>
              </a:rPr>
              <a:t>Var</a:t>
            </a:r>
            <a:r>
              <a:rPr lang="en-US" altLang="en-US" sz="2200" dirty="0">
                <a:solidFill>
                  <a:srgbClr val="000000"/>
                </a:solidFill>
                <a:latin typeface="Seravek" pitchFamily="-65" charset="0"/>
                <a:ea typeface="ヒラギノ明朝 Pro W3" pitchFamily="-65" charset="-128"/>
                <a:sym typeface="Century Gothic" panose="020B0502020202020204" pitchFamily="34" charset="0"/>
              </a:rPr>
              <a:t>: </a:t>
            </a:r>
            <a:r>
              <a:rPr lang="en-US" altLang="en-US" sz="2400" dirty="0">
                <a:solidFill>
                  <a:srgbClr val="000000"/>
                </a:solidFill>
                <a:latin typeface="Seravek" pitchFamily="-65" charset="0"/>
                <a:sym typeface="Century Gothic" panose="020B0502020202020204" pitchFamily="34" charset="0"/>
              </a:rPr>
              <a:t>s</a:t>
            </a:r>
            <a:r>
              <a:rPr lang="en-US" altLang="en-US" sz="2400" baseline="-25000" dirty="0">
                <a:solidFill>
                  <a:srgbClr val="000000"/>
                </a:solidFill>
                <a:latin typeface="Seravek" pitchFamily="-65" charset="0"/>
                <a:ea typeface="ヒラギノ明朝 Pro W3" pitchFamily="-65" charset="-128"/>
                <a:sym typeface="Century Gothic" panose="020B0502020202020204" pitchFamily="34" charset="0"/>
              </a:rPr>
              <a:t>y</a:t>
            </a:r>
            <a:r>
              <a:rPr lang="en-US" altLang="en-US" sz="2400" baseline="30000" dirty="0">
                <a:solidFill>
                  <a:srgbClr val="000000"/>
                </a:solidFill>
                <a:latin typeface="Seravek" pitchFamily="-65" charset="0"/>
                <a:sym typeface="Century Gothic" panose="020B0502020202020204" pitchFamily="34" charset="0"/>
              </a:rPr>
              <a:t>2</a:t>
            </a:r>
            <a:endParaRPr lang="en-US" altLang="en-US" sz="2200" baseline="-25000" dirty="0">
              <a:solidFill>
                <a:srgbClr val="000000"/>
              </a:solidFill>
              <a:latin typeface="Seravek" pitchFamily="-65" charset="0"/>
              <a:ea typeface="ヒラギノ明朝 Pro W3" pitchFamily="-65" charset="-128"/>
              <a:sym typeface="Century Gothic" panose="020B0502020202020204" pitchFamily="34" charset="0"/>
            </a:endParaRPr>
          </a:p>
          <a:p>
            <a:pPr>
              <a:spcBef>
                <a:spcPts val="1800"/>
              </a:spcBef>
              <a:buSzPct val="100000"/>
              <a:buFont typeface="Arial" panose="020B0604020202020204" pitchFamily="34" charset="0"/>
              <a:buChar char="•"/>
            </a:pPr>
            <a:endParaRPr lang="en-US" altLang="en-US" sz="2200" baseline="-25000" dirty="0">
              <a:solidFill>
                <a:srgbClr val="000000"/>
              </a:solidFill>
              <a:latin typeface="Seravek" pitchFamily="-65" charset="0"/>
              <a:ea typeface="ヒラギノ明朝 Pro W3" pitchFamily="-65" charset="-128"/>
              <a:sym typeface="Century Gothic" panose="020B0502020202020204" pitchFamily="34" charset="0"/>
            </a:endParaRPr>
          </a:p>
          <a:p>
            <a:pPr>
              <a:spcBef>
                <a:spcPts val="1800"/>
              </a:spcBef>
              <a:buSzPct val="100000"/>
              <a:buFont typeface="Arial" panose="020B0604020202020204" pitchFamily="34" charset="0"/>
              <a:buChar char="•"/>
            </a:pPr>
            <a:endParaRPr lang="en-US" altLang="en-US" sz="2200" baseline="-25000" dirty="0">
              <a:solidFill>
                <a:srgbClr val="000000"/>
              </a:solidFill>
              <a:latin typeface="Seravek" pitchFamily="-65" charset="0"/>
              <a:ea typeface="ヒラギノ明朝 Pro W3" pitchFamily="-65" charset="-128"/>
              <a:sym typeface="Century Gothic" panose="020B0502020202020204" pitchFamily="34" charset="0"/>
            </a:endParaRPr>
          </a:p>
          <a:p>
            <a:pPr>
              <a:spcBef>
                <a:spcPts val="600"/>
              </a:spcBef>
              <a:buSzPct val="100000"/>
              <a:buFont typeface="Arial" panose="020B0604020202020204" pitchFamily="34" charset="0"/>
              <a:buChar char="•"/>
            </a:pPr>
            <a:r>
              <a:rPr lang="en-US" altLang="en-US" sz="2200" dirty="0">
                <a:solidFill>
                  <a:srgbClr val="000000"/>
                </a:solidFill>
                <a:latin typeface="Seravek" pitchFamily="-65" charset="0"/>
                <a:ea typeface="ヒラギノ明朝 Pro W3" pitchFamily="-65" charset="-128"/>
                <a:sym typeface="Century Gothic" panose="020B0502020202020204" pitchFamily="34" charset="0"/>
              </a:rPr>
              <a:t>Since sample {</a:t>
            </a:r>
            <a:r>
              <a:rPr lang="en-US" altLang="en-US" sz="2200" dirty="0" err="1">
                <a:solidFill>
                  <a:srgbClr val="000000"/>
                </a:solidFill>
                <a:latin typeface="Seravek" pitchFamily="-65" charset="0"/>
                <a:ea typeface="ヒラギノ明朝 Pro W3" pitchFamily="-65" charset="-128"/>
                <a:sym typeface="Century Gothic" panose="020B0502020202020204" pitchFamily="34" charset="0"/>
              </a:rPr>
              <a:t>y</a:t>
            </a:r>
            <a:r>
              <a:rPr lang="en-US" altLang="en-US" sz="2200" baseline="-25000" dirty="0" err="1">
                <a:solidFill>
                  <a:srgbClr val="000000"/>
                </a:solidFill>
                <a:latin typeface="Seravek" pitchFamily="-65" charset="0"/>
                <a:ea typeface="ヒラギノ明朝 Pro W3" pitchFamily="-65" charset="-128"/>
                <a:sym typeface="Century Gothic" panose="020B0502020202020204" pitchFamily="34" charset="0"/>
              </a:rPr>
              <a:t>i</a:t>
            </a:r>
            <a:r>
              <a:rPr lang="en-US" altLang="en-US" sz="2200" dirty="0">
                <a:solidFill>
                  <a:srgbClr val="000000"/>
                </a:solidFill>
                <a:latin typeface="Seravek" pitchFamily="-65" charset="0"/>
                <a:ea typeface="ヒラギノ明朝 Pro W3" pitchFamily="-65" charset="-128"/>
                <a:sym typeface="Century Gothic" panose="020B0502020202020204" pitchFamily="34" charset="0"/>
              </a:rPr>
              <a:t>} is selected randomly, both the quantities above are themselves random variables !!</a:t>
            </a:r>
          </a:p>
          <a:p>
            <a:pPr lvl="1">
              <a:spcBef>
                <a:spcPts val="600"/>
              </a:spcBef>
              <a:buSzPct val="100000"/>
              <a:buFont typeface="Arial" panose="020B0604020202020204" pitchFamily="34" charset="0"/>
              <a:buChar char="•"/>
            </a:pPr>
            <a:r>
              <a:rPr lang="en-US" altLang="en-US" sz="1800" i="1" dirty="0">
                <a:solidFill>
                  <a:srgbClr val="000000"/>
                </a:solidFill>
                <a:latin typeface="Seravek" pitchFamily="-65" charset="0"/>
                <a:ea typeface="ヒラギノ明朝 Pro W3" pitchFamily="-65" charset="-128"/>
                <a:sym typeface="Century Gothic" panose="020B0502020202020204" pitchFamily="34" charset="0"/>
              </a:rPr>
              <a:t>(The distribution of such random variables is called </a:t>
            </a:r>
            <a:r>
              <a:rPr lang="en-US" altLang="en-US" sz="1800" b="1" i="1" dirty="0">
                <a:solidFill>
                  <a:srgbClr val="FF0000"/>
                </a:solidFill>
                <a:latin typeface="Seravek" pitchFamily="-65" charset="0"/>
                <a:ea typeface="ヒラギノ明朝 Pro W3" pitchFamily="-65" charset="-128"/>
                <a:sym typeface="Century Gothic" panose="020B0502020202020204" pitchFamily="34" charset="0"/>
              </a:rPr>
              <a:t>sampling distribution.)</a:t>
            </a:r>
          </a:p>
          <a:p>
            <a:pPr>
              <a:spcBef>
                <a:spcPts val="1800"/>
              </a:spcBef>
              <a:buSzPct val="100000"/>
              <a:buFont typeface="Arial" panose="020B0604020202020204" pitchFamily="34" charset="0"/>
              <a:buChar char="•"/>
            </a:pPr>
            <a:r>
              <a:rPr lang="en-US" altLang="en-US" sz="2200" dirty="0" smtClean="0">
                <a:solidFill>
                  <a:srgbClr val="000000"/>
                </a:solidFill>
                <a:latin typeface="Seravek" pitchFamily="-65" charset="0"/>
                <a:ea typeface="ヒラギノ明朝 Pro W3" pitchFamily="-65" charset="-128"/>
                <a:sym typeface="Century Gothic" panose="020B0502020202020204" pitchFamily="34" charset="0"/>
              </a:rPr>
              <a:t>Ideally, E(</a:t>
            </a:r>
            <a:r>
              <a:rPr lang="en-US" altLang="en-US" sz="2400" dirty="0" smtClean="0">
                <a:solidFill>
                  <a:srgbClr val="000000"/>
                </a:solidFill>
                <a:latin typeface="Seravek" pitchFamily="-65" charset="0"/>
                <a:sym typeface="Century Gothic" panose="020B0502020202020204" pitchFamily="34" charset="0"/>
              </a:rPr>
              <a:t>s</a:t>
            </a:r>
            <a:r>
              <a:rPr lang="en-US" altLang="en-US" sz="2400" baseline="-25000" dirty="0" smtClean="0">
                <a:solidFill>
                  <a:srgbClr val="000000"/>
                </a:solidFill>
                <a:latin typeface="Seravek" pitchFamily="-65" charset="0"/>
                <a:ea typeface="ヒラギノ明朝 Pro W3" pitchFamily="-65" charset="-128"/>
                <a:sym typeface="Century Gothic" panose="020B0502020202020204" pitchFamily="34" charset="0"/>
              </a:rPr>
              <a:t>y</a:t>
            </a:r>
            <a:r>
              <a:rPr lang="en-US" altLang="en-US" sz="2400" baseline="30000" dirty="0" smtClean="0">
                <a:solidFill>
                  <a:srgbClr val="000000"/>
                </a:solidFill>
                <a:latin typeface="Seravek" pitchFamily="-65" charset="0"/>
                <a:sym typeface="Century Gothic" panose="020B0502020202020204" pitchFamily="34" charset="0"/>
              </a:rPr>
              <a:t>2</a:t>
            </a:r>
            <a:r>
              <a:rPr lang="en-US" altLang="en-US" sz="2200" dirty="0">
                <a:solidFill>
                  <a:srgbClr val="000000"/>
                </a:solidFill>
                <a:latin typeface="Seravek" pitchFamily="-65" charset="0"/>
                <a:ea typeface="ヒラギノ明朝 Pro W3" pitchFamily="-65" charset="-128"/>
                <a:sym typeface="Century Gothic" panose="020B0502020202020204" pitchFamily="34" charset="0"/>
              </a:rPr>
              <a:t>) </a:t>
            </a:r>
            <a:r>
              <a:rPr lang="en-US" altLang="en-US" sz="2200" dirty="0" smtClean="0">
                <a:solidFill>
                  <a:srgbClr val="000000"/>
                </a:solidFill>
                <a:latin typeface="Seravek" pitchFamily="-65" charset="0"/>
                <a:ea typeface="ヒラギノ明朝 Pro W3" pitchFamily="-65" charset="-128"/>
                <a:sym typeface="Century Gothic" panose="020B0502020202020204" pitchFamily="34" charset="0"/>
              </a:rPr>
              <a:t>should be  </a:t>
            </a:r>
            <a:r>
              <a:rPr lang="en-US" altLang="en-US" sz="2400" dirty="0" smtClean="0">
                <a:solidFill>
                  <a:srgbClr val="000000"/>
                </a:solidFill>
                <a:latin typeface="Seravek" pitchFamily="-65" charset="0"/>
                <a:sym typeface="Century Gothic" panose="020B0502020202020204" pitchFamily="34" charset="0"/>
              </a:rPr>
              <a:t>σ</a:t>
            </a:r>
            <a:r>
              <a:rPr lang="en-US" altLang="en-US" sz="2400" baseline="30000" dirty="0" smtClean="0">
                <a:solidFill>
                  <a:srgbClr val="000000"/>
                </a:solidFill>
                <a:latin typeface="Seravek" pitchFamily="-65" charset="0"/>
                <a:sym typeface="Century Gothic" panose="020B0502020202020204" pitchFamily="34" charset="0"/>
              </a:rPr>
              <a:t>2</a:t>
            </a:r>
            <a:endParaRPr lang="en-US" altLang="en-US" sz="2200" dirty="0">
              <a:solidFill>
                <a:srgbClr val="000000"/>
              </a:solidFill>
              <a:latin typeface="Seravek" pitchFamily="-65" charset="0"/>
              <a:ea typeface="ヒラギノ明朝 Pro W3" pitchFamily="-65" charset="-128"/>
              <a:sym typeface="Century Gothic" panose="020B0502020202020204" pitchFamily="34" charset="0"/>
            </a:endParaRPr>
          </a:p>
          <a:p>
            <a:pPr>
              <a:spcBef>
                <a:spcPts val="1800"/>
              </a:spcBef>
              <a:buSzPct val="100000"/>
              <a:buFont typeface="Arial" panose="020B0604020202020204" pitchFamily="34" charset="0"/>
              <a:buChar char="•"/>
            </a:pPr>
            <a:r>
              <a:rPr lang="en-US" altLang="en-US" sz="2200" dirty="0" smtClean="0">
                <a:solidFill>
                  <a:srgbClr val="000000"/>
                </a:solidFill>
                <a:latin typeface="Seravek" pitchFamily="-65" charset="0"/>
                <a:ea typeface="ヒラギノ明朝 Pro W3" pitchFamily="-65" charset="-128"/>
                <a:sym typeface="Century Gothic" panose="020B0502020202020204" pitchFamily="34" charset="0"/>
              </a:rPr>
              <a:t>What is it actually? Let’s </a:t>
            </a:r>
            <a:r>
              <a:rPr lang="en-US" altLang="en-US" sz="2200" dirty="0">
                <a:solidFill>
                  <a:srgbClr val="000000"/>
                </a:solidFill>
                <a:latin typeface="Seravek" pitchFamily="-65" charset="0"/>
                <a:ea typeface="ヒラギノ明朝 Pro W3" pitchFamily="-65" charset="-128"/>
                <a:sym typeface="Century Gothic" panose="020B0502020202020204" pitchFamily="34" charset="0"/>
              </a:rPr>
              <a:t>calculate</a:t>
            </a:r>
            <a:r>
              <a:rPr lang="is-IS" altLang="en-US" sz="2200" dirty="0">
                <a:solidFill>
                  <a:srgbClr val="000000"/>
                </a:solidFill>
                <a:latin typeface="Seravek" pitchFamily="-65" charset="0"/>
                <a:ea typeface="ヒラギノ明朝 Pro W3" pitchFamily="-65" charset="-128"/>
                <a:sym typeface="Century Gothic" panose="020B0502020202020204" pitchFamily="34" charset="0"/>
              </a:rPr>
              <a:t>…</a:t>
            </a:r>
            <a:endParaRPr lang="en-US" altLang="en-US" sz="2200" dirty="0">
              <a:solidFill>
                <a:srgbClr val="000000"/>
              </a:solidFill>
              <a:latin typeface="Seravek" pitchFamily="-65" charset="0"/>
              <a:ea typeface="ヒラギノ明朝 Pro W3" pitchFamily="-65" charset="-128"/>
              <a:sym typeface="Century Gothic" panose="020B0502020202020204" pitchFamily="34" charset="0"/>
            </a:endParaRPr>
          </a:p>
          <a:p>
            <a:pPr>
              <a:spcBef>
                <a:spcPts val="1800"/>
              </a:spcBef>
              <a:buSzPct val="100000"/>
              <a:buFont typeface="Arial" panose="020B0604020202020204" pitchFamily="34" charset="0"/>
              <a:buChar char="•"/>
            </a:pPr>
            <a:endParaRPr lang="en-US" altLang="en-US" sz="2400" dirty="0">
              <a:solidFill>
                <a:srgbClr val="000000"/>
              </a:solidFill>
              <a:latin typeface="Seravek" pitchFamily="-65" charset="0"/>
              <a:ea typeface="ヒラギノ明朝 Pro W3" pitchFamily="-65" charset="-128"/>
              <a:sym typeface="Century Gothic" panose="020B0502020202020204" pitchFamily="34"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l="14224" t="-2" b="-8263"/>
          <a:stretch>
            <a:fillRect/>
          </a:stretch>
        </p:blipFill>
        <p:spPr bwMode="auto">
          <a:xfrm>
            <a:off x="3268662" y="4826000"/>
            <a:ext cx="1785938"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311400" y="5562600"/>
            <a:ext cx="1295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rcRect l="7591"/>
          <a:stretch>
            <a:fillRect/>
          </a:stretch>
        </p:blipFill>
        <p:spPr bwMode="auto">
          <a:xfrm>
            <a:off x="5940425" y="1295400"/>
            <a:ext cx="70754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bwMode="auto">
          <a:xfrm>
            <a:off x="5853113" y="2057400"/>
            <a:ext cx="4800600" cy="838200"/>
          </a:xfrm>
          <a:prstGeom prst="rect">
            <a:avLst/>
          </a:prstGeom>
          <a:solidFill>
            <a:srgbClr val="FFFFFF"/>
          </a:solidFill>
          <a:ln w="12700" cap="flat" cmpd="sng" algn="ctr">
            <a:noFill/>
            <a:prstDash val="solid"/>
            <a:round/>
            <a:headEnd type="none" w="med" len="med"/>
            <a:tailEnd type="none" w="med" len="med"/>
          </a:ln>
          <a:effectLst/>
        </p:spPr>
        <p:txBody>
          <a:bodyPr/>
          <a:lstStyle/>
          <a:p>
            <a:pPr algn="ctr">
              <a:defRPr/>
            </a:pPr>
            <a:endParaRPr lang="en-US">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endParaRPr>
          </a:p>
        </p:txBody>
      </p:sp>
      <p:sp>
        <p:nvSpPr>
          <p:cNvPr id="16" name="Rectangle 15"/>
          <p:cNvSpPr/>
          <p:nvPr/>
        </p:nvSpPr>
        <p:spPr bwMode="auto">
          <a:xfrm>
            <a:off x="5588000" y="2895600"/>
            <a:ext cx="7467600" cy="838200"/>
          </a:xfrm>
          <a:prstGeom prst="rect">
            <a:avLst/>
          </a:prstGeom>
          <a:solidFill>
            <a:srgbClr val="FFFFFF"/>
          </a:solidFill>
          <a:ln w="12700" cap="flat" cmpd="sng" algn="ctr">
            <a:noFill/>
            <a:prstDash val="solid"/>
            <a:round/>
            <a:headEnd type="none" w="med" len="med"/>
            <a:tailEnd type="none" w="med" len="med"/>
          </a:ln>
          <a:effectLst/>
        </p:spPr>
        <p:txBody>
          <a:bodyPr/>
          <a:lstStyle/>
          <a:p>
            <a:pPr algn="ctr">
              <a:defRPr/>
            </a:pPr>
            <a:endParaRPr lang="en-US">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endParaRPr>
          </a:p>
        </p:txBody>
      </p:sp>
      <p:sp>
        <p:nvSpPr>
          <p:cNvPr id="17" name="Rectangle 16"/>
          <p:cNvSpPr/>
          <p:nvPr/>
        </p:nvSpPr>
        <p:spPr bwMode="auto">
          <a:xfrm>
            <a:off x="5929313" y="3733800"/>
            <a:ext cx="6858000" cy="685800"/>
          </a:xfrm>
          <a:prstGeom prst="rect">
            <a:avLst/>
          </a:prstGeom>
          <a:solidFill>
            <a:srgbClr val="FFFFFF"/>
          </a:solidFill>
          <a:ln w="12700" cap="flat" cmpd="sng" algn="ctr">
            <a:noFill/>
            <a:prstDash val="solid"/>
            <a:round/>
            <a:headEnd type="none" w="med" len="med"/>
            <a:tailEnd type="none" w="med" len="med"/>
          </a:ln>
          <a:effectLst/>
        </p:spPr>
        <p:txBody>
          <a:bodyPr/>
          <a:lstStyle/>
          <a:p>
            <a:pPr algn="ctr">
              <a:defRPr/>
            </a:pPr>
            <a:endParaRPr lang="en-US">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endParaRPr>
          </a:p>
        </p:txBody>
      </p:sp>
      <p:sp>
        <p:nvSpPr>
          <p:cNvPr id="18" name="Rectangle 17"/>
          <p:cNvSpPr/>
          <p:nvPr/>
        </p:nvSpPr>
        <p:spPr bwMode="auto">
          <a:xfrm>
            <a:off x="5892800" y="4419600"/>
            <a:ext cx="3581400" cy="685800"/>
          </a:xfrm>
          <a:prstGeom prst="rect">
            <a:avLst/>
          </a:prstGeom>
          <a:solidFill>
            <a:srgbClr val="FFFFFF"/>
          </a:solidFill>
          <a:ln w="12700" cap="flat" cmpd="sng" algn="ctr">
            <a:noFill/>
            <a:prstDash val="solid"/>
            <a:round/>
            <a:headEnd type="none" w="med" len="med"/>
            <a:tailEnd type="none" w="med" len="med"/>
          </a:ln>
          <a:effectLst/>
        </p:spPr>
        <p:txBody>
          <a:bodyPr/>
          <a:lstStyle/>
          <a:p>
            <a:pPr algn="ctr">
              <a:defRPr/>
            </a:pPr>
            <a:endParaRPr lang="en-US">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endParaRPr>
          </a:p>
        </p:txBody>
      </p:sp>
      <p:sp>
        <p:nvSpPr>
          <p:cNvPr id="19" name="Content Placeholder 2"/>
          <p:cNvSpPr txBox="1">
            <a:spLocks/>
          </p:cNvSpPr>
          <p:nvPr/>
        </p:nvSpPr>
        <p:spPr bwMode="auto">
          <a:xfrm>
            <a:off x="6730999" y="5562600"/>
            <a:ext cx="6056313"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50800" bIns="50800"/>
          <a:lstStyle>
            <a:lvl1pPr marL="406400" indent="-4064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742950" indent="-28575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a:spcBef>
                <a:spcPts val="1200"/>
              </a:spcBef>
              <a:buSzPct val="100000"/>
              <a:buFont typeface="Arial" panose="020B0604020202020204" pitchFamily="34" charset="0"/>
              <a:buChar char="•"/>
            </a:pP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E(s</a:t>
            </a:r>
            <a:r>
              <a:rPr lang="en-US" altLang="en-US" sz="2400" baseline="-25000" dirty="0" smtClean="0">
                <a:solidFill>
                  <a:srgbClr val="000000"/>
                </a:solidFill>
                <a:latin typeface="Seravek" pitchFamily="-65" charset="0"/>
                <a:ea typeface="ヒラギノ明朝 Pro W3" pitchFamily="-65" charset="-128"/>
                <a:sym typeface="Century Gothic" panose="020B0502020202020204" pitchFamily="34" charset="0"/>
              </a:rPr>
              <a:t>y</a:t>
            </a:r>
            <a:r>
              <a:rPr lang="en-US" altLang="en-US" sz="2400" baseline="30000" dirty="0" smtClean="0">
                <a:solidFill>
                  <a:srgbClr val="000000"/>
                </a:solidFill>
                <a:latin typeface="Seravek" pitchFamily="-65" charset="0"/>
                <a:ea typeface="ヒラギノ明朝 Pro W3" pitchFamily="-65" charset="-128"/>
                <a:sym typeface="Century Gothic" panose="020B0502020202020204" pitchFamily="34" charset="0"/>
              </a:rPr>
              <a:t>2</a:t>
            </a: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 = (n-1)/n </a:t>
            </a:r>
            <a:r>
              <a:rPr lang="en-US" altLang="en-US" sz="2400" dirty="0">
                <a:solidFill>
                  <a:srgbClr val="000000"/>
                </a:solidFill>
                <a:latin typeface="Seravek" pitchFamily="-65" charset="0"/>
                <a:sym typeface="Century Gothic" panose="020B0502020202020204" pitchFamily="34" charset="0"/>
              </a:rPr>
              <a:t>σ</a:t>
            </a:r>
            <a:r>
              <a:rPr lang="en-US" altLang="en-US" sz="2400" baseline="30000" dirty="0">
                <a:solidFill>
                  <a:srgbClr val="000000"/>
                </a:solidFill>
                <a:latin typeface="Seravek" pitchFamily="-65" charset="0"/>
                <a:sym typeface="Century Gothic" panose="020B0502020202020204" pitchFamily="34" charset="0"/>
              </a:rPr>
              <a:t>2</a:t>
            </a: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 (not </a:t>
            </a:r>
            <a:r>
              <a:rPr lang="en-US" altLang="en-US" sz="2400" dirty="0" smtClean="0">
                <a:solidFill>
                  <a:srgbClr val="000000"/>
                </a:solidFill>
                <a:latin typeface="Seravek" pitchFamily="-65" charset="0"/>
                <a:sym typeface="Century Gothic" panose="020B0502020202020204" pitchFamily="34" charset="0"/>
              </a:rPr>
              <a:t>σ</a:t>
            </a:r>
            <a:r>
              <a:rPr lang="en-US" altLang="en-US" sz="2400" baseline="30000" dirty="0" smtClean="0">
                <a:solidFill>
                  <a:srgbClr val="000000"/>
                </a:solidFill>
                <a:latin typeface="Seravek" pitchFamily="-65" charset="0"/>
                <a:sym typeface="Century Gothic" panose="020B0502020202020204" pitchFamily="34" charset="0"/>
              </a:rPr>
              <a:t>2</a:t>
            </a:r>
            <a:r>
              <a:rPr lang="en-US" altLang="en-US" sz="2400" dirty="0" smtClean="0">
                <a:solidFill>
                  <a:srgbClr val="000000"/>
                </a:solidFill>
                <a:latin typeface="Seravek" pitchFamily="-65" charset="0"/>
                <a:sym typeface="Century Gothic" panose="020B0502020202020204" pitchFamily="34" charset="0"/>
              </a:rPr>
              <a:t>; biased!)</a:t>
            </a:r>
            <a:endParaRPr lang="en-US" altLang="en-US" sz="2400" dirty="0" smtClean="0">
              <a:solidFill>
                <a:srgbClr val="000000"/>
              </a:solidFill>
              <a:latin typeface="Seravek" pitchFamily="-65" charset="0"/>
              <a:ea typeface="ヒラギノ明朝 Pro W3" pitchFamily="-65" charset="-128"/>
              <a:sym typeface="Century Gothic" panose="020B0502020202020204" pitchFamily="34" charset="0"/>
            </a:endParaRPr>
          </a:p>
          <a:p>
            <a:pPr>
              <a:spcBef>
                <a:spcPts val="1200"/>
              </a:spcBef>
              <a:buSzPct val="100000"/>
              <a:buFont typeface="Arial" panose="020B0604020202020204" pitchFamily="34" charset="0"/>
              <a:buChar char="•"/>
            </a:pP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To </a:t>
            </a: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get an unbiased estimate:</a:t>
            </a:r>
          </a:p>
          <a:p>
            <a:pPr lvl="1">
              <a:spcBef>
                <a:spcPts val="1200"/>
              </a:spcBef>
              <a:buSzPct val="100000"/>
              <a:buFont typeface="Arial" panose="020B0604020202020204" pitchFamily="34" charset="0"/>
              <a:buChar char="•"/>
            </a:pPr>
            <a:r>
              <a:rPr lang="en-US" altLang="en-US" sz="2200" dirty="0">
                <a:solidFill>
                  <a:srgbClr val="000000"/>
                </a:solidFill>
                <a:latin typeface="Seravek" pitchFamily="-65" charset="0"/>
                <a:ea typeface="ヒラギノ明朝 Pro W3" pitchFamily="-65" charset="-128"/>
                <a:sym typeface="Century Gothic" panose="020B0502020202020204" pitchFamily="34" charset="0"/>
              </a:rPr>
              <a:t>E( </a:t>
            </a:r>
            <a:r>
              <a:rPr lang="en-US" altLang="en-US" sz="2200" dirty="0">
                <a:solidFill>
                  <a:schemeClr val="accent2">
                    <a:lumMod val="60000"/>
                    <a:lumOff val="40000"/>
                  </a:schemeClr>
                </a:solidFill>
                <a:latin typeface="Seravek" pitchFamily="-65" charset="0"/>
                <a:ea typeface="ヒラギノ明朝 Pro W3" pitchFamily="-65" charset="-128"/>
                <a:sym typeface="Century Gothic" panose="020B0502020202020204" pitchFamily="34" charset="0"/>
              </a:rPr>
              <a:t>n/(n-1) * </a:t>
            </a:r>
            <a:r>
              <a:rPr lang="en-US" altLang="en-US" sz="2200" dirty="0">
                <a:solidFill>
                  <a:schemeClr val="accent2">
                    <a:lumMod val="60000"/>
                    <a:lumOff val="40000"/>
                  </a:schemeClr>
                </a:solidFill>
                <a:latin typeface="Seravek" pitchFamily="-65" charset="0"/>
                <a:sym typeface="Century Gothic" panose="020B0502020202020204" pitchFamily="34" charset="0"/>
              </a:rPr>
              <a:t>s</a:t>
            </a:r>
            <a:r>
              <a:rPr lang="en-US" altLang="en-US" sz="2200" baseline="-25000" dirty="0">
                <a:solidFill>
                  <a:schemeClr val="accent2">
                    <a:lumMod val="60000"/>
                    <a:lumOff val="40000"/>
                  </a:schemeClr>
                </a:solidFill>
                <a:latin typeface="Seravek" pitchFamily="-65" charset="0"/>
                <a:ea typeface="ヒラギノ明朝 Pro W3" pitchFamily="-65" charset="-128"/>
                <a:sym typeface="Century Gothic" panose="020B0502020202020204" pitchFamily="34" charset="0"/>
              </a:rPr>
              <a:t>y</a:t>
            </a:r>
            <a:r>
              <a:rPr lang="en-US" altLang="en-US" sz="2200" baseline="30000" dirty="0">
                <a:solidFill>
                  <a:schemeClr val="accent2">
                    <a:lumMod val="60000"/>
                    <a:lumOff val="40000"/>
                  </a:schemeClr>
                </a:solidFill>
                <a:latin typeface="Seravek" pitchFamily="-65" charset="0"/>
                <a:sym typeface="Century Gothic" panose="020B0502020202020204" pitchFamily="34" charset="0"/>
              </a:rPr>
              <a:t>2</a:t>
            </a:r>
            <a:r>
              <a:rPr lang="en-US" altLang="en-US" sz="2200" dirty="0">
                <a:solidFill>
                  <a:srgbClr val="000000"/>
                </a:solidFill>
                <a:latin typeface="Seravek" pitchFamily="-65" charset="0"/>
                <a:ea typeface="ヒラギノ明朝 Pro W3" pitchFamily="-65" charset="-128"/>
                <a:sym typeface="Century Gothic" panose="020B0502020202020204" pitchFamily="34" charset="0"/>
              </a:rPr>
              <a:t>) = n/(n-1) * E(</a:t>
            </a:r>
            <a:r>
              <a:rPr lang="en-US" altLang="en-US" sz="2200" dirty="0">
                <a:solidFill>
                  <a:srgbClr val="000000"/>
                </a:solidFill>
                <a:latin typeface="Seravek" pitchFamily="-65" charset="0"/>
                <a:sym typeface="Century Gothic" panose="020B0502020202020204" pitchFamily="34" charset="0"/>
              </a:rPr>
              <a:t>s</a:t>
            </a:r>
            <a:r>
              <a:rPr lang="en-US" altLang="en-US" sz="2200" baseline="-25000" dirty="0">
                <a:solidFill>
                  <a:srgbClr val="000000"/>
                </a:solidFill>
                <a:latin typeface="Seravek" pitchFamily="-65" charset="0"/>
                <a:ea typeface="ヒラギノ明朝 Pro W3" pitchFamily="-65" charset="-128"/>
                <a:sym typeface="Century Gothic" panose="020B0502020202020204" pitchFamily="34" charset="0"/>
              </a:rPr>
              <a:t>y</a:t>
            </a:r>
            <a:r>
              <a:rPr lang="en-US" altLang="en-US" sz="2200" baseline="30000" dirty="0">
                <a:solidFill>
                  <a:srgbClr val="000000"/>
                </a:solidFill>
                <a:latin typeface="Seravek" pitchFamily="-65" charset="0"/>
                <a:sym typeface="Century Gothic" panose="020B0502020202020204" pitchFamily="34" charset="0"/>
              </a:rPr>
              <a:t>2</a:t>
            </a:r>
            <a:r>
              <a:rPr lang="en-US" altLang="en-US" sz="2200" dirty="0">
                <a:solidFill>
                  <a:srgbClr val="000000"/>
                </a:solidFill>
                <a:latin typeface="Seravek" pitchFamily="-65" charset="0"/>
                <a:ea typeface="ヒラギノ明朝 Pro W3" pitchFamily="-65" charset="-128"/>
                <a:sym typeface="Century Gothic" panose="020B0502020202020204" pitchFamily="34" charset="0"/>
              </a:rPr>
              <a:t>) </a:t>
            </a:r>
            <a:r>
              <a:rPr lang="en-US" altLang="en-US" sz="2200" dirty="0" smtClean="0">
                <a:solidFill>
                  <a:srgbClr val="000000"/>
                </a:solidFill>
                <a:latin typeface="Seravek" pitchFamily="-65" charset="0"/>
                <a:ea typeface="ヒラギノ明朝 Pro W3" pitchFamily="-65" charset="-128"/>
                <a:sym typeface="Century Gothic" panose="020B0502020202020204" pitchFamily="34" charset="0"/>
              </a:rPr>
              <a:t>= </a:t>
            </a:r>
            <a:r>
              <a:rPr lang="en-US" altLang="en-US" sz="2200" dirty="0" smtClean="0">
                <a:solidFill>
                  <a:srgbClr val="000000"/>
                </a:solidFill>
                <a:latin typeface="Seravek" pitchFamily="-65" charset="0"/>
                <a:sym typeface="Century Gothic" panose="020B0502020202020204" pitchFamily="34" charset="0"/>
              </a:rPr>
              <a:t>σ</a:t>
            </a:r>
            <a:r>
              <a:rPr lang="en-US" altLang="en-US" sz="2200" baseline="30000" dirty="0" smtClean="0">
                <a:solidFill>
                  <a:srgbClr val="000000"/>
                </a:solidFill>
                <a:latin typeface="Seravek" pitchFamily="-65" charset="0"/>
                <a:sym typeface="Century Gothic" panose="020B0502020202020204" pitchFamily="34" charset="0"/>
              </a:rPr>
              <a:t>2</a:t>
            </a:r>
            <a:endParaRPr lang="en-US" altLang="en-US" sz="2200" baseline="30000" dirty="0">
              <a:solidFill>
                <a:srgbClr val="000000"/>
              </a:solidFill>
              <a:latin typeface="Seravek" pitchFamily="-65" charset="0"/>
              <a:sym typeface="Century Gothic" panose="020B0502020202020204" pitchFamily="34" charset="0"/>
            </a:endParaRPr>
          </a:p>
          <a:p>
            <a:pPr lvl="1">
              <a:spcBef>
                <a:spcPts val="1200"/>
              </a:spcBef>
              <a:buSzPct val="100000"/>
              <a:buFont typeface="Arial" panose="020B0604020202020204" pitchFamily="34" charset="0"/>
              <a:buChar char="•"/>
            </a:pPr>
            <a:r>
              <a:rPr lang="en-US" altLang="en-US" sz="2200" dirty="0" smtClean="0">
                <a:solidFill>
                  <a:srgbClr val="FF0000"/>
                </a:solidFill>
                <a:latin typeface="Seravek" pitchFamily="-65" charset="0"/>
                <a:sym typeface="Century Gothic" panose="020B0502020202020204" pitchFamily="34" charset="0"/>
              </a:rPr>
              <a:t>S’</a:t>
            </a:r>
            <a:r>
              <a:rPr lang="en-US" altLang="ja-JP" sz="2200" baseline="-25000" dirty="0" smtClean="0">
                <a:solidFill>
                  <a:srgbClr val="FF0000"/>
                </a:solidFill>
                <a:latin typeface="Seravek" pitchFamily="-65" charset="0"/>
                <a:ea typeface="ヒラギノ明朝 Pro W3" pitchFamily="-65" charset="-128"/>
                <a:sym typeface="Century Gothic" panose="020B0502020202020204" pitchFamily="34" charset="0"/>
              </a:rPr>
              <a:t>y</a:t>
            </a:r>
            <a:r>
              <a:rPr lang="en-US" altLang="ja-JP" sz="2200" baseline="30000" dirty="0" smtClean="0">
                <a:solidFill>
                  <a:srgbClr val="FF0000"/>
                </a:solidFill>
                <a:latin typeface="Seravek" pitchFamily="-65" charset="0"/>
                <a:sym typeface="Century Gothic" panose="020B0502020202020204" pitchFamily="34" charset="0"/>
              </a:rPr>
              <a:t>2</a:t>
            </a:r>
            <a:r>
              <a:rPr lang="en-US" altLang="ja-JP" sz="2200" baseline="30000" dirty="0" smtClean="0">
                <a:solidFill>
                  <a:srgbClr val="000000"/>
                </a:solidFill>
                <a:latin typeface="Seravek" pitchFamily="-65" charset="0"/>
                <a:sym typeface="Century Gothic" panose="020B0502020202020204" pitchFamily="34" charset="0"/>
              </a:rPr>
              <a:t> </a:t>
            </a:r>
            <a:r>
              <a:rPr lang="en-US" altLang="ja-JP" sz="2200" dirty="0">
                <a:solidFill>
                  <a:srgbClr val="000000"/>
                </a:solidFill>
                <a:latin typeface="Seravek" pitchFamily="-65" charset="0"/>
                <a:sym typeface="Century Gothic" panose="020B0502020202020204" pitchFamily="34" charset="0"/>
              </a:rPr>
              <a:t>= </a:t>
            </a:r>
            <a:r>
              <a:rPr lang="en-US" altLang="ja-JP" sz="2200" dirty="0">
                <a:solidFill>
                  <a:srgbClr val="000000"/>
                </a:solidFill>
                <a:latin typeface="Seravek" pitchFamily="-65" charset="0"/>
                <a:ea typeface="ヒラギノ明朝 Pro W3" pitchFamily="-65" charset="-128"/>
                <a:sym typeface="Century Gothic" panose="020B0502020202020204" pitchFamily="34" charset="0"/>
              </a:rPr>
              <a:t>n/(n-1) * </a:t>
            </a:r>
            <a:r>
              <a:rPr lang="en-US" altLang="ja-JP" sz="2200" dirty="0">
                <a:solidFill>
                  <a:srgbClr val="000000"/>
                </a:solidFill>
                <a:latin typeface="Seravek" pitchFamily="-65" charset="0"/>
                <a:sym typeface="Century Gothic" panose="020B0502020202020204" pitchFamily="34" charset="0"/>
              </a:rPr>
              <a:t>s</a:t>
            </a:r>
            <a:r>
              <a:rPr lang="en-US" altLang="ja-JP" sz="2200" baseline="-25000" dirty="0">
                <a:solidFill>
                  <a:srgbClr val="000000"/>
                </a:solidFill>
                <a:latin typeface="Seravek" pitchFamily="-65" charset="0"/>
                <a:ea typeface="ヒラギノ明朝 Pro W3" pitchFamily="-65" charset="-128"/>
                <a:sym typeface="Century Gothic" panose="020B0502020202020204" pitchFamily="34" charset="0"/>
              </a:rPr>
              <a:t>y</a:t>
            </a:r>
            <a:r>
              <a:rPr lang="en-US" altLang="ja-JP" sz="2200" baseline="30000" dirty="0">
                <a:solidFill>
                  <a:srgbClr val="000000"/>
                </a:solidFill>
                <a:latin typeface="Seravek" pitchFamily="-65" charset="0"/>
                <a:sym typeface="Century Gothic" panose="020B0502020202020204" pitchFamily="34" charset="0"/>
              </a:rPr>
              <a:t>2</a:t>
            </a:r>
            <a:r>
              <a:rPr lang="en-US" altLang="ja-JP" sz="2200" dirty="0">
                <a:solidFill>
                  <a:srgbClr val="000000"/>
                </a:solidFill>
                <a:latin typeface="Seravek" pitchFamily="-65" charset="0"/>
                <a:sym typeface="Century Gothic" panose="020B0502020202020204" pitchFamily="34" charset="0"/>
              </a:rPr>
              <a:t>= </a:t>
            </a:r>
            <a:r>
              <a:rPr lang="en-US" altLang="ja-JP" sz="2200" dirty="0">
                <a:solidFill>
                  <a:srgbClr val="FF0000"/>
                </a:solidFill>
                <a:latin typeface="Seravek" pitchFamily="-65" charset="0"/>
                <a:sym typeface="Century Gothic" panose="020B0502020202020204" pitchFamily="34" charset="0"/>
              </a:rPr>
              <a:t>Σ</a:t>
            </a:r>
            <a:r>
              <a:rPr lang="en-US" altLang="ja-JP" sz="2200" dirty="0">
                <a:solidFill>
                  <a:srgbClr val="FF0000"/>
                </a:solidFill>
                <a:latin typeface="Seravek" pitchFamily="-65" charset="0"/>
                <a:ea typeface="ヒラギノ明朝 Pro W3" pitchFamily="-65" charset="-128"/>
                <a:sym typeface="Century Gothic" panose="020B0502020202020204" pitchFamily="34" charset="0"/>
              </a:rPr>
              <a:t>(</a:t>
            </a:r>
            <a:r>
              <a:rPr lang="en-US" altLang="ja-JP" sz="2200" dirty="0" err="1">
                <a:solidFill>
                  <a:srgbClr val="FF0000"/>
                </a:solidFill>
                <a:latin typeface="Seravek" pitchFamily="-65" charset="0"/>
                <a:ea typeface="ヒラギノ明朝 Pro W3" pitchFamily="-65" charset="-128"/>
                <a:sym typeface="Century Gothic" panose="020B0502020202020204" pitchFamily="34" charset="0"/>
              </a:rPr>
              <a:t>y</a:t>
            </a:r>
            <a:r>
              <a:rPr lang="en-US" altLang="ja-JP" sz="2200" baseline="-25000" dirty="0" err="1">
                <a:solidFill>
                  <a:srgbClr val="FF0000"/>
                </a:solidFill>
                <a:latin typeface="Seravek" pitchFamily="-65" charset="0"/>
                <a:ea typeface="ヒラギノ明朝 Pro W3" pitchFamily="-65" charset="-128"/>
                <a:sym typeface="Century Gothic" panose="020B0502020202020204" pitchFamily="34" charset="0"/>
              </a:rPr>
              <a:t>i</a:t>
            </a:r>
            <a:r>
              <a:rPr lang="en-US" altLang="ja-JP" sz="2200" dirty="0" err="1">
                <a:solidFill>
                  <a:srgbClr val="FF0000"/>
                </a:solidFill>
                <a:latin typeface="Seravek" pitchFamily="-65" charset="0"/>
                <a:ea typeface="ヒラギノ明朝 Pro W3" pitchFamily="-65" charset="-128"/>
                <a:sym typeface="Century Gothic" panose="020B0502020202020204" pitchFamily="34" charset="0"/>
              </a:rPr>
              <a:t>-</a:t>
            </a:r>
            <a:r>
              <a:rPr lang="en-US" altLang="ja-JP" sz="2200" dirty="0" err="1">
                <a:solidFill>
                  <a:srgbClr val="FF0000"/>
                </a:solidFill>
                <a:latin typeface="Seravek" pitchFamily="-65" charset="0"/>
                <a:sym typeface="Century Gothic" panose="020B0502020202020204" pitchFamily="34" charset="0"/>
              </a:rPr>
              <a:t>μ</a:t>
            </a:r>
            <a:r>
              <a:rPr lang="en-US" altLang="ja-JP" sz="2200" baseline="-25000" dirty="0" err="1">
                <a:solidFill>
                  <a:srgbClr val="FF0000"/>
                </a:solidFill>
                <a:latin typeface="Seravek" pitchFamily="-65" charset="0"/>
                <a:ea typeface="ヒラギノ明朝 Pro W3" pitchFamily="-65" charset="-128"/>
                <a:sym typeface="Century Gothic" panose="020B0502020202020204" pitchFamily="34" charset="0"/>
              </a:rPr>
              <a:t>x</a:t>
            </a:r>
            <a:r>
              <a:rPr lang="en-US" altLang="ja-JP" sz="2200" dirty="0">
                <a:solidFill>
                  <a:srgbClr val="FF0000"/>
                </a:solidFill>
                <a:latin typeface="Seravek" pitchFamily="-65" charset="0"/>
                <a:ea typeface="ヒラギノ明朝 Pro W3" pitchFamily="-65" charset="-128"/>
                <a:sym typeface="Century Gothic" panose="020B0502020202020204" pitchFamily="34" charset="0"/>
              </a:rPr>
              <a:t>)</a:t>
            </a:r>
            <a:r>
              <a:rPr lang="en-US" altLang="ja-JP" sz="2200" baseline="30000" dirty="0">
                <a:solidFill>
                  <a:srgbClr val="FF0000"/>
                </a:solidFill>
                <a:latin typeface="Seravek" pitchFamily="-65" charset="0"/>
                <a:ea typeface="ヒラギノ明朝 Pro W3" pitchFamily="-65" charset="-128"/>
                <a:sym typeface="Century Gothic" panose="020B0502020202020204" pitchFamily="34" charset="0"/>
              </a:rPr>
              <a:t>2</a:t>
            </a:r>
            <a:r>
              <a:rPr lang="en-US" altLang="ja-JP" sz="2200" dirty="0">
                <a:solidFill>
                  <a:srgbClr val="FF0000"/>
                </a:solidFill>
                <a:latin typeface="Seravek" pitchFamily="-65" charset="0"/>
                <a:ea typeface="ヒラギノ明朝 Pro W3" pitchFamily="-65" charset="-128"/>
                <a:sym typeface="Century Gothic" panose="020B0502020202020204" pitchFamily="34" charset="0"/>
              </a:rPr>
              <a:t> / (n-1)</a:t>
            </a:r>
            <a:endParaRPr lang="en-US" altLang="ja-JP" sz="2200" dirty="0">
              <a:solidFill>
                <a:srgbClr val="FF0000"/>
              </a:solidFill>
              <a:latin typeface="Seravek" pitchFamily="-65" charset="0"/>
              <a:sym typeface="Century Gothic" panose="020B0502020202020204" pitchFamily="34" charset="0"/>
            </a:endParaRPr>
          </a:p>
          <a:p>
            <a:pPr>
              <a:spcBef>
                <a:spcPts val="1200"/>
              </a:spcBef>
              <a:buSzPct val="100000"/>
              <a:buFont typeface="Arial" panose="020B0604020202020204" pitchFamily="34" charset="0"/>
              <a:buChar char="•"/>
            </a:pPr>
            <a:endParaRPr lang="en-US" altLang="en-US" sz="2400" dirty="0" smtClean="0">
              <a:solidFill>
                <a:srgbClr val="000000"/>
              </a:solidFill>
              <a:latin typeface="Seravek" pitchFamily="-65" charset="0"/>
              <a:ea typeface="ヒラギノ明朝 Pro W3" pitchFamily="-65" charset="-128"/>
              <a:sym typeface="Century Gothic" panose="020B0502020202020204" pitchFamily="34" charset="0"/>
            </a:endParaRPr>
          </a:p>
          <a:p>
            <a:pPr>
              <a:spcBef>
                <a:spcPts val="1200"/>
              </a:spcBef>
              <a:buSzPct val="100000"/>
              <a:buFont typeface="Arial" panose="020B0604020202020204" pitchFamily="34" charset="0"/>
              <a:buChar char="•"/>
            </a:pP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Thus, </a:t>
            </a: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for an unbiased estimate, divide by (n-1) while computing sample variance </a:t>
            </a:r>
            <a:r>
              <a:rPr lang="en-US" altLang="en-US" sz="2400" dirty="0" smtClean="0">
                <a:solidFill>
                  <a:srgbClr val="000000"/>
                </a:solidFill>
                <a:latin typeface="Seravek" pitchFamily="-65" charset="0"/>
                <a:ea typeface="ヒラギノ明朝 Pro W3" pitchFamily="-65" charset="-128"/>
                <a:sym typeface="Century Gothic" panose="020B0502020202020204" pitchFamily="34" charset="0"/>
              </a:rPr>
              <a:t>(not n)!</a:t>
            </a:r>
            <a:endParaRPr lang="en-US" altLang="en-US" sz="2400" dirty="0">
              <a:solidFill>
                <a:srgbClr val="000000"/>
              </a:solidFill>
              <a:latin typeface="Seravek" pitchFamily="-65" charset="0"/>
              <a:ea typeface="ヒラギノ明朝 Pro W3" pitchFamily="-65" charset="-128"/>
              <a:sym typeface="Century Gothic" panose="020B0502020202020204" pitchFamily="34" charset="0"/>
            </a:endParaRPr>
          </a:p>
        </p:txBody>
      </p:sp>
      <p:sp>
        <p:nvSpPr>
          <p:cNvPr id="12" name="Rectangle 11"/>
          <p:cNvSpPr/>
          <p:nvPr/>
        </p:nvSpPr>
        <p:spPr>
          <a:xfrm>
            <a:off x="9655175" y="1295400"/>
            <a:ext cx="3019425" cy="1016000"/>
          </a:xfrm>
          <a:prstGeom prst="rect">
            <a:avLst/>
          </a:prstGeom>
          <a:ln>
            <a:solidFill>
              <a:srgbClr val="7F7F7F"/>
            </a:solidFill>
          </a:ln>
        </p:spPr>
        <p:txBody>
          <a:bodyPr wrap="none">
            <a:spAutoFit/>
          </a:bodyPr>
          <a:lstStyle>
            <a:lvl1pPr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742950" indent="-28575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eaLnBrk="1" hangingPunct="1"/>
            <a:r>
              <a:rPr lang="en-US" altLang="en-US" sz="2000">
                <a:solidFill>
                  <a:schemeClr val="bg1"/>
                </a:solidFill>
                <a:latin typeface="Seravek ExtraLight" pitchFamily="-65" charset="0"/>
                <a:ea typeface="ヒラギノ明朝 Pro W3" pitchFamily="-65" charset="-128"/>
              </a:rPr>
              <a:t>Var(Y) = E(Y</a:t>
            </a:r>
            <a:r>
              <a:rPr lang="en-US" altLang="en-US" sz="2000" baseline="30000">
                <a:solidFill>
                  <a:schemeClr val="bg1"/>
                </a:solidFill>
                <a:latin typeface="Seravek ExtraLight" pitchFamily="-65" charset="0"/>
                <a:ea typeface="ヒラギノ明朝 Pro W3" pitchFamily="-65" charset="-128"/>
              </a:rPr>
              <a:t>2</a:t>
            </a:r>
            <a:r>
              <a:rPr lang="en-US" altLang="en-US" sz="2000">
                <a:solidFill>
                  <a:schemeClr val="bg1"/>
                </a:solidFill>
                <a:latin typeface="Seravek ExtraLight" pitchFamily="-65" charset="0"/>
                <a:ea typeface="ヒラギノ明朝 Pro W3" pitchFamily="-65" charset="-128"/>
              </a:rPr>
              <a:t>) – (E(Y) )</a:t>
            </a:r>
            <a:r>
              <a:rPr lang="en-US" altLang="en-US" sz="2000" baseline="30000">
                <a:solidFill>
                  <a:schemeClr val="bg1"/>
                </a:solidFill>
                <a:latin typeface="Seravek ExtraLight" pitchFamily="-65" charset="0"/>
                <a:ea typeface="ヒラギノ明朝 Pro W3" pitchFamily="-65" charset="-128"/>
              </a:rPr>
              <a:t> 2</a:t>
            </a:r>
            <a:endParaRPr lang="en-US" altLang="en-US" sz="2000">
              <a:solidFill>
                <a:schemeClr val="bg1"/>
              </a:solidFill>
              <a:latin typeface="Seravek ExtraLight" pitchFamily="-65" charset="0"/>
              <a:ea typeface="ヒラギノ明朝 Pro W3" pitchFamily="-65" charset="-128"/>
            </a:endParaRPr>
          </a:p>
          <a:p>
            <a:pPr eaLnBrk="1" hangingPunct="1">
              <a:buFont typeface="Symbol" panose="05050102010706020507" pitchFamily="18" charset="2"/>
              <a:buChar char=""/>
            </a:pPr>
            <a:r>
              <a:rPr lang="en-US" altLang="en-US" sz="2000">
                <a:solidFill>
                  <a:schemeClr val="bg1"/>
                </a:solidFill>
                <a:latin typeface="Seravek ExtraLight" pitchFamily="-65" charset="0"/>
                <a:ea typeface="ヒラギノ明朝 Pro W3" pitchFamily="-65" charset="-128"/>
              </a:rPr>
              <a:t>E(Y</a:t>
            </a:r>
            <a:r>
              <a:rPr lang="en-US" altLang="en-US" sz="2000" baseline="30000">
                <a:solidFill>
                  <a:schemeClr val="bg1"/>
                </a:solidFill>
                <a:latin typeface="Seravek ExtraLight" pitchFamily="-65" charset="0"/>
                <a:ea typeface="ヒラギノ明朝 Pro W3" pitchFamily="-65" charset="-128"/>
              </a:rPr>
              <a:t>2</a:t>
            </a:r>
            <a:r>
              <a:rPr lang="en-US" altLang="en-US" sz="2000">
                <a:solidFill>
                  <a:schemeClr val="bg1"/>
                </a:solidFill>
                <a:latin typeface="Seravek ExtraLight" pitchFamily="-65" charset="0"/>
                <a:ea typeface="ヒラギノ明朝 Pro W3" pitchFamily="-65" charset="-128"/>
              </a:rPr>
              <a:t>) = Var(Y) + (E(Y) )</a:t>
            </a:r>
            <a:r>
              <a:rPr lang="en-US" altLang="en-US" sz="2000" baseline="30000">
                <a:solidFill>
                  <a:schemeClr val="bg1"/>
                </a:solidFill>
                <a:latin typeface="Seravek ExtraLight" pitchFamily="-65" charset="0"/>
                <a:ea typeface="ヒラギノ明朝 Pro W3" pitchFamily="-65" charset="-128"/>
              </a:rPr>
              <a:t> 2</a:t>
            </a:r>
          </a:p>
          <a:p>
            <a:pPr lvl="2" eaLnBrk="1" hangingPunct="1"/>
            <a:r>
              <a:rPr lang="en-US" altLang="en-US" sz="2000">
                <a:solidFill>
                  <a:schemeClr val="bg1"/>
                </a:solidFill>
              </a:rPr>
              <a:t>  =</a:t>
            </a:r>
            <a:r>
              <a:rPr lang="en-US" altLang="en-US" sz="2000">
                <a:solidFill>
                  <a:srgbClr val="000000"/>
                </a:solidFill>
              </a:rPr>
              <a:t> </a:t>
            </a:r>
            <a:r>
              <a:rPr lang="en-US" altLang="en-US" sz="2000">
                <a:solidFill>
                  <a:srgbClr val="000000"/>
                </a:solidFill>
                <a:latin typeface="Lucida Grande" pitchFamily="-65" charset="0"/>
              </a:rPr>
              <a:t>σ</a:t>
            </a:r>
            <a:r>
              <a:rPr lang="en-US" altLang="en-US" sz="2000" baseline="30000">
                <a:solidFill>
                  <a:srgbClr val="000000"/>
                </a:solidFill>
                <a:latin typeface="Lucida Grande" pitchFamily="-65" charset="0"/>
              </a:rPr>
              <a:t>2</a:t>
            </a:r>
            <a:r>
              <a:rPr lang="en-US" altLang="en-US" sz="2000">
                <a:solidFill>
                  <a:srgbClr val="000000"/>
                </a:solidFill>
                <a:latin typeface="Lucida Grande" pitchFamily="-65" charset="0"/>
              </a:rPr>
              <a:t>+μ</a:t>
            </a:r>
            <a:r>
              <a:rPr lang="en-US" altLang="en-US" sz="2000" baseline="30000">
                <a:solidFill>
                  <a:srgbClr val="000000"/>
                </a:solidFill>
                <a:latin typeface="Lucida Grande" pitchFamily="-65" charset="0"/>
              </a:rPr>
              <a:t>2</a:t>
            </a:r>
            <a:endParaRPr lang="en-US" altLang="en-US" sz="2000" baseline="30000">
              <a:solidFill>
                <a:srgbClr val="000000"/>
              </a:solidFill>
            </a:endParaRPr>
          </a:p>
        </p:txBody>
      </p:sp>
      <p:sp>
        <p:nvSpPr>
          <p:cNvPr id="34828" name="Rectangle 1"/>
          <p:cNvSpPr>
            <a:spLocks noChangeArrowheads="1"/>
          </p:cNvSpPr>
          <p:nvPr/>
        </p:nvSpPr>
        <p:spPr bwMode="auto">
          <a:xfrm>
            <a:off x="5099050" y="1443038"/>
            <a:ext cx="869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742950" indent="-28575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eaLnBrk="1" hangingPunct="1"/>
            <a:r>
              <a:rPr lang="en-US" altLang="en-US" sz="2400">
                <a:solidFill>
                  <a:srgbClr val="000000"/>
                </a:solidFill>
                <a:latin typeface="Seravek" pitchFamily="-65" charset="0"/>
                <a:ea typeface="ヒラギノ明朝 Pro W3" pitchFamily="-65" charset="-128"/>
                <a:sym typeface="Century Gothic" panose="020B0502020202020204" pitchFamily="34" charset="0"/>
              </a:rPr>
              <a:t>E(</a:t>
            </a:r>
            <a:r>
              <a:rPr lang="en-US" altLang="en-US" sz="2400">
                <a:solidFill>
                  <a:srgbClr val="000000"/>
                </a:solidFill>
                <a:latin typeface="Seravek" pitchFamily="-65" charset="0"/>
                <a:sym typeface="Century Gothic" panose="020B0502020202020204" pitchFamily="34" charset="0"/>
              </a:rPr>
              <a:t>s</a:t>
            </a:r>
            <a:r>
              <a:rPr lang="en-US" altLang="en-US" sz="2400" baseline="-25000">
                <a:solidFill>
                  <a:srgbClr val="000000"/>
                </a:solidFill>
                <a:latin typeface="Seravek" pitchFamily="-65" charset="0"/>
                <a:ea typeface="ヒラギノ明朝 Pro W3" pitchFamily="-65" charset="-128"/>
                <a:sym typeface="Century Gothic" panose="020B0502020202020204" pitchFamily="34" charset="0"/>
              </a:rPr>
              <a:t>y</a:t>
            </a:r>
            <a:r>
              <a:rPr lang="en-US" altLang="en-US" sz="2400" baseline="30000">
                <a:solidFill>
                  <a:srgbClr val="000000"/>
                </a:solidFill>
                <a:latin typeface="Seravek" pitchFamily="-65" charset="0"/>
                <a:sym typeface="Century Gothic" panose="020B0502020202020204" pitchFamily="34" charset="0"/>
              </a:rPr>
              <a:t>2</a:t>
            </a:r>
            <a:r>
              <a:rPr lang="en-US" altLang="en-US" sz="2400">
                <a:solidFill>
                  <a:srgbClr val="000000"/>
                </a:solidFill>
                <a:latin typeface="Seravek" pitchFamily="-65" charset="0"/>
                <a:ea typeface="ヒラギノ明朝 Pro W3" pitchFamily="-65" charset="-128"/>
                <a:sym typeface="Century Gothic" panose="020B0502020202020204" pitchFamily="34" charset="0"/>
              </a:rPr>
              <a:t>)</a:t>
            </a:r>
            <a:endParaRPr lang="en-US" altLang="en-US" sz="2400"/>
          </a:p>
        </p:txBody>
      </p:sp>
      <p:sp>
        <p:nvSpPr>
          <p:cNvPr id="25" name="TextBox 24"/>
          <p:cNvSpPr txBox="1"/>
          <p:nvPr/>
        </p:nvSpPr>
        <p:spPr>
          <a:xfrm>
            <a:off x="1854200" y="-76200"/>
            <a:ext cx="1295400" cy="381000"/>
          </a:xfrm>
          <a:prstGeom prst="rect">
            <a:avLst/>
          </a:prstGeom>
          <a:solidFill>
            <a:schemeClr val="bg1">
              <a:lumMod val="95000"/>
              <a:lumOff val="5000"/>
            </a:schemeClr>
          </a:solidFill>
        </p:spPr>
        <p:txBody>
          <a:bodyPr>
            <a:spAutoFit/>
          </a:bodyPr>
          <a:lstStyle/>
          <a:p>
            <a:pPr algn="ctr">
              <a:defRPr/>
            </a:pPr>
            <a:r>
              <a:rPr lang="en-US" sz="1800" dirty="0">
                <a:solidFill>
                  <a:schemeClr val="tx1"/>
                </a:solidFill>
                <a:latin typeface="Calibri"/>
                <a:ea typeface="ＭＳ Ｐゴシック" charset="0"/>
                <a:cs typeface="Calibri"/>
                <a:sym typeface="Helvetica Neue Light" charset="0"/>
              </a:rPr>
              <a:t>1D RVs</a:t>
            </a:r>
          </a:p>
        </p:txBody>
      </p:sp>
      <p:sp>
        <p:nvSpPr>
          <p:cNvPr id="26" name="TextBox 25"/>
          <p:cNvSpPr txBox="1"/>
          <p:nvPr/>
        </p:nvSpPr>
        <p:spPr>
          <a:xfrm>
            <a:off x="31496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2D/Cond. </a:t>
            </a:r>
            <a:r>
              <a:rPr lang="en-US" sz="1800" dirty="0" err="1">
                <a:solidFill>
                  <a:schemeClr val="bg1"/>
                </a:solidFill>
                <a:latin typeface="Calibri"/>
                <a:ea typeface="ＭＳ Ｐゴシック" charset="0"/>
                <a:cs typeface="Calibri"/>
                <a:sym typeface="Helvetica Neue Light" charset="0"/>
              </a:rPr>
              <a:t>Prob</a:t>
            </a:r>
            <a:endParaRPr lang="en-US" sz="1800" dirty="0">
              <a:solidFill>
                <a:schemeClr val="bg1"/>
              </a:solidFill>
              <a:latin typeface="Calibri"/>
              <a:ea typeface="ＭＳ Ｐゴシック" charset="0"/>
              <a:cs typeface="Calibri"/>
              <a:sym typeface="Helvetica Neue Light" charset="0"/>
            </a:endParaRPr>
          </a:p>
        </p:txBody>
      </p:sp>
      <p:sp>
        <p:nvSpPr>
          <p:cNvPr id="27" name="TextBox 26"/>
          <p:cNvSpPr txBox="1"/>
          <p:nvPr/>
        </p:nvSpPr>
        <p:spPr>
          <a:xfrm>
            <a:off x="4749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err="1">
                <a:solidFill>
                  <a:schemeClr val="bg1"/>
                </a:solidFill>
                <a:latin typeface="Calibri"/>
                <a:ea typeface="ＭＳ Ｐゴシック" charset="0"/>
                <a:cs typeface="Calibri"/>
                <a:sym typeface="Helvetica Neue Light" charset="0"/>
              </a:rPr>
              <a:t>Corr</a:t>
            </a:r>
            <a:r>
              <a:rPr lang="en-US" sz="1800" dirty="0">
                <a:solidFill>
                  <a:schemeClr val="bg1"/>
                </a:solidFill>
                <a:latin typeface="Calibri"/>
                <a:ea typeface="ＭＳ Ｐゴシック" charset="0"/>
                <a:cs typeface="Calibri"/>
                <a:sym typeface="Helvetica Neue Light" charset="0"/>
              </a:rPr>
              <a:t>/</a:t>
            </a:r>
            <a:r>
              <a:rPr lang="en-US" sz="1800" dirty="0" err="1">
                <a:solidFill>
                  <a:schemeClr val="bg1"/>
                </a:solidFill>
                <a:latin typeface="Calibri"/>
                <a:ea typeface="ＭＳ Ｐゴシック" charset="0"/>
                <a:cs typeface="Calibri"/>
                <a:sym typeface="Helvetica Neue Light" charset="0"/>
              </a:rPr>
              <a:t>Indep</a:t>
            </a:r>
            <a:endParaRPr lang="en-US" sz="1800" dirty="0">
              <a:solidFill>
                <a:schemeClr val="bg1"/>
              </a:solidFill>
              <a:latin typeface="Calibri"/>
              <a:ea typeface="ＭＳ Ｐゴシック" charset="0"/>
              <a:cs typeface="Calibri"/>
              <a:sym typeface="Helvetica Neue Light" charset="0"/>
            </a:endParaRPr>
          </a:p>
        </p:txBody>
      </p:sp>
      <p:sp>
        <p:nvSpPr>
          <p:cNvPr id="28" name="TextBox 27"/>
          <p:cNvSpPr txBox="1"/>
          <p:nvPr/>
        </p:nvSpPr>
        <p:spPr>
          <a:xfrm>
            <a:off x="6350000" y="-76200"/>
            <a:ext cx="1828800" cy="381000"/>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Concept map</a:t>
            </a:r>
          </a:p>
        </p:txBody>
      </p:sp>
      <p:sp>
        <p:nvSpPr>
          <p:cNvPr id="29" name="TextBox 28"/>
          <p:cNvSpPr txBox="1"/>
          <p:nvPr/>
        </p:nvSpPr>
        <p:spPr>
          <a:xfrm>
            <a:off x="8178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Quiz</a:t>
            </a:r>
          </a:p>
        </p:txBody>
      </p:sp>
      <p:sp>
        <p:nvSpPr>
          <p:cNvPr id="30" name="TextBox 29"/>
          <p:cNvSpPr txBox="1"/>
          <p:nvPr/>
        </p:nvSpPr>
        <p:spPr>
          <a:xfrm>
            <a:off x="97790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Coming up</a:t>
            </a:r>
          </a:p>
        </p:txBody>
      </p:sp>
      <p:sp>
        <p:nvSpPr>
          <p:cNvPr id="20" name="Text Box 15"/>
          <p:cNvSpPr txBox="1"/>
          <p:nvPr/>
        </p:nvSpPr>
        <p:spPr>
          <a:xfrm>
            <a:off x="9931400" y="4419600"/>
            <a:ext cx="2971800" cy="1066800"/>
          </a:xfrm>
          <a:prstGeom prst="rect">
            <a:avLst/>
          </a:prstGeom>
          <a:noFill/>
          <a:ln>
            <a:solidFill>
              <a:schemeClr val="accent1">
                <a:lumMod val="75000"/>
              </a:schemeClr>
            </a:solidFill>
          </a:ln>
          <a:effectLst/>
          <a:extLst>
            <a:ext uri="{C572A759-6A51-4108-AA02-DFA0A04FC94B}">
              <ma14:wrappingTextBoxFlag xmlns="" xmlns:ma14="http://schemas.microsoft.com/office/mac/drawingml/2011/main"/>
            </a:ext>
          </a:extLst>
        </p:spPr>
        <p:style>
          <a:lnRef idx="0">
            <a:schemeClr val="accent1"/>
          </a:lnRef>
          <a:fillRef idx="0">
            <a:schemeClr val="accent1"/>
          </a:fillRef>
          <a:effectRef idx="0">
            <a:schemeClr val="accent1"/>
          </a:effectRef>
          <a:fontRef idx="minor">
            <a:schemeClr val="dk1"/>
          </a:fontRef>
        </p:style>
        <p:txBody>
          <a:bodyPr/>
          <a:lstStyle>
            <a:lvl1pPr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742950" indent="-28575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eaLnBrk="1" hangingPunct="1"/>
            <a:r>
              <a:rPr lang="en-US" altLang="en-US" sz="2000" dirty="0">
                <a:solidFill>
                  <a:srgbClr val="000000"/>
                </a:solidFill>
                <a:latin typeface="Seravek ExtraLight" pitchFamily="-65" charset="0"/>
                <a:ea typeface="ＭＳ 明朝" pitchFamily="-65" charset="-128"/>
              </a:rPr>
              <a:t>Because </a:t>
            </a:r>
            <a:r>
              <a:rPr lang="en-US" altLang="en-US" sz="2000" dirty="0" err="1">
                <a:solidFill>
                  <a:srgbClr val="000000"/>
                </a:solidFill>
                <a:latin typeface="Seravek ExtraLight" pitchFamily="-65" charset="0"/>
                <a:ea typeface="ＭＳ 明朝" pitchFamily="-65" charset="-128"/>
              </a:rPr>
              <a:t>y</a:t>
            </a:r>
            <a:r>
              <a:rPr lang="en-US" altLang="en-US" sz="2000" baseline="-25000" dirty="0" err="1">
                <a:solidFill>
                  <a:srgbClr val="000000"/>
                </a:solidFill>
                <a:latin typeface="Seravek ExtraLight" pitchFamily="-65" charset="0"/>
                <a:ea typeface="ＭＳ 明朝" pitchFamily="-65" charset="-128"/>
              </a:rPr>
              <a:t>j</a:t>
            </a:r>
            <a:r>
              <a:rPr lang="en-US" altLang="en-US" sz="2000" baseline="-25000" dirty="0">
                <a:solidFill>
                  <a:srgbClr val="000000"/>
                </a:solidFill>
                <a:latin typeface="Seravek ExtraLight" pitchFamily="-65" charset="0"/>
                <a:ea typeface="ＭＳ 明朝" pitchFamily="-65" charset="-128"/>
              </a:rPr>
              <a:t> </a:t>
            </a:r>
            <a:r>
              <a:rPr lang="en-US" altLang="en-US" sz="2000" dirty="0">
                <a:solidFill>
                  <a:srgbClr val="000000"/>
                </a:solidFill>
                <a:latin typeface="Seravek ExtraLight" pitchFamily="-65" charset="0"/>
                <a:ea typeface="ＭＳ 明朝" pitchFamily="-65" charset="-128"/>
              </a:rPr>
              <a:t>and  </a:t>
            </a:r>
            <a:r>
              <a:rPr lang="en-US" altLang="en-US" sz="2000" dirty="0" err="1">
                <a:solidFill>
                  <a:srgbClr val="000000"/>
                </a:solidFill>
                <a:latin typeface="Seravek ExtraLight" pitchFamily="-65" charset="0"/>
                <a:ea typeface="ＭＳ 明朝" pitchFamily="-65" charset="-128"/>
              </a:rPr>
              <a:t>y</a:t>
            </a:r>
            <a:r>
              <a:rPr lang="en-US" altLang="en-US" sz="2000" baseline="-25000" dirty="0" err="1">
                <a:solidFill>
                  <a:srgbClr val="000000"/>
                </a:solidFill>
                <a:latin typeface="Seravek ExtraLight" pitchFamily="-65" charset="0"/>
                <a:ea typeface="ＭＳ 明朝" pitchFamily="-65" charset="-128"/>
              </a:rPr>
              <a:t>k</a:t>
            </a:r>
            <a:r>
              <a:rPr lang="en-US" altLang="en-US" sz="2000" dirty="0">
                <a:solidFill>
                  <a:srgbClr val="000000"/>
                </a:solidFill>
                <a:latin typeface="Seravek ExtraLight" pitchFamily="-65" charset="0"/>
                <a:ea typeface="ＭＳ 明朝" pitchFamily="-65" charset="-128"/>
              </a:rPr>
              <a:t> are </a:t>
            </a:r>
            <a:r>
              <a:rPr lang="en-US" altLang="en-US" sz="2000" dirty="0">
                <a:solidFill>
                  <a:srgbClr val="FF0000"/>
                </a:solidFill>
                <a:latin typeface="Seravek ExtraLight" pitchFamily="-65" charset="0"/>
                <a:ea typeface="ＭＳ 明朝" pitchFamily="-65" charset="-128"/>
              </a:rPr>
              <a:t>independent</a:t>
            </a:r>
            <a:r>
              <a:rPr lang="en-US" altLang="en-US" sz="2000" dirty="0">
                <a:solidFill>
                  <a:srgbClr val="000000"/>
                </a:solidFill>
                <a:latin typeface="Seravek ExtraLight" pitchFamily="-65" charset="0"/>
                <a:ea typeface="ＭＳ 明朝" pitchFamily="-65" charset="-128"/>
              </a:rPr>
              <a:t>, and E(</a:t>
            </a:r>
            <a:r>
              <a:rPr lang="en-US" altLang="en-US" sz="2000" dirty="0" err="1">
                <a:solidFill>
                  <a:srgbClr val="000000"/>
                </a:solidFill>
                <a:latin typeface="Seravek ExtraLight" pitchFamily="-65" charset="0"/>
                <a:ea typeface="ＭＳ 明朝" pitchFamily="-65" charset="-128"/>
              </a:rPr>
              <a:t>y</a:t>
            </a:r>
            <a:r>
              <a:rPr lang="en-US" altLang="en-US" sz="2000" baseline="-25000" dirty="0" err="1">
                <a:solidFill>
                  <a:srgbClr val="000000"/>
                </a:solidFill>
                <a:latin typeface="Seravek ExtraLight" pitchFamily="-65" charset="0"/>
                <a:ea typeface="ＭＳ 明朝" pitchFamily="-65" charset="-128"/>
              </a:rPr>
              <a:t>j</a:t>
            </a:r>
            <a:r>
              <a:rPr lang="en-US" altLang="en-US" sz="2000" dirty="0">
                <a:solidFill>
                  <a:srgbClr val="000000"/>
                </a:solidFill>
                <a:latin typeface="Seravek ExtraLight" pitchFamily="-65" charset="0"/>
                <a:ea typeface="ＭＳ 明朝" pitchFamily="-65" charset="-128"/>
              </a:rPr>
              <a:t>) = E(</a:t>
            </a:r>
            <a:r>
              <a:rPr lang="en-US" altLang="en-US" sz="2000" dirty="0" err="1">
                <a:solidFill>
                  <a:srgbClr val="000000"/>
                </a:solidFill>
                <a:latin typeface="Seravek ExtraLight" pitchFamily="-65" charset="0"/>
                <a:ea typeface="ＭＳ 明朝" pitchFamily="-65" charset="-128"/>
              </a:rPr>
              <a:t>y</a:t>
            </a:r>
            <a:r>
              <a:rPr lang="en-US" altLang="en-US" sz="2000" baseline="-25000" dirty="0" err="1">
                <a:solidFill>
                  <a:srgbClr val="000000"/>
                </a:solidFill>
                <a:latin typeface="Seravek ExtraLight" pitchFamily="-65" charset="0"/>
                <a:ea typeface="ＭＳ 明朝" pitchFamily="-65" charset="-128"/>
              </a:rPr>
              <a:t>k</a:t>
            </a:r>
            <a:r>
              <a:rPr lang="en-US" altLang="en-US" sz="2000" dirty="0">
                <a:solidFill>
                  <a:srgbClr val="000000"/>
                </a:solidFill>
                <a:latin typeface="Seravek ExtraLight" pitchFamily="-65" charset="0"/>
                <a:ea typeface="ＭＳ 明朝" pitchFamily="-65" charset="-128"/>
              </a:rPr>
              <a:t>) = μ.</a:t>
            </a:r>
            <a:endParaRPr lang="en-US" altLang="en-US" sz="3200" dirty="0">
              <a:solidFill>
                <a:srgbClr val="000000"/>
              </a:solidFill>
              <a:latin typeface="Seravek ExtraLight" pitchFamily="-65" charset="0"/>
              <a:ea typeface="ＭＳ 明朝" pitchFamily="-65"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82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hidden"/>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17"/>
                                        </p:tgtEl>
                                        <p:attrNameLst>
                                          <p:attrName>style.visibility</p:attrName>
                                        </p:attrNameLst>
                                      </p:cBhvr>
                                      <p:to>
                                        <p:strVal val="hidden"/>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bldLvl="2"/>
      <p:bldP spid="14" grpId="0" animBg="1"/>
      <p:bldP spid="16" grpId="0" animBg="1"/>
      <p:bldP spid="17" grpId="0" animBg="1"/>
      <p:bldP spid="18" grpId="0" animBg="1"/>
      <p:bldP spid="19" grpId="0" build="p" bldLvl="2"/>
      <p:bldP spid="12" grpId="0" animBg="1"/>
      <p:bldP spid="34828" grpId="0"/>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latin typeface="Seravek Light" pitchFamily="-65" charset="0"/>
              </a:rPr>
              <a:t>End.</a:t>
            </a:r>
          </a:p>
        </p:txBody>
      </p:sp>
      <p:sp>
        <p:nvSpPr>
          <p:cNvPr id="51202" name="Content Placeholder 2"/>
          <p:cNvSpPr>
            <a:spLocks noGrp="1"/>
          </p:cNvSpPr>
          <p:nvPr>
            <p:ph idx="1"/>
          </p:nvPr>
        </p:nvSpPr>
        <p:spPr/>
        <p:txBody>
          <a:bodyPr/>
          <a:lstStyle/>
          <a:p>
            <a:endParaRPr lang="en-US" altLang="en-US" smtClean="0">
              <a:latin typeface="Seravek ExtraLight" pitchFamily="-65"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latin typeface="Seravek Light" pitchFamily="-65" charset="0"/>
              </a:rPr>
              <a:t>Randomness</a:t>
            </a:r>
          </a:p>
        </p:txBody>
      </p:sp>
      <p:sp>
        <p:nvSpPr>
          <p:cNvPr id="3" name="Content Placeholder 2"/>
          <p:cNvSpPr>
            <a:spLocks noGrp="1"/>
          </p:cNvSpPr>
          <p:nvPr>
            <p:ph idx="1"/>
          </p:nvPr>
        </p:nvSpPr>
        <p:spPr>
          <a:xfrm>
            <a:off x="2235200" y="1371600"/>
            <a:ext cx="9067800" cy="7467600"/>
          </a:xfrm>
        </p:spPr>
        <p:txBody>
          <a:bodyPr/>
          <a:lstStyle/>
          <a:p>
            <a:pPr>
              <a:spcBef>
                <a:spcPts val="600"/>
              </a:spcBef>
            </a:pPr>
            <a:r>
              <a:rPr lang="en-US" altLang="en-US" sz="3200" dirty="0" smtClean="0">
                <a:latin typeface="Seravek" pitchFamily="-65" charset="0"/>
              </a:rPr>
              <a:t>Randomness: </a:t>
            </a:r>
            <a:r>
              <a:rPr lang="en-US" altLang="en-US" sz="3200" dirty="0" smtClean="0">
                <a:solidFill>
                  <a:srgbClr val="057BFF"/>
                </a:solidFill>
                <a:latin typeface="Seravek" pitchFamily="-65" charset="0"/>
              </a:rPr>
              <a:t>lack of predictability </a:t>
            </a:r>
            <a:r>
              <a:rPr lang="en-US" altLang="en-US" sz="3200" dirty="0" smtClean="0">
                <a:latin typeface="Seravek" pitchFamily="-65" charset="0"/>
              </a:rPr>
              <a:t>in events. (</a:t>
            </a:r>
            <a:r>
              <a:rPr lang="en-US" altLang="en-US" sz="3200" i="1" dirty="0" smtClean="0">
                <a:latin typeface="Seravek" pitchFamily="-65" charset="0"/>
              </a:rPr>
              <a:t>Randomness indicates that outcome is </a:t>
            </a:r>
            <a:r>
              <a:rPr lang="en-US" altLang="en-US" sz="3200" b="1" i="1" dirty="0" smtClean="0">
                <a:solidFill>
                  <a:srgbClr val="FF0000"/>
                </a:solidFill>
                <a:latin typeface="Seravek" pitchFamily="-65" charset="0"/>
              </a:rPr>
              <a:t>uncertain</a:t>
            </a:r>
            <a:r>
              <a:rPr lang="en-US" altLang="en-US" sz="3200" dirty="0" smtClean="0">
                <a:latin typeface="Seravek" pitchFamily="-65" charset="0"/>
              </a:rPr>
              <a:t>)</a:t>
            </a:r>
          </a:p>
          <a:p>
            <a:pPr>
              <a:spcBef>
                <a:spcPts val="600"/>
              </a:spcBef>
            </a:pPr>
            <a:endParaRPr lang="en-US" altLang="en-US" sz="3200" dirty="0" smtClean="0">
              <a:latin typeface="Seravek" pitchFamily="-65" charset="0"/>
            </a:endParaRPr>
          </a:p>
          <a:p>
            <a:pPr>
              <a:spcBef>
                <a:spcPts val="600"/>
              </a:spcBef>
            </a:pPr>
            <a:r>
              <a:rPr lang="en-US" altLang="en-US" sz="3200" dirty="0" smtClean="0">
                <a:latin typeface="Seravek" pitchFamily="-65" charset="0"/>
              </a:rPr>
              <a:t>Two kinds of randomness/unpredictability </a:t>
            </a:r>
          </a:p>
          <a:p>
            <a:pPr lvl="1">
              <a:spcBef>
                <a:spcPts val="600"/>
              </a:spcBef>
            </a:pPr>
            <a:r>
              <a:rPr lang="en-US" altLang="en-US" sz="2800" dirty="0" smtClean="0">
                <a:solidFill>
                  <a:srgbClr val="FF0000"/>
                </a:solidFill>
                <a:latin typeface="Seravek" pitchFamily="-65" charset="0"/>
              </a:rPr>
              <a:t>Deterministic</a:t>
            </a:r>
            <a:r>
              <a:rPr lang="en-US" altLang="en-US" sz="2800" dirty="0" smtClean="0">
                <a:latin typeface="Seravek" pitchFamily="-65" charset="0"/>
              </a:rPr>
              <a:t> (randomness without chance)</a:t>
            </a:r>
          </a:p>
          <a:p>
            <a:pPr lvl="2">
              <a:spcBef>
                <a:spcPts val="600"/>
              </a:spcBef>
            </a:pPr>
            <a:r>
              <a:rPr lang="en-US" altLang="en-US" sz="2400" dirty="0" smtClean="0">
                <a:latin typeface="Seravek" pitchFamily="-65" charset="0"/>
              </a:rPr>
              <a:t>individual events are knowable/defined, in theory </a:t>
            </a:r>
          </a:p>
          <a:p>
            <a:pPr lvl="2">
              <a:spcBef>
                <a:spcPts val="600"/>
              </a:spcBef>
            </a:pPr>
            <a:r>
              <a:rPr lang="en-US" altLang="en-US" sz="2400" dirty="0" smtClean="0">
                <a:latin typeface="Seravek" pitchFamily="-65" charset="0"/>
              </a:rPr>
              <a:t>in </a:t>
            </a:r>
            <a:r>
              <a:rPr lang="en-US" altLang="en-US" sz="2400" u="sng" dirty="0" smtClean="0">
                <a:latin typeface="Seravek" pitchFamily="-65" charset="0"/>
              </a:rPr>
              <a:t>practice</a:t>
            </a:r>
            <a:r>
              <a:rPr lang="en-US" altLang="en-US" sz="2400" dirty="0" smtClean="0">
                <a:latin typeface="Seravek" pitchFamily="-65" charset="0"/>
              </a:rPr>
              <a:t>, </a:t>
            </a:r>
            <a:r>
              <a:rPr lang="en-US" altLang="en-US" sz="2400" dirty="0" smtClean="0">
                <a:latin typeface="Seravek" pitchFamily="-65" charset="0"/>
              </a:rPr>
              <a:t>they happen to not be, </a:t>
            </a:r>
            <a:r>
              <a:rPr lang="en-US" altLang="en-US" sz="2400" dirty="0" smtClean="0">
                <a:latin typeface="Seravek" pitchFamily="-65" charset="0"/>
              </a:rPr>
              <a:t>because of limitations in measurement. </a:t>
            </a:r>
          </a:p>
          <a:p>
            <a:pPr lvl="3">
              <a:spcBef>
                <a:spcPts val="600"/>
              </a:spcBef>
            </a:pPr>
            <a:r>
              <a:rPr lang="en-US" altLang="en-US" sz="2200" dirty="0" smtClean="0">
                <a:latin typeface="Seravek" pitchFamily="-65" charset="0"/>
              </a:rPr>
              <a:t>Example: “chaotic systems”</a:t>
            </a:r>
          </a:p>
          <a:p>
            <a:pPr lvl="3">
              <a:spcBef>
                <a:spcPts val="600"/>
              </a:spcBef>
            </a:pPr>
            <a:r>
              <a:rPr lang="en-US" altLang="en-US" sz="2200" dirty="0" smtClean="0">
                <a:latin typeface="Seravek" pitchFamily="-65" charset="0"/>
              </a:rPr>
              <a:t>Said to be deterministically random </a:t>
            </a:r>
          </a:p>
          <a:p>
            <a:pPr lvl="1">
              <a:spcBef>
                <a:spcPts val="600"/>
              </a:spcBef>
            </a:pPr>
            <a:r>
              <a:rPr lang="en-US" altLang="en-US" sz="2800" dirty="0" smtClean="0">
                <a:solidFill>
                  <a:srgbClr val="FF0000"/>
                </a:solidFill>
                <a:latin typeface="Seravek" pitchFamily="-65" charset="0"/>
              </a:rPr>
              <a:t>Stochastic</a:t>
            </a:r>
            <a:r>
              <a:rPr lang="en-US" altLang="en-US" sz="2800" dirty="0" smtClean="0">
                <a:latin typeface="Seravek" pitchFamily="-65" charset="0"/>
              </a:rPr>
              <a:t> (randomness with chance)</a:t>
            </a:r>
          </a:p>
          <a:p>
            <a:pPr lvl="2">
              <a:spcBef>
                <a:spcPts val="600"/>
              </a:spcBef>
            </a:pPr>
            <a:r>
              <a:rPr lang="en-US" altLang="en-US" sz="2400" dirty="0" smtClean="0">
                <a:latin typeface="Seravek" pitchFamily="-65" charset="0"/>
              </a:rPr>
              <a:t>individual events are truly unknowable. There is “noise” in the system.</a:t>
            </a:r>
          </a:p>
          <a:p>
            <a:pPr lvl="3">
              <a:spcBef>
                <a:spcPts val="600"/>
              </a:spcBef>
            </a:pPr>
            <a:endParaRPr lang="en-US" altLang="en-US" sz="2200" dirty="0" smtClean="0">
              <a:latin typeface="Seravek" pitchFamily="-65" charset="0"/>
            </a:endParaRPr>
          </a:p>
          <a:p>
            <a:pPr>
              <a:spcBef>
                <a:spcPts val="600"/>
              </a:spcBef>
            </a:pPr>
            <a:endParaRPr lang="en-US" altLang="en-US" sz="3600" i="1" dirty="0" smtClean="0">
              <a:latin typeface="Seravek" pitchFamily="-65" charset="0"/>
            </a:endParaRPr>
          </a:p>
        </p:txBody>
      </p:sp>
      <p:sp>
        <p:nvSpPr>
          <p:cNvPr id="10" name="TextBox 9"/>
          <p:cNvSpPr txBox="1"/>
          <p:nvPr/>
        </p:nvSpPr>
        <p:spPr>
          <a:xfrm>
            <a:off x="1854200" y="-76200"/>
            <a:ext cx="1295400" cy="381000"/>
          </a:xfrm>
          <a:prstGeom prst="rect">
            <a:avLst/>
          </a:prstGeom>
          <a:solidFill>
            <a:schemeClr val="bg1">
              <a:lumMod val="95000"/>
              <a:lumOff val="5000"/>
            </a:schemeClr>
          </a:solidFill>
        </p:spPr>
        <p:txBody>
          <a:bodyPr>
            <a:spAutoFit/>
          </a:bodyPr>
          <a:lstStyle/>
          <a:p>
            <a:pPr algn="ctr">
              <a:defRPr/>
            </a:pPr>
            <a:r>
              <a:rPr lang="en-US" sz="1800" dirty="0">
                <a:solidFill>
                  <a:schemeClr val="tx1"/>
                </a:solidFill>
                <a:latin typeface="Calibri"/>
                <a:ea typeface="ＭＳ Ｐゴシック" charset="0"/>
                <a:cs typeface="Calibri"/>
                <a:sym typeface="Helvetica Neue Light" charset="0"/>
              </a:rPr>
              <a:t>1D RVs</a:t>
            </a:r>
          </a:p>
        </p:txBody>
      </p:sp>
      <p:sp>
        <p:nvSpPr>
          <p:cNvPr id="11" name="TextBox 10"/>
          <p:cNvSpPr txBox="1"/>
          <p:nvPr/>
        </p:nvSpPr>
        <p:spPr>
          <a:xfrm>
            <a:off x="31496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2D/Cond. </a:t>
            </a:r>
            <a:r>
              <a:rPr lang="en-US" sz="1800" dirty="0" err="1">
                <a:solidFill>
                  <a:schemeClr val="bg1"/>
                </a:solidFill>
                <a:latin typeface="Calibri"/>
                <a:ea typeface="ＭＳ Ｐゴシック" charset="0"/>
                <a:cs typeface="Calibri"/>
                <a:sym typeface="Helvetica Neue Light" charset="0"/>
              </a:rPr>
              <a:t>Prob</a:t>
            </a:r>
            <a:endParaRPr lang="en-US" sz="1800" dirty="0">
              <a:solidFill>
                <a:schemeClr val="bg1"/>
              </a:solidFill>
              <a:latin typeface="Calibri"/>
              <a:ea typeface="ＭＳ Ｐゴシック" charset="0"/>
              <a:cs typeface="Calibri"/>
              <a:sym typeface="Helvetica Neue Light" charset="0"/>
            </a:endParaRPr>
          </a:p>
        </p:txBody>
      </p:sp>
      <p:sp>
        <p:nvSpPr>
          <p:cNvPr id="12" name="TextBox 11"/>
          <p:cNvSpPr txBox="1"/>
          <p:nvPr/>
        </p:nvSpPr>
        <p:spPr>
          <a:xfrm>
            <a:off x="4749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err="1">
                <a:solidFill>
                  <a:schemeClr val="bg1"/>
                </a:solidFill>
                <a:latin typeface="Calibri"/>
                <a:ea typeface="ＭＳ Ｐゴシック" charset="0"/>
                <a:cs typeface="Calibri"/>
                <a:sym typeface="Helvetica Neue Light" charset="0"/>
              </a:rPr>
              <a:t>Corr</a:t>
            </a:r>
            <a:r>
              <a:rPr lang="en-US" sz="1800" dirty="0">
                <a:solidFill>
                  <a:schemeClr val="bg1"/>
                </a:solidFill>
                <a:latin typeface="Calibri"/>
                <a:ea typeface="ＭＳ Ｐゴシック" charset="0"/>
                <a:cs typeface="Calibri"/>
                <a:sym typeface="Helvetica Neue Light" charset="0"/>
              </a:rPr>
              <a:t>/</a:t>
            </a:r>
            <a:r>
              <a:rPr lang="en-US" sz="1800" dirty="0" err="1">
                <a:solidFill>
                  <a:schemeClr val="bg1"/>
                </a:solidFill>
                <a:latin typeface="Calibri"/>
                <a:ea typeface="ＭＳ Ｐゴシック" charset="0"/>
                <a:cs typeface="Calibri"/>
                <a:sym typeface="Helvetica Neue Light" charset="0"/>
              </a:rPr>
              <a:t>Indep</a:t>
            </a:r>
            <a:endParaRPr lang="en-US" sz="1800" dirty="0">
              <a:solidFill>
                <a:schemeClr val="bg1"/>
              </a:solidFill>
              <a:latin typeface="Calibri"/>
              <a:ea typeface="ＭＳ Ｐゴシック" charset="0"/>
              <a:cs typeface="Calibri"/>
              <a:sym typeface="Helvetica Neue Light" charset="0"/>
            </a:endParaRPr>
          </a:p>
        </p:txBody>
      </p:sp>
      <p:sp>
        <p:nvSpPr>
          <p:cNvPr id="13" name="TextBox 12"/>
          <p:cNvSpPr txBox="1"/>
          <p:nvPr/>
        </p:nvSpPr>
        <p:spPr>
          <a:xfrm>
            <a:off x="6350000" y="-76200"/>
            <a:ext cx="1828800" cy="381000"/>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Concept map</a:t>
            </a:r>
          </a:p>
        </p:txBody>
      </p:sp>
      <p:sp>
        <p:nvSpPr>
          <p:cNvPr id="14" name="TextBox 13"/>
          <p:cNvSpPr txBox="1"/>
          <p:nvPr/>
        </p:nvSpPr>
        <p:spPr>
          <a:xfrm>
            <a:off x="8178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Quiz</a:t>
            </a:r>
          </a:p>
        </p:txBody>
      </p:sp>
      <p:sp>
        <p:nvSpPr>
          <p:cNvPr id="15" name="TextBox 14"/>
          <p:cNvSpPr txBox="1"/>
          <p:nvPr/>
        </p:nvSpPr>
        <p:spPr>
          <a:xfrm>
            <a:off x="97790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Coming up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dirty="0" smtClean="0">
                <a:latin typeface="Seravek Light" pitchFamily="-65" charset="0"/>
              </a:rPr>
              <a:t>Baker’s transformation</a:t>
            </a:r>
          </a:p>
        </p:txBody>
      </p:sp>
      <p:sp>
        <p:nvSpPr>
          <p:cNvPr id="10" name="TextBox 9"/>
          <p:cNvSpPr txBox="1"/>
          <p:nvPr/>
        </p:nvSpPr>
        <p:spPr>
          <a:xfrm>
            <a:off x="1854200" y="-76200"/>
            <a:ext cx="1295400" cy="381000"/>
          </a:xfrm>
          <a:prstGeom prst="rect">
            <a:avLst/>
          </a:prstGeom>
          <a:solidFill>
            <a:schemeClr val="bg1">
              <a:lumMod val="95000"/>
              <a:lumOff val="5000"/>
            </a:schemeClr>
          </a:solidFill>
        </p:spPr>
        <p:txBody>
          <a:bodyPr>
            <a:spAutoFit/>
          </a:bodyPr>
          <a:lstStyle/>
          <a:p>
            <a:pPr algn="ctr">
              <a:defRPr/>
            </a:pPr>
            <a:r>
              <a:rPr lang="en-US" sz="1800" dirty="0">
                <a:solidFill>
                  <a:schemeClr val="tx1"/>
                </a:solidFill>
                <a:latin typeface="Calibri"/>
                <a:ea typeface="ＭＳ Ｐゴシック" charset="0"/>
                <a:cs typeface="Calibri"/>
                <a:sym typeface="Helvetica Neue Light" charset="0"/>
              </a:rPr>
              <a:t>1D RVs</a:t>
            </a:r>
          </a:p>
        </p:txBody>
      </p:sp>
      <p:sp>
        <p:nvSpPr>
          <p:cNvPr id="11" name="TextBox 10"/>
          <p:cNvSpPr txBox="1"/>
          <p:nvPr/>
        </p:nvSpPr>
        <p:spPr>
          <a:xfrm>
            <a:off x="31496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2D/Cond. </a:t>
            </a:r>
            <a:r>
              <a:rPr lang="en-US" sz="1800" dirty="0" err="1">
                <a:solidFill>
                  <a:schemeClr val="bg1"/>
                </a:solidFill>
                <a:latin typeface="Calibri"/>
                <a:ea typeface="ＭＳ Ｐゴシック" charset="0"/>
                <a:cs typeface="Calibri"/>
                <a:sym typeface="Helvetica Neue Light" charset="0"/>
              </a:rPr>
              <a:t>Prob</a:t>
            </a:r>
            <a:endParaRPr lang="en-US" sz="1800" dirty="0">
              <a:solidFill>
                <a:schemeClr val="bg1"/>
              </a:solidFill>
              <a:latin typeface="Calibri"/>
              <a:ea typeface="ＭＳ Ｐゴシック" charset="0"/>
              <a:cs typeface="Calibri"/>
              <a:sym typeface="Helvetica Neue Light" charset="0"/>
            </a:endParaRPr>
          </a:p>
        </p:txBody>
      </p:sp>
      <p:sp>
        <p:nvSpPr>
          <p:cNvPr id="12" name="TextBox 11"/>
          <p:cNvSpPr txBox="1"/>
          <p:nvPr/>
        </p:nvSpPr>
        <p:spPr>
          <a:xfrm>
            <a:off x="4749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err="1">
                <a:solidFill>
                  <a:schemeClr val="bg1"/>
                </a:solidFill>
                <a:latin typeface="Calibri"/>
                <a:ea typeface="ＭＳ Ｐゴシック" charset="0"/>
                <a:cs typeface="Calibri"/>
                <a:sym typeface="Helvetica Neue Light" charset="0"/>
              </a:rPr>
              <a:t>Corr</a:t>
            </a:r>
            <a:r>
              <a:rPr lang="en-US" sz="1800" dirty="0">
                <a:solidFill>
                  <a:schemeClr val="bg1"/>
                </a:solidFill>
                <a:latin typeface="Calibri"/>
                <a:ea typeface="ＭＳ Ｐゴシック" charset="0"/>
                <a:cs typeface="Calibri"/>
                <a:sym typeface="Helvetica Neue Light" charset="0"/>
              </a:rPr>
              <a:t>/</a:t>
            </a:r>
            <a:r>
              <a:rPr lang="en-US" sz="1800" dirty="0" err="1">
                <a:solidFill>
                  <a:schemeClr val="bg1"/>
                </a:solidFill>
                <a:latin typeface="Calibri"/>
                <a:ea typeface="ＭＳ Ｐゴシック" charset="0"/>
                <a:cs typeface="Calibri"/>
                <a:sym typeface="Helvetica Neue Light" charset="0"/>
              </a:rPr>
              <a:t>Indep</a:t>
            </a:r>
            <a:endParaRPr lang="en-US" sz="1800" dirty="0">
              <a:solidFill>
                <a:schemeClr val="bg1"/>
              </a:solidFill>
              <a:latin typeface="Calibri"/>
              <a:ea typeface="ＭＳ Ｐゴシック" charset="0"/>
              <a:cs typeface="Calibri"/>
              <a:sym typeface="Helvetica Neue Light" charset="0"/>
            </a:endParaRPr>
          </a:p>
        </p:txBody>
      </p:sp>
      <p:sp>
        <p:nvSpPr>
          <p:cNvPr id="13" name="TextBox 12"/>
          <p:cNvSpPr txBox="1"/>
          <p:nvPr/>
        </p:nvSpPr>
        <p:spPr>
          <a:xfrm>
            <a:off x="6350000" y="-76200"/>
            <a:ext cx="1828800" cy="381000"/>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Concept map</a:t>
            </a:r>
          </a:p>
        </p:txBody>
      </p:sp>
      <p:sp>
        <p:nvSpPr>
          <p:cNvPr id="14" name="TextBox 13"/>
          <p:cNvSpPr txBox="1"/>
          <p:nvPr/>
        </p:nvSpPr>
        <p:spPr>
          <a:xfrm>
            <a:off x="8178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Quiz</a:t>
            </a:r>
          </a:p>
        </p:txBody>
      </p:sp>
      <p:sp>
        <p:nvSpPr>
          <p:cNvPr id="15" name="TextBox 14"/>
          <p:cNvSpPr txBox="1"/>
          <p:nvPr/>
        </p:nvSpPr>
        <p:spPr>
          <a:xfrm>
            <a:off x="97790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Coming up</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07000" y="2286000"/>
            <a:ext cx="76962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16600" y="5901457"/>
            <a:ext cx="60864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3"/>
          <p:cNvPicPr>
            <a:picLocks noChangeAspect="1"/>
          </p:cNvPicPr>
          <p:nvPr/>
        </p:nvPicPr>
        <p:blipFill rotWithShape="1">
          <a:blip r:embed="rId5">
            <a:extLst>
              <a:ext uri="{28A0092B-C50C-407E-A947-70E740481C1C}">
                <a14:useLocalDpi xmlns:a14="http://schemas.microsoft.com/office/drawing/2010/main" val="0"/>
              </a:ext>
            </a:extLst>
          </a:blip>
          <a:srcRect l="7741"/>
          <a:stretch/>
        </p:blipFill>
        <p:spPr bwMode="auto">
          <a:xfrm>
            <a:off x="199065" y="2587753"/>
            <a:ext cx="4639930" cy="463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3" name="Rectangle 6"/>
          <p:cNvSpPr>
            <a:spLocks noChangeArrowheads="1"/>
          </p:cNvSpPr>
          <p:nvPr/>
        </p:nvSpPr>
        <p:spPr bwMode="auto">
          <a:xfrm>
            <a:off x="3251200" y="-663575"/>
            <a:ext cx="65024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742950" indent="-28575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eaLnBrk="1" hangingPunct="1"/>
            <a:endParaRPr lang="en-US" altLang="en-US"/>
          </a:p>
        </p:txBody>
      </p:sp>
      <p:pic>
        <p:nvPicPr>
          <p:cNvPr id="8" name="Picture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17337" y="4094291"/>
            <a:ext cx="72390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a:xfrm>
            <a:off x="3993294" y="8153400"/>
            <a:ext cx="5301451" cy="584775"/>
          </a:xfrm>
          <a:prstGeom prst="rect">
            <a:avLst/>
          </a:prstGeom>
          <a:solidFill>
            <a:schemeClr val="tx1">
              <a:lumMod val="95000"/>
            </a:schemeClr>
          </a:solidFill>
        </p:spPr>
        <p:txBody>
          <a:bodyPr wrap="none">
            <a:spAutoFit/>
          </a:bodyPr>
          <a:lstStyle/>
          <a:p>
            <a:pPr algn="ctr">
              <a:defRPr/>
            </a:pPr>
            <a:r>
              <a:rPr lang="en-US" sz="3200" b="1" i="1" dirty="0">
                <a:solidFill>
                  <a:srgbClr val="FF0000"/>
                </a:solidFill>
                <a:latin typeface="Times New Roman"/>
                <a:ea typeface="ＭＳ Ｐゴシック" charset="0"/>
                <a:cs typeface="Times New Roman"/>
                <a:sym typeface="Helvetica Neue Light" charset="0"/>
              </a:rPr>
              <a:t>Sensitivity to initial conditions</a:t>
            </a:r>
          </a:p>
        </p:txBody>
      </p:sp>
      <p:sp>
        <p:nvSpPr>
          <p:cNvPr id="17" name="Rounded Rectangle 16"/>
          <p:cNvSpPr/>
          <p:nvPr/>
        </p:nvSpPr>
        <p:spPr bwMode="auto">
          <a:xfrm>
            <a:off x="4978400" y="4191000"/>
            <a:ext cx="7467600" cy="3124200"/>
          </a:xfrm>
          <a:prstGeom prst="roundRect">
            <a:avLst/>
          </a:prstGeom>
          <a:noFill/>
          <a:ln w="5715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latin typeface="Seravek Light" pitchFamily="-65" charset="0"/>
              </a:rPr>
              <a:t>Lorenz attractor</a:t>
            </a:r>
          </a:p>
        </p:txBody>
      </p:sp>
      <p:sp>
        <p:nvSpPr>
          <p:cNvPr id="10" name="TextBox 9"/>
          <p:cNvSpPr txBox="1"/>
          <p:nvPr/>
        </p:nvSpPr>
        <p:spPr>
          <a:xfrm>
            <a:off x="1854200" y="-76200"/>
            <a:ext cx="1295400" cy="381000"/>
          </a:xfrm>
          <a:prstGeom prst="rect">
            <a:avLst/>
          </a:prstGeom>
          <a:solidFill>
            <a:schemeClr val="bg1">
              <a:lumMod val="95000"/>
              <a:lumOff val="5000"/>
            </a:schemeClr>
          </a:solidFill>
        </p:spPr>
        <p:txBody>
          <a:bodyPr>
            <a:spAutoFit/>
          </a:bodyPr>
          <a:lstStyle/>
          <a:p>
            <a:pPr algn="ctr">
              <a:defRPr/>
            </a:pPr>
            <a:r>
              <a:rPr lang="en-US" sz="1800" dirty="0">
                <a:solidFill>
                  <a:schemeClr val="tx1"/>
                </a:solidFill>
                <a:latin typeface="Calibri"/>
                <a:ea typeface="ＭＳ Ｐゴシック" charset="0"/>
                <a:cs typeface="Calibri"/>
                <a:sym typeface="Helvetica Neue Light" charset="0"/>
              </a:rPr>
              <a:t>1D RVs</a:t>
            </a:r>
          </a:p>
        </p:txBody>
      </p:sp>
      <p:sp>
        <p:nvSpPr>
          <p:cNvPr id="11" name="TextBox 10"/>
          <p:cNvSpPr txBox="1"/>
          <p:nvPr/>
        </p:nvSpPr>
        <p:spPr>
          <a:xfrm>
            <a:off x="31496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2D/Cond. </a:t>
            </a:r>
            <a:r>
              <a:rPr lang="en-US" sz="1800" dirty="0" err="1">
                <a:solidFill>
                  <a:schemeClr val="bg1"/>
                </a:solidFill>
                <a:latin typeface="Calibri"/>
                <a:ea typeface="ＭＳ Ｐゴシック" charset="0"/>
                <a:cs typeface="Calibri"/>
                <a:sym typeface="Helvetica Neue Light" charset="0"/>
              </a:rPr>
              <a:t>Prob</a:t>
            </a:r>
            <a:endParaRPr lang="en-US" sz="1800" dirty="0">
              <a:solidFill>
                <a:schemeClr val="bg1"/>
              </a:solidFill>
              <a:latin typeface="Calibri"/>
              <a:ea typeface="ＭＳ Ｐゴシック" charset="0"/>
              <a:cs typeface="Calibri"/>
              <a:sym typeface="Helvetica Neue Light" charset="0"/>
            </a:endParaRPr>
          </a:p>
        </p:txBody>
      </p:sp>
      <p:sp>
        <p:nvSpPr>
          <p:cNvPr id="12" name="TextBox 11"/>
          <p:cNvSpPr txBox="1"/>
          <p:nvPr/>
        </p:nvSpPr>
        <p:spPr>
          <a:xfrm>
            <a:off x="4749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err="1">
                <a:solidFill>
                  <a:schemeClr val="bg1"/>
                </a:solidFill>
                <a:latin typeface="Calibri"/>
                <a:ea typeface="ＭＳ Ｐゴシック" charset="0"/>
                <a:cs typeface="Calibri"/>
                <a:sym typeface="Helvetica Neue Light" charset="0"/>
              </a:rPr>
              <a:t>Corr</a:t>
            </a:r>
            <a:r>
              <a:rPr lang="en-US" sz="1800" dirty="0">
                <a:solidFill>
                  <a:schemeClr val="bg1"/>
                </a:solidFill>
                <a:latin typeface="Calibri"/>
                <a:ea typeface="ＭＳ Ｐゴシック" charset="0"/>
                <a:cs typeface="Calibri"/>
                <a:sym typeface="Helvetica Neue Light" charset="0"/>
              </a:rPr>
              <a:t>/</a:t>
            </a:r>
            <a:r>
              <a:rPr lang="en-US" sz="1800" dirty="0" err="1">
                <a:solidFill>
                  <a:schemeClr val="bg1"/>
                </a:solidFill>
                <a:latin typeface="Calibri"/>
                <a:ea typeface="ＭＳ Ｐゴシック" charset="0"/>
                <a:cs typeface="Calibri"/>
                <a:sym typeface="Helvetica Neue Light" charset="0"/>
              </a:rPr>
              <a:t>Indep</a:t>
            </a:r>
            <a:endParaRPr lang="en-US" sz="1800" dirty="0">
              <a:solidFill>
                <a:schemeClr val="bg1"/>
              </a:solidFill>
              <a:latin typeface="Calibri"/>
              <a:ea typeface="ＭＳ Ｐゴシック" charset="0"/>
              <a:cs typeface="Calibri"/>
              <a:sym typeface="Helvetica Neue Light" charset="0"/>
            </a:endParaRPr>
          </a:p>
        </p:txBody>
      </p:sp>
      <p:sp>
        <p:nvSpPr>
          <p:cNvPr id="13" name="TextBox 12"/>
          <p:cNvSpPr txBox="1"/>
          <p:nvPr/>
        </p:nvSpPr>
        <p:spPr>
          <a:xfrm>
            <a:off x="6350000" y="-76200"/>
            <a:ext cx="1828800" cy="381000"/>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Concept map</a:t>
            </a:r>
          </a:p>
        </p:txBody>
      </p:sp>
      <p:sp>
        <p:nvSpPr>
          <p:cNvPr id="14" name="TextBox 13"/>
          <p:cNvSpPr txBox="1"/>
          <p:nvPr/>
        </p:nvSpPr>
        <p:spPr>
          <a:xfrm>
            <a:off x="8178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Quiz</a:t>
            </a:r>
          </a:p>
        </p:txBody>
      </p:sp>
      <p:sp>
        <p:nvSpPr>
          <p:cNvPr id="15" name="TextBox 14"/>
          <p:cNvSpPr txBox="1"/>
          <p:nvPr/>
        </p:nvSpPr>
        <p:spPr>
          <a:xfrm>
            <a:off x="97790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Coming up</a:t>
            </a:r>
          </a:p>
        </p:txBody>
      </p:sp>
      <p:pic>
        <p:nvPicPr>
          <p:cNvPr id="20488"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74703" y="2374484"/>
            <a:ext cx="5080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94039" y="4876800"/>
            <a:ext cx="3711521" cy="3711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2455" y="1856515"/>
            <a:ext cx="3159090" cy="2574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p:cNvSpPr>
            <a:spLocks noChangeArrowheads="1"/>
          </p:cNvSpPr>
          <p:nvPr/>
        </p:nvSpPr>
        <p:spPr bwMode="auto">
          <a:xfrm>
            <a:off x="2032000" y="9234652"/>
            <a:ext cx="9347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742950" indent="-28575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eaLnBrk="1" hangingPunct="1"/>
            <a:r>
              <a:rPr lang="en-US" altLang="en-US" sz="1600" dirty="0">
                <a:solidFill>
                  <a:srgbClr val="FF0000"/>
                </a:solidFill>
                <a:hlinkClick r:id="rId6"/>
              </a:rPr>
              <a:t>https://en.wikipedia.org/wiki/File:A_Trajectory_Through_Phase_Space_in_a_Lorenz_Attractor.gif</a:t>
            </a:r>
            <a:endParaRPr lang="en-US" altLang="en-US" sz="1600" dirty="0">
              <a:solidFill>
                <a:srgbClr val="FF0000"/>
              </a:solidFill>
            </a:endParaRPr>
          </a:p>
          <a:p>
            <a:pPr eaLnBrk="1" hangingPunct="1"/>
            <a:endParaRPr lang="en-US" altLang="en-US" sz="1600" dirty="0">
              <a:solidFill>
                <a:srgbClr val="FF0000"/>
              </a:solidFill>
            </a:endParaRPr>
          </a:p>
        </p:txBody>
      </p:sp>
      <p:sp>
        <p:nvSpPr>
          <p:cNvPr id="17" name="TextBox 16"/>
          <p:cNvSpPr txBox="1"/>
          <p:nvPr/>
        </p:nvSpPr>
        <p:spPr>
          <a:xfrm>
            <a:off x="7785379" y="1600200"/>
            <a:ext cx="4658648" cy="523220"/>
          </a:xfrm>
          <a:prstGeom prst="rect">
            <a:avLst/>
          </a:prstGeom>
          <a:solidFill>
            <a:schemeClr val="tx1">
              <a:lumMod val="95000"/>
            </a:schemeClr>
          </a:solidFill>
        </p:spPr>
        <p:txBody>
          <a:bodyPr wrap="none">
            <a:spAutoFit/>
          </a:bodyPr>
          <a:lstStyle/>
          <a:p>
            <a:pPr algn="ctr">
              <a:defRPr/>
            </a:pPr>
            <a:r>
              <a:rPr lang="en-US" sz="2800" b="1" i="1" dirty="0">
                <a:solidFill>
                  <a:schemeClr val="bg1"/>
                </a:solidFill>
                <a:latin typeface="Times New Roman"/>
                <a:ea typeface="ＭＳ Ｐゴシック" charset="0"/>
                <a:cs typeface="Times New Roman"/>
                <a:sym typeface="Helvetica Neue Light" charset="0"/>
              </a:rPr>
              <a:t>Sensitivity to initial conditions</a:t>
            </a:r>
          </a:p>
        </p:txBody>
      </p:sp>
      <p:sp>
        <p:nvSpPr>
          <p:cNvPr id="2" name="TextBox 1"/>
          <p:cNvSpPr txBox="1"/>
          <p:nvPr/>
        </p:nvSpPr>
        <p:spPr>
          <a:xfrm>
            <a:off x="418336" y="6019800"/>
            <a:ext cx="1620957" cy="1200329"/>
          </a:xfrm>
          <a:prstGeom prst="rect">
            <a:avLst/>
          </a:prstGeom>
          <a:noFill/>
        </p:spPr>
        <p:txBody>
          <a:bodyPr wrap="none" rtlCol="0">
            <a:spAutoFit/>
          </a:bodyPr>
          <a:lstStyle/>
          <a:p>
            <a:r>
              <a:rPr lang="en-US" sz="3600" i="1" dirty="0" smtClean="0">
                <a:solidFill>
                  <a:srgbClr val="FF0000"/>
                </a:solidFill>
              </a:rPr>
              <a:t>Phase </a:t>
            </a:r>
          </a:p>
          <a:p>
            <a:r>
              <a:rPr lang="en-US" sz="3600" i="1" dirty="0" smtClean="0">
                <a:solidFill>
                  <a:srgbClr val="FF0000"/>
                </a:solidFill>
              </a:rPr>
              <a:t>space:</a:t>
            </a:r>
            <a:endParaRPr lang="en-US" sz="3600" i="1" dirty="0">
              <a:solidFill>
                <a:srgbClr val="FF0000"/>
              </a:solidFill>
            </a:endParaRPr>
          </a:p>
        </p:txBody>
      </p:sp>
      <p:sp>
        <p:nvSpPr>
          <p:cNvPr id="18" name="TextBox 17"/>
          <p:cNvSpPr txBox="1"/>
          <p:nvPr/>
        </p:nvSpPr>
        <p:spPr>
          <a:xfrm>
            <a:off x="3949700" y="2397732"/>
            <a:ext cx="2467342" cy="1200329"/>
          </a:xfrm>
          <a:prstGeom prst="rect">
            <a:avLst/>
          </a:prstGeom>
          <a:noFill/>
        </p:spPr>
        <p:txBody>
          <a:bodyPr wrap="none" rtlCol="0">
            <a:spAutoFit/>
          </a:bodyPr>
          <a:lstStyle/>
          <a:p>
            <a:r>
              <a:rPr lang="en-US" sz="3600" i="1" dirty="0" smtClean="0">
                <a:solidFill>
                  <a:srgbClr val="FF0000"/>
                </a:solidFill>
              </a:rPr>
              <a:t>Dynamical </a:t>
            </a:r>
          </a:p>
          <a:p>
            <a:r>
              <a:rPr lang="en-US" sz="3600" i="1" dirty="0" smtClean="0">
                <a:solidFill>
                  <a:srgbClr val="FF0000"/>
                </a:solidFill>
              </a:rPr>
              <a:t>system </a:t>
            </a:r>
          </a:p>
        </p:txBody>
      </p:sp>
      <p:sp>
        <p:nvSpPr>
          <p:cNvPr id="4" name="Frame 3"/>
          <p:cNvSpPr/>
          <p:nvPr/>
        </p:nvSpPr>
        <p:spPr bwMode="auto">
          <a:xfrm>
            <a:off x="2506175" y="4916786"/>
            <a:ext cx="4034177" cy="3787721"/>
          </a:xfrm>
          <a:prstGeom prst="frame">
            <a:avLst>
              <a:gd name="adj1" fmla="val 48593"/>
            </a:avLst>
          </a:prstGeom>
          <a:solidFill>
            <a:schemeClr val="tx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endParaRPr>
          </a:p>
        </p:txBody>
      </p:sp>
      <p:grpSp>
        <p:nvGrpSpPr>
          <p:cNvPr id="22" name="Group 21"/>
          <p:cNvGrpSpPr/>
          <p:nvPr/>
        </p:nvGrpSpPr>
        <p:grpSpPr>
          <a:xfrm>
            <a:off x="2557408" y="5454214"/>
            <a:ext cx="3931709" cy="3515365"/>
            <a:chOff x="2799291" y="5781035"/>
            <a:chExt cx="3931709" cy="3515365"/>
          </a:xfrm>
        </p:grpSpPr>
        <p:cxnSp>
          <p:nvCxnSpPr>
            <p:cNvPr id="6" name="Straight Arrow Connector 5"/>
            <p:cNvCxnSpPr/>
            <p:nvPr/>
          </p:nvCxnSpPr>
          <p:spPr bwMode="auto">
            <a:xfrm>
              <a:off x="2844800" y="9067800"/>
              <a:ext cx="3276600" cy="0"/>
            </a:xfrm>
            <a:prstGeom prst="straightConnector1">
              <a:avLst/>
            </a:prstGeom>
            <a:gradFill rotWithShape="0">
              <a:gsLst>
                <a:gs pos="0">
                  <a:srgbClr val="0082E5">
                    <a:alpha val="75000"/>
                  </a:srgbClr>
                </a:gs>
                <a:gs pos="100000">
                  <a:srgbClr val="0057E5">
                    <a:alpha val="64999"/>
                  </a:srgbClr>
                </a:gs>
              </a:gsLst>
              <a:lin ang="5400000" scaled="1"/>
            </a:gradFill>
            <a:ln w="38100" cap="flat" cmpd="sng" algn="ctr">
              <a:solidFill>
                <a:schemeClr val="bg1">
                  <a:lumMod val="75000"/>
                  <a:lumOff val="25000"/>
                </a:schemeClr>
              </a:solidFill>
              <a:prstDash val="solid"/>
              <a:round/>
              <a:headEnd type="none" w="med" len="med"/>
              <a:tailEnd type="triangle"/>
            </a:ln>
            <a:effectLst/>
          </p:spPr>
        </p:cxnSp>
        <p:cxnSp>
          <p:nvCxnSpPr>
            <p:cNvPr id="20" name="Straight Arrow Connector 19"/>
            <p:cNvCxnSpPr/>
            <p:nvPr/>
          </p:nvCxnSpPr>
          <p:spPr bwMode="auto">
            <a:xfrm flipV="1">
              <a:off x="2997200" y="6400800"/>
              <a:ext cx="0" cy="2819400"/>
            </a:xfrm>
            <a:prstGeom prst="straightConnector1">
              <a:avLst/>
            </a:prstGeom>
            <a:gradFill rotWithShape="0">
              <a:gsLst>
                <a:gs pos="0">
                  <a:srgbClr val="0082E5">
                    <a:alpha val="75000"/>
                  </a:srgbClr>
                </a:gs>
                <a:gs pos="100000">
                  <a:srgbClr val="0057E5">
                    <a:alpha val="64999"/>
                  </a:srgbClr>
                </a:gs>
              </a:gsLst>
              <a:lin ang="5400000" scaled="1"/>
            </a:gradFill>
            <a:ln w="38100" cap="flat" cmpd="sng" algn="ctr">
              <a:solidFill>
                <a:schemeClr val="bg1">
                  <a:lumMod val="75000"/>
                  <a:lumOff val="25000"/>
                </a:schemeClr>
              </a:solidFill>
              <a:prstDash val="solid"/>
              <a:round/>
              <a:headEnd type="none" w="med" len="med"/>
              <a:tailEnd type="triangle"/>
            </a:ln>
            <a:effectLst/>
          </p:spPr>
        </p:cxnSp>
        <p:grpSp>
          <p:nvGrpSpPr>
            <p:cNvPr id="21" name="Group 20"/>
            <p:cNvGrpSpPr/>
            <p:nvPr/>
          </p:nvGrpSpPr>
          <p:grpSpPr>
            <a:xfrm>
              <a:off x="2799291" y="5781035"/>
              <a:ext cx="3931709" cy="3515365"/>
              <a:chOff x="2799291" y="5781035"/>
              <a:chExt cx="3931709" cy="3515365"/>
            </a:xfrm>
          </p:grpSpPr>
          <p:sp>
            <p:nvSpPr>
              <p:cNvPr id="19" name="TextBox 18"/>
              <p:cNvSpPr txBox="1"/>
              <p:nvPr/>
            </p:nvSpPr>
            <p:spPr>
              <a:xfrm>
                <a:off x="6315502" y="8650069"/>
                <a:ext cx="415498" cy="646331"/>
              </a:xfrm>
              <a:prstGeom prst="rect">
                <a:avLst/>
              </a:prstGeom>
              <a:noFill/>
            </p:spPr>
            <p:txBody>
              <a:bodyPr wrap="none" rtlCol="0">
                <a:spAutoFit/>
              </a:bodyPr>
              <a:lstStyle/>
              <a:p>
                <a:r>
                  <a:rPr lang="en-US" sz="3600" dirty="0" smtClean="0">
                    <a:solidFill>
                      <a:schemeClr val="bg1"/>
                    </a:solidFill>
                  </a:rPr>
                  <a:t>x</a:t>
                </a:r>
                <a:endParaRPr lang="en-US" sz="3600" dirty="0">
                  <a:solidFill>
                    <a:schemeClr val="bg1"/>
                  </a:solidFill>
                </a:endParaRPr>
              </a:p>
            </p:txBody>
          </p:sp>
          <p:sp>
            <p:nvSpPr>
              <p:cNvPr id="23" name="TextBox 22"/>
              <p:cNvSpPr txBox="1"/>
              <p:nvPr/>
            </p:nvSpPr>
            <p:spPr>
              <a:xfrm>
                <a:off x="2799291" y="5781035"/>
                <a:ext cx="415498" cy="646331"/>
              </a:xfrm>
              <a:prstGeom prst="rect">
                <a:avLst/>
              </a:prstGeom>
              <a:noFill/>
            </p:spPr>
            <p:txBody>
              <a:bodyPr wrap="none" rtlCol="0">
                <a:spAutoFit/>
              </a:bodyPr>
              <a:lstStyle/>
              <a:p>
                <a:r>
                  <a:rPr lang="en-US" sz="3600" dirty="0" smtClean="0">
                    <a:solidFill>
                      <a:schemeClr val="bg1"/>
                    </a:solidFill>
                  </a:rPr>
                  <a:t>z</a:t>
                </a:r>
                <a:endParaRPr lang="en-US" sz="3600" dirty="0">
                  <a:solidFill>
                    <a:schemeClr val="bg1"/>
                  </a:solidFill>
                </a:endParaRPr>
              </a:p>
            </p:txBody>
          </p:sp>
        </p:grpSp>
      </p:grpSp>
      <p:sp>
        <p:nvSpPr>
          <p:cNvPr id="24" name="Oval 23"/>
          <p:cNvSpPr/>
          <p:nvPr/>
        </p:nvSpPr>
        <p:spPr bwMode="auto">
          <a:xfrm>
            <a:off x="4471446" y="6715305"/>
            <a:ext cx="125954" cy="142695"/>
          </a:xfrm>
          <a:prstGeom prst="ellipse">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chemeClr val="bg1"/>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8" grpId="0"/>
      <p:bldP spid="4"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latin typeface="Seravek Light" pitchFamily="-65" charset="0"/>
              </a:rPr>
              <a:t>Randomness</a:t>
            </a:r>
          </a:p>
        </p:txBody>
      </p:sp>
      <p:sp>
        <p:nvSpPr>
          <p:cNvPr id="3" name="Content Placeholder 2"/>
          <p:cNvSpPr>
            <a:spLocks noGrp="1"/>
          </p:cNvSpPr>
          <p:nvPr>
            <p:ph idx="1"/>
          </p:nvPr>
        </p:nvSpPr>
        <p:spPr>
          <a:xfrm>
            <a:off x="2235200" y="1676400"/>
            <a:ext cx="9067800" cy="7162800"/>
          </a:xfrm>
        </p:spPr>
        <p:txBody>
          <a:bodyPr/>
          <a:lstStyle/>
          <a:p>
            <a:pPr>
              <a:spcBef>
                <a:spcPts val="1800"/>
              </a:spcBef>
            </a:pPr>
            <a:r>
              <a:rPr lang="en-US" altLang="en-US" sz="3200" dirty="0" smtClean="0">
                <a:latin typeface="Seravek" pitchFamily="-65" charset="0"/>
              </a:rPr>
              <a:t>Random events are individually unpredictable, but the </a:t>
            </a:r>
            <a:r>
              <a:rPr lang="en-US" altLang="en-US" sz="3200" dirty="0" smtClean="0">
                <a:solidFill>
                  <a:srgbClr val="FF6600"/>
                </a:solidFill>
                <a:latin typeface="Seravek" pitchFamily="-65" charset="0"/>
              </a:rPr>
              <a:t>frequency</a:t>
            </a:r>
            <a:r>
              <a:rPr lang="en-US" altLang="en-US" sz="3200" dirty="0" smtClean="0">
                <a:latin typeface="Seravek" pitchFamily="-65" charset="0"/>
              </a:rPr>
              <a:t> of different outcomes over a large number of events (or "trials") are </a:t>
            </a:r>
            <a:r>
              <a:rPr lang="en-US" altLang="en-US" sz="3200" u="sng" dirty="0" smtClean="0">
                <a:latin typeface="Seravek" pitchFamily="-65" charset="0"/>
              </a:rPr>
              <a:t>often </a:t>
            </a:r>
            <a:r>
              <a:rPr lang="en-US" altLang="en-US" sz="3200" dirty="0" smtClean="0">
                <a:latin typeface="Seravek" pitchFamily="-65" charset="0"/>
              </a:rPr>
              <a:t>predictable. </a:t>
            </a:r>
          </a:p>
          <a:p>
            <a:pPr>
              <a:spcBef>
                <a:spcPts val="1800"/>
              </a:spcBef>
            </a:pPr>
            <a:r>
              <a:rPr lang="en-US" altLang="en-US" sz="3200" dirty="0" smtClean="0">
                <a:latin typeface="Seravek" pitchFamily="-65" charset="0"/>
              </a:rPr>
              <a:t>For example, when throwing two dice and counting the total, </a:t>
            </a:r>
            <a:r>
              <a:rPr lang="en-US" altLang="en-US" sz="3200" dirty="0">
                <a:latin typeface="Seravek" pitchFamily="-65" charset="0"/>
              </a:rPr>
              <a:t>the outcome of any particular roll of the dice is </a:t>
            </a:r>
            <a:r>
              <a:rPr lang="en-US" altLang="en-US" sz="3200" dirty="0" smtClean="0">
                <a:latin typeface="Seravek" pitchFamily="-65" charset="0"/>
              </a:rPr>
              <a:t>unpredictable, but </a:t>
            </a:r>
            <a:r>
              <a:rPr lang="en-US" altLang="en-US" sz="3200" dirty="0">
                <a:latin typeface="Seravek" pitchFamily="-65" charset="0"/>
              </a:rPr>
              <a:t>a </a:t>
            </a:r>
            <a:r>
              <a:rPr lang="en-US" altLang="en-US" sz="3200" dirty="0" smtClean="0">
                <a:latin typeface="Seravek" pitchFamily="-65" charset="0"/>
              </a:rPr>
              <a:t>sum of 7 will randomly occur twice as often as 4, </a:t>
            </a:r>
          </a:p>
          <a:p>
            <a:pPr>
              <a:spcBef>
                <a:spcPts val="1800"/>
              </a:spcBef>
            </a:pPr>
            <a:r>
              <a:rPr lang="en-US" altLang="en-US" sz="3200" i="1" dirty="0" smtClean="0">
                <a:latin typeface="Seravek" pitchFamily="-65" charset="0"/>
              </a:rPr>
              <a:t>Monte Carlo methods, which rely on random input, are important techniques in analysis.</a:t>
            </a:r>
          </a:p>
          <a:p>
            <a:pPr>
              <a:spcBef>
                <a:spcPts val="1800"/>
              </a:spcBef>
            </a:pPr>
            <a:endParaRPr lang="en-US" altLang="en-US" sz="3200" i="1" dirty="0" smtClean="0">
              <a:latin typeface="Seravek" pitchFamily="-65" charset="0"/>
            </a:endParaRPr>
          </a:p>
        </p:txBody>
      </p:sp>
      <p:sp>
        <p:nvSpPr>
          <p:cNvPr id="10" name="TextBox 9"/>
          <p:cNvSpPr txBox="1"/>
          <p:nvPr/>
        </p:nvSpPr>
        <p:spPr>
          <a:xfrm>
            <a:off x="1854200" y="-76200"/>
            <a:ext cx="1295400" cy="381000"/>
          </a:xfrm>
          <a:prstGeom prst="rect">
            <a:avLst/>
          </a:prstGeom>
          <a:solidFill>
            <a:schemeClr val="bg1">
              <a:lumMod val="95000"/>
              <a:lumOff val="5000"/>
            </a:schemeClr>
          </a:solidFill>
        </p:spPr>
        <p:txBody>
          <a:bodyPr>
            <a:spAutoFit/>
          </a:bodyPr>
          <a:lstStyle/>
          <a:p>
            <a:pPr algn="ctr">
              <a:defRPr/>
            </a:pPr>
            <a:r>
              <a:rPr lang="en-US" sz="1800" dirty="0">
                <a:solidFill>
                  <a:schemeClr val="tx1"/>
                </a:solidFill>
                <a:latin typeface="Calibri"/>
                <a:ea typeface="ＭＳ Ｐゴシック" charset="0"/>
                <a:cs typeface="Calibri"/>
                <a:sym typeface="Helvetica Neue Light" charset="0"/>
              </a:rPr>
              <a:t>1D RVs</a:t>
            </a:r>
          </a:p>
        </p:txBody>
      </p:sp>
      <p:sp>
        <p:nvSpPr>
          <p:cNvPr id="11" name="TextBox 10"/>
          <p:cNvSpPr txBox="1"/>
          <p:nvPr/>
        </p:nvSpPr>
        <p:spPr>
          <a:xfrm>
            <a:off x="31496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2D/Cond. </a:t>
            </a:r>
            <a:r>
              <a:rPr lang="en-US" sz="1800" dirty="0" err="1">
                <a:solidFill>
                  <a:schemeClr val="bg1"/>
                </a:solidFill>
                <a:latin typeface="Calibri"/>
                <a:ea typeface="ＭＳ Ｐゴシック" charset="0"/>
                <a:cs typeface="Calibri"/>
                <a:sym typeface="Helvetica Neue Light" charset="0"/>
              </a:rPr>
              <a:t>Prob</a:t>
            </a:r>
            <a:endParaRPr lang="en-US" sz="1800" dirty="0">
              <a:solidFill>
                <a:schemeClr val="bg1"/>
              </a:solidFill>
              <a:latin typeface="Calibri"/>
              <a:ea typeface="ＭＳ Ｐゴシック" charset="0"/>
              <a:cs typeface="Calibri"/>
              <a:sym typeface="Helvetica Neue Light" charset="0"/>
            </a:endParaRPr>
          </a:p>
        </p:txBody>
      </p:sp>
      <p:sp>
        <p:nvSpPr>
          <p:cNvPr id="12" name="TextBox 11"/>
          <p:cNvSpPr txBox="1"/>
          <p:nvPr/>
        </p:nvSpPr>
        <p:spPr>
          <a:xfrm>
            <a:off x="4749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err="1">
                <a:solidFill>
                  <a:schemeClr val="bg1"/>
                </a:solidFill>
                <a:latin typeface="Calibri"/>
                <a:ea typeface="ＭＳ Ｐゴシック" charset="0"/>
                <a:cs typeface="Calibri"/>
                <a:sym typeface="Helvetica Neue Light" charset="0"/>
              </a:rPr>
              <a:t>Corr</a:t>
            </a:r>
            <a:r>
              <a:rPr lang="en-US" sz="1800" dirty="0">
                <a:solidFill>
                  <a:schemeClr val="bg1"/>
                </a:solidFill>
                <a:latin typeface="Calibri"/>
                <a:ea typeface="ＭＳ Ｐゴシック" charset="0"/>
                <a:cs typeface="Calibri"/>
                <a:sym typeface="Helvetica Neue Light" charset="0"/>
              </a:rPr>
              <a:t>/</a:t>
            </a:r>
            <a:r>
              <a:rPr lang="en-US" sz="1800" dirty="0" err="1">
                <a:solidFill>
                  <a:schemeClr val="bg1"/>
                </a:solidFill>
                <a:latin typeface="Calibri"/>
                <a:ea typeface="ＭＳ Ｐゴシック" charset="0"/>
                <a:cs typeface="Calibri"/>
                <a:sym typeface="Helvetica Neue Light" charset="0"/>
              </a:rPr>
              <a:t>Indep</a:t>
            </a:r>
            <a:endParaRPr lang="en-US" sz="1800" dirty="0">
              <a:solidFill>
                <a:schemeClr val="bg1"/>
              </a:solidFill>
              <a:latin typeface="Calibri"/>
              <a:ea typeface="ＭＳ Ｐゴシック" charset="0"/>
              <a:cs typeface="Calibri"/>
              <a:sym typeface="Helvetica Neue Light" charset="0"/>
            </a:endParaRPr>
          </a:p>
        </p:txBody>
      </p:sp>
      <p:sp>
        <p:nvSpPr>
          <p:cNvPr id="13" name="TextBox 12"/>
          <p:cNvSpPr txBox="1"/>
          <p:nvPr/>
        </p:nvSpPr>
        <p:spPr>
          <a:xfrm>
            <a:off x="6350000" y="-76200"/>
            <a:ext cx="1828800" cy="381000"/>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Concept map</a:t>
            </a:r>
          </a:p>
        </p:txBody>
      </p:sp>
      <p:sp>
        <p:nvSpPr>
          <p:cNvPr id="14" name="TextBox 13"/>
          <p:cNvSpPr txBox="1"/>
          <p:nvPr/>
        </p:nvSpPr>
        <p:spPr>
          <a:xfrm>
            <a:off x="8178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Quiz</a:t>
            </a:r>
          </a:p>
        </p:txBody>
      </p:sp>
      <p:sp>
        <p:nvSpPr>
          <p:cNvPr id="15" name="TextBox 14"/>
          <p:cNvSpPr txBox="1"/>
          <p:nvPr/>
        </p:nvSpPr>
        <p:spPr>
          <a:xfrm>
            <a:off x="97790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Coming up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latin typeface="Seravek Light" pitchFamily="-65" charset="0"/>
              </a:rPr>
              <a:t>Think-pair-share. 1</a:t>
            </a:r>
          </a:p>
        </p:txBody>
      </p:sp>
      <p:sp>
        <p:nvSpPr>
          <p:cNvPr id="3" name="Content Placeholder 2"/>
          <p:cNvSpPr>
            <a:spLocks noGrp="1"/>
          </p:cNvSpPr>
          <p:nvPr>
            <p:ph idx="1"/>
          </p:nvPr>
        </p:nvSpPr>
        <p:spPr>
          <a:xfrm>
            <a:off x="330200" y="1600200"/>
            <a:ext cx="8382000" cy="7315200"/>
          </a:xfrm>
        </p:spPr>
        <p:txBody>
          <a:bodyPr/>
          <a:lstStyle/>
          <a:p>
            <a:pPr>
              <a:spcBef>
                <a:spcPts val="3600"/>
              </a:spcBef>
            </a:pPr>
            <a:r>
              <a:rPr lang="en-US" altLang="en-US" sz="3200" dirty="0" smtClean="0">
                <a:latin typeface="Seravek" pitchFamily="-65" charset="0"/>
              </a:rPr>
              <a:t>Which of these are random sequences? </a:t>
            </a:r>
          </a:p>
          <a:p>
            <a:pPr lvl="1">
              <a:spcBef>
                <a:spcPts val="3600"/>
              </a:spcBef>
            </a:pPr>
            <a:r>
              <a:rPr lang="en-US" altLang="en-US" sz="2800" dirty="0" smtClean="0">
                <a:latin typeface="Seravek" pitchFamily="-65" charset="0"/>
              </a:rPr>
              <a:t>[3 2 1 5 4 2 3 5 4 1 3…]</a:t>
            </a:r>
          </a:p>
          <a:p>
            <a:pPr lvl="1">
              <a:spcBef>
                <a:spcPts val="3600"/>
              </a:spcBef>
            </a:pPr>
            <a:r>
              <a:rPr lang="en-US" altLang="en-US" sz="2800" dirty="0" smtClean="0">
                <a:latin typeface="Seravek" pitchFamily="-65" charset="0"/>
              </a:rPr>
              <a:t>[1 2 2 2 3 2 2 2 1 2 2 1 3 2…]</a:t>
            </a:r>
          </a:p>
          <a:p>
            <a:pPr lvl="1">
              <a:spcBef>
                <a:spcPts val="3600"/>
              </a:spcBef>
            </a:pPr>
            <a:r>
              <a:rPr lang="en-US" altLang="en-US" sz="2800" dirty="0" smtClean="0">
                <a:latin typeface="Seravek" pitchFamily="-65" charset="0"/>
              </a:rPr>
              <a:t>[1 2 2 2 2 2 1 2 1 2 2 2 2 2 2 1 2 1 1 …]</a:t>
            </a:r>
          </a:p>
          <a:p>
            <a:pPr lvl="1">
              <a:spcBef>
                <a:spcPts val="3600"/>
              </a:spcBef>
            </a:pPr>
            <a:r>
              <a:rPr lang="en-US" altLang="en-US" sz="2800" dirty="0" smtClean="0">
                <a:latin typeface="Seravek" pitchFamily="-65" charset="0"/>
              </a:rPr>
              <a:t>[1 2 2 1 2 1 1 1 2 2 1 2 1 1 1 2 2 1 2 1 1…]</a:t>
            </a:r>
          </a:p>
          <a:p>
            <a:pPr lvl="1">
              <a:spcBef>
                <a:spcPts val="3600"/>
              </a:spcBef>
            </a:pPr>
            <a:r>
              <a:rPr lang="en-US" altLang="en-US" sz="2800" dirty="0" smtClean="0">
                <a:latin typeface="Seravek" pitchFamily="-65" charset="0"/>
              </a:rPr>
              <a:t>[1 1 1 1  2 2 2 2 2 2 2 1 1 1 1 1 1 2 2 2 2 …]</a:t>
            </a:r>
          </a:p>
          <a:p>
            <a:pPr lvl="1">
              <a:spcBef>
                <a:spcPts val="3600"/>
              </a:spcBef>
            </a:pPr>
            <a:r>
              <a:rPr lang="en-US" altLang="en-US" sz="2800" dirty="0" smtClean="0">
                <a:latin typeface="Seravek" pitchFamily="-65" charset="0"/>
              </a:rPr>
              <a:t>[1 2 2 1 2 1 1 2 1 2 1 2 1 1 …]</a:t>
            </a:r>
          </a:p>
          <a:p>
            <a:pPr lvl="1">
              <a:spcBef>
                <a:spcPts val="3600"/>
              </a:spcBef>
            </a:pPr>
            <a:endParaRPr lang="en-US" altLang="en-US" sz="2800" dirty="0" smtClean="0">
              <a:latin typeface="Seravek" pitchFamily="-65" charset="0"/>
            </a:endParaRPr>
          </a:p>
        </p:txBody>
      </p:sp>
      <p:sp>
        <p:nvSpPr>
          <p:cNvPr id="10" name="TextBox 9"/>
          <p:cNvSpPr txBox="1"/>
          <p:nvPr/>
        </p:nvSpPr>
        <p:spPr>
          <a:xfrm>
            <a:off x="1854200" y="-76200"/>
            <a:ext cx="1295400" cy="381000"/>
          </a:xfrm>
          <a:prstGeom prst="rect">
            <a:avLst/>
          </a:prstGeom>
          <a:solidFill>
            <a:schemeClr val="bg1">
              <a:lumMod val="95000"/>
              <a:lumOff val="5000"/>
            </a:schemeClr>
          </a:solidFill>
        </p:spPr>
        <p:txBody>
          <a:bodyPr>
            <a:spAutoFit/>
          </a:bodyPr>
          <a:lstStyle/>
          <a:p>
            <a:pPr algn="ctr">
              <a:defRPr/>
            </a:pPr>
            <a:r>
              <a:rPr lang="en-US" sz="1800" dirty="0">
                <a:solidFill>
                  <a:schemeClr val="tx1"/>
                </a:solidFill>
                <a:latin typeface="Calibri"/>
                <a:ea typeface="ＭＳ Ｐゴシック" charset="0"/>
                <a:cs typeface="Calibri"/>
                <a:sym typeface="Helvetica Neue Light" charset="0"/>
              </a:rPr>
              <a:t>1D RVs</a:t>
            </a:r>
          </a:p>
        </p:txBody>
      </p:sp>
      <p:sp>
        <p:nvSpPr>
          <p:cNvPr id="11" name="TextBox 10"/>
          <p:cNvSpPr txBox="1"/>
          <p:nvPr/>
        </p:nvSpPr>
        <p:spPr>
          <a:xfrm>
            <a:off x="31496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2D/Cond. </a:t>
            </a:r>
            <a:r>
              <a:rPr lang="en-US" sz="1800" dirty="0" err="1">
                <a:solidFill>
                  <a:schemeClr val="bg1"/>
                </a:solidFill>
                <a:latin typeface="Calibri"/>
                <a:ea typeface="ＭＳ Ｐゴシック" charset="0"/>
                <a:cs typeface="Calibri"/>
                <a:sym typeface="Helvetica Neue Light" charset="0"/>
              </a:rPr>
              <a:t>Prob</a:t>
            </a:r>
            <a:endParaRPr lang="en-US" sz="1800" dirty="0">
              <a:solidFill>
                <a:schemeClr val="bg1"/>
              </a:solidFill>
              <a:latin typeface="Calibri"/>
              <a:ea typeface="ＭＳ Ｐゴシック" charset="0"/>
              <a:cs typeface="Calibri"/>
              <a:sym typeface="Helvetica Neue Light" charset="0"/>
            </a:endParaRPr>
          </a:p>
        </p:txBody>
      </p:sp>
      <p:sp>
        <p:nvSpPr>
          <p:cNvPr id="12" name="TextBox 11"/>
          <p:cNvSpPr txBox="1"/>
          <p:nvPr/>
        </p:nvSpPr>
        <p:spPr>
          <a:xfrm>
            <a:off x="4749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err="1">
                <a:solidFill>
                  <a:schemeClr val="bg1"/>
                </a:solidFill>
                <a:latin typeface="Calibri"/>
                <a:ea typeface="ＭＳ Ｐゴシック" charset="0"/>
                <a:cs typeface="Calibri"/>
                <a:sym typeface="Helvetica Neue Light" charset="0"/>
              </a:rPr>
              <a:t>Corr</a:t>
            </a:r>
            <a:r>
              <a:rPr lang="en-US" sz="1800" dirty="0">
                <a:solidFill>
                  <a:schemeClr val="bg1"/>
                </a:solidFill>
                <a:latin typeface="Calibri"/>
                <a:ea typeface="ＭＳ Ｐゴシック" charset="0"/>
                <a:cs typeface="Calibri"/>
                <a:sym typeface="Helvetica Neue Light" charset="0"/>
              </a:rPr>
              <a:t>/</a:t>
            </a:r>
            <a:r>
              <a:rPr lang="en-US" sz="1800" dirty="0" err="1">
                <a:solidFill>
                  <a:schemeClr val="bg1"/>
                </a:solidFill>
                <a:latin typeface="Calibri"/>
                <a:ea typeface="ＭＳ Ｐゴシック" charset="0"/>
                <a:cs typeface="Calibri"/>
                <a:sym typeface="Helvetica Neue Light" charset="0"/>
              </a:rPr>
              <a:t>Indep</a:t>
            </a:r>
            <a:endParaRPr lang="en-US" sz="1800" dirty="0">
              <a:solidFill>
                <a:schemeClr val="bg1"/>
              </a:solidFill>
              <a:latin typeface="Calibri"/>
              <a:ea typeface="ＭＳ Ｐゴシック" charset="0"/>
              <a:cs typeface="Calibri"/>
              <a:sym typeface="Helvetica Neue Light" charset="0"/>
            </a:endParaRPr>
          </a:p>
        </p:txBody>
      </p:sp>
      <p:sp>
        <p:nvSpPr>
          <p:cNvPr id="13" name="TextBox 12"/>
          <p:cNvSpPr txBox="1"/>
          <p:nvPr/>
        </p:nvSpPr>
        <p:spPr>
          <a:xfrm>
            <a:off x="6350000" y="-76200"/>
            <a:ext cx="1828800" cy="381000"/>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Concept map</a:t>
            </a:r>
          </a:p>
        </p:txBody>
      </p:sp>
      <p:sp>
        <p:nvSpPr>
          <p:cNvPr id="14" name="TextBox 13"/>
          <p:cNvSpPr txBox="1"/>
          <p:nvPr/>
        </p:nvSpPr>
        <p:spPr>
          <a:xfrm>
            <a:off x="8178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Quiz</a:t>
            </a:r>
          </a:p>
        </p:txBody>
      </p:sp>
      <p:sp>
        <p:nvSpPr>
          <p:cNvPr id="15" name="TextBox 14"/>
          <p:cNvSpPr txBox="1"/>
          <p:nvPr/>
        </p:nvSpPr>
        <p:spPr>
          <a:xfrm>
            <a:off x="97790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Coming up</a:t>
            </a:r>
          </a:p>
        </p:txBody>
      </p:sp>
      <p:sp>
        <p:nvSpPr>
          <p:cNvPr id="16" name="Content Placeholder 2"/>
          <p:cNvSpPr txBox="1">
            <a:spLocks/>
          </p:cNvSpPr>
          <p:nvPr/>
        </p:nvSpPr>
        <p:spPr bwMode="auto">
          <a:xfrm>
            <a:off x="8255000" y="1600200"/>
            <a:ext cx="4191000" cy="746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50800" bIns="50800"/>
          <a:lstStyle>
            <a:lvl1pPr marL="406400" indent="-4064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800100" indent="-4064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a:spcBef>
                <a:spcPts val="2400"/>
              </a:spcBef>
              <a:buSzPct val="100000"/>
              <a:buFont typeface="Arial" panose="020B0604020202020204" pitchFamily="34" charset="0"/>
              <a:buChar char="•"/>
            </a:pPr>
            <a:r>
              <a:rPr lang="en-US" altLang="en-US" sz="3200" dirty="0">
                <a:solidFill>
                  <a:srgbClr val="000000"/>
                </a:solidFill>
                <a:latin typeface="Seravek" pitchFamily="-65" charset="0"/>
                <a:ea typeface="ヒラギノ明朝 Pro W3" pitchFamily="-65" charset="-128"/>
                <a:sym typeface="Century Gothic" panose="020B0502020202020204" pitchFamily="34" charset="0"/>
              </a:rPr>
              <a:t>Common errors:</a:t>
            </a:r>
          </a:p>
          <a:p>
            <a:pPr lvl="1">
              <a:spcBef>
                <a:spcPts val="2400"/>
              </a:spcBef>
              <a:buSzPct val="60000"/>
              <a:buFont typeface="Lucida Grande" pitchFamily="-65" charset="0"/>
              <a:buChar char="−"/>
            </a:pPr>
            <a:r>
              <a:rPr lang="en-US" altLang="en-US" sz="2400" dirty="0">
                <a:solidFill>
                  <a:srgbClr val="000000"/>
                </a:solidFill>
                <a:latin typeface="Seravek" pitchFamily="-65" charset="0"/>
                <a:ea typeface="ヒラギノ明朝 Pro W3" pitchFamily="-65" charset="-128"/>
                <a:sym typeface="Century Gothic" panose="020B0502020202020204" pitchFamily="34" charset="0"/>
              </a:rPr>
              <a:t>To think that “Randomness” </a:t>
            </a:r>
            <a:r>
              <a:rPr lang="en-US" altLang="en-US" sz="2400" dirty="0">
                <a:solidFill>
                  <a:srgbClr val="000000"/>
                </a:solidFill>
                <a:latin typeface="Seravek" pitchFamily="-65" charset="0"/>
                <a:ea typeface="ヒラギノ明朝 Pro W3" pitchFamily="-65" charset="-128"/>
                <a:sym typeface="Wingdings" panose="05000000000000000000" pitchFamily="2" charset="2"/>
              </a:rPr>
              <a:t> uniform </a:t>
            </a:r>
            <a:r>
              <a:rPr lang="en-US" altLang="en-US" sz="2400" dirty="0" smtClean="0">
                <a:solidFill>
                  <a:srgbClr val="000000"/>
                </a:solidFill>
                <a:latin typeface="Seravek" pitchFamily="-65" charset="0"/>
                <a:ea typeface="ヒラギノ明朝 Pro W3" pitchFamily="-65" charset="-128"/>
                <a:sym typeface="Wingdings" panose="05000000000000000000" pitchFamily="2" charset="2"/>
              </a:rPr>
              <a:t>randomness, i.e., absolutely no structure at all </a:t>
            </a:r>
            <a:endParaRPr lang="en-US" altLang="en-US" sz="2400" dirty="0">
              <a:solidFill>
                <a:srgbClr val="000000"/>
              </a:solidFill>
              <a:latin typeface="Seravek" pitchFamily="-65" charset="0"/>
              <a:ea typeface="ヒラギノ明朝 Pro W3" pitchFamily="-65" charset="-128"/>
              <a:sym typeface="Wingdings" panose="05000000000000000000" pitchFamily="2" charset="2"/>
            </a:endParaRPr>
          </a:p>
          <a:p>
            <a:pPr lvl="1">
              <a:spcBef>
                <a:spcPts val="2400"/>
              </a:spcBef>
              <a:buSzPct val="60000"/>
              <a:buFont typeface="Lucida Grande" pitchFamily="-65" charset="0"/>
              <a:buChar char="−"/>
            </a:pPr>
            <a:r>
              <a:rPr lang="en-US" altLang="en-US" sz="2400" dirty="0">
                <a:solidFill>
                  <a:srgbClr val="000000"/>
                </a:solidFill>
                <a:latin typeface="Seravek" pitchFamily="-65" charset="0"/>
                <a:ea typeface="ヒラギノ明朝 Pro W3" pitchFamily="-65" charset="-128"/>
                <a:sym typeface="Wingdings" panose="05000000000000000000" pitchFamily="2" charset="2"/>
              </a:rPr>
              <a:t>To not be cognizant of local v. global ‘randomness’</a:t>
            </a:r>
          </a:p>
          <a:p>
            <a:pPr lvl="1">
              <a:spcBef>
                <a:spcPts val="2400"/>
              </a:spcBef>
              <a:buSzPct val="60000"/>
              <a:buFont typeface="Lucida Grande" pitchFamily="-65" charset="0"/>
              <a:buChar char="−"/>
            </a:pPr>
            <a:r>
              <a:rPr lang="en-US" altLang="en-US" sz="2400" dirty="0">
                <a:solidFill>
                  <a:srgbClr val="000000"/>
                </a:solidFill>
                <a:latin typeface="Seravek" pitchFamily="-65" charset="0"/>
                <a:ea typeface="ヒラギノ明朝 Pro W3" pitchFamily="-65" charset="-128"/>
                <a:sym typeface="Wingdings" panose="05000000000000000000" pitchFamily="2" charset="2"/>
              </a:rPr>
              <a:t>To confound “</a:t>
            </a:r>
            <a:r>
              <a:rPr lang="en-US" altLang="ja-JP" sz="2400" dirty="0" err="1">
                <a:solidFill>
                  <a:srgbClr val="000000"/>
                </a:solidFill>
                <a:latin typeface="Seravek" pitchFamily="-65" charset="0"/>
                <a:sym typeface="Wingdings" panose="05000000000000000000" pitchFamily="2" charset="2"/>
              </a:rPr>
              <a:t>pseudorandomness</a:t>
            </a:r>
            <a:r>
              <a:rPr lang="en-US" altLang="en-US" sz="2400" dirty="0">
                <a:solidFill>
                  <a:srgbClr val="000000"/>
                </a:solidFill>
                <a:latin typeface="Seravek" pitchFamily="-65" charset="0"/>
                <a:sym typeface="Wingdings" panose="05000000000000000000" pitchFamily="2" charset="2"/>
              </a:rPr>
              <a:t>”</a:t>
            </a:r>
            <a:r>
              <a:rPr lang="en-US" altLang="ja-JP" sz="2400" dirty="0">
                <a:solidFill>
                  <a:srgbClr val="000000"/>
                </a:solidFill>
                <a:latin typeface="Seravek" pitchFamily="-65" charset="0"/>
                <a:sym typeface="Wingdings" panose="05000000000000000000" pitchFamily="2" charset="2"/>
              </a:rPr>
              <a:t> with true randomness</a:t>
            </a:r>
          </a:p>
          <a:p>
            <a:pPr lvl="1">
              <a:spcBef>
                <a:spcPts val="2400"/>
              </a:spcBef>
              <a:buSzPct val="60000"/>
              <a:buFont typeface="Lucida Grande" pitchFamily="-65" charset="0"/>
              <a:buChar char="−"/>
            </a:pPr>
            <a:r>
              <a:rPr lang="en-US" altLang="en-US" sz="2400" i="1" dirty="0">
                <a:solidFill>
                  <a:srgbClr val="000000"/>
                </a:solidFill>
                <a:latin typeface="Seravek" pitchFamily="-65" charset="0"/>
                <a:ea typeface="ヒラギノ明朝 Pro W3" pitchFamily="-65" charset="-128"/>
                <a:sym typeface="Wingdings" panose="05000000000000000000" pitchFamily="2" charset="2"/>
              </a:rPr>
              <a:t>To mistake statistical/probabilistic structure for a deterministic </a:t>
            </a:r>
            <a:r>
              <a:rPr lang="en-US" altLang="en-US" sz="2400" i="1" dirty="0" smtClean="0">
                <a:solidFill>
                  <a:srgbClr val="000000"/>
                </a:solidFill>
                <a:latin typeface="Seravek" pitchFamily="-65" charset="0"/>
                <a:ea typeface="ヒラギノ明朝 Pro W3" pitchFamily="-65" charset="-128"/>
                <a:sym typeface="Wingdings" panose="05000000000000000000" pitchFamily="2" charset="2"/>
              </a:rPr>
              <a:t>pattern </a:t>
            </a:r>
            <a:r>
              <a:rPr lang="en-US" altLang="en-US" sz="2400" i="1" dirty="0" smtClean="0">
                <a:solidFill>
                  <a:srgbClr val="000000"/>
                </a:solidFill>
                <a:latin typeface="Seravek" pitchFamily="-65" charset="0"/>
                <a:ea typeface="ヒラギノ明朝 Pro W3" pitchFamily="-65" charset="-128"/>
                <a:sym typeface="Wingdings" panose="05000000000000000000" pitchFamily="2" charset="2"/>
              </a:rPr>
              <a:t>(‘hot streak’)</a:t>
            </a:r>
            <a:endParaRPr lang="en-US" altLang="en-US" sz="2400" i="1" dirty="0">
              <a:solidFill>
                <a:srgbClr val="000000"/>
              </a:solidFill>
              <a:latin typeface="Seravek" pitchFamily="-65" charset="0"/>
              <a:ea typeface="ヒラギノ明朝 Pro W3" pitchFamily="-65" charset="-128"/>
              <a:sym typeface="Wingdings" panose="05000000000000000000" pitchFamily="2" charset="2"/>
            </a:endParaRPr>
          </a:p>
          <a:p>
            <a:pPr lvl="1">
              <a:spcBef>
                <a:spcPts val="2400"/>
              </a:spcBef>
              <a:buSzPct val="60000"/>
              <a:buFont typeface="Lucida Grande" pitchFamily="-65" charset="0"/>
              <a:buChar char="−"/>
            </a:pPr>
            <a:endParaRPr lang="en-US" altLang="ja-JP" sz="2400" dirty="0">
              <a:solidFill>
                <a:srgbClr val="000000"/>
              </a:solidFill>
              <a:latin typeface="Seravek" pitchFamily="-65" charset="0"/>
              <a:sym typeface="Wingdings" panose="05000000000000000000" pitchFamily="2" charset="2"/>
            </a:endParaRPr>
          </a:p>
          <a:p>
            <a:pPr lvl="1">
              <a:spcBef>
                <a:spcPts val="2400"/>
              </a:spcBef>
              <a:buSzPct val="60000"/>
              <a:buFont typeface="Lucida Grande" pitchFamily="-65" charset="0"/>
              <a:buChar char="−"/>
            </a:pPr>
            <a:endParaRPr lang="en-US" altLang="en-US" sz="2400" dirty="0">
              <a:solidFill>
                <a:srgbClr val="000000"/>
              </a:solidFill>
              <a:latin typeface="Seravek" pitchFamily="-65" charset="0"/>
              <a:sym typeface="Century Gothic" panose="020B0502020202020204" pitchFamily="34" charset="0"/>
            </a:endParaRPr>
          </a:p>
        </p:txBody>
      </p:sp>
      <p:sp>
        <p:nvSpPr>
          <p:cNvPr id="17" name="Content Placeholder 2"/>
          <p:cNvSpPr txBox="1">
            <a:spLocks/>
          </p:cNvSpPr>
          <p:nvPr/>
        </p:nvSpPr>
        <p:spPr bwMode="auto">
          <a:xfrm>
            <a:off x="330200" y="3048000"/>
            <a:ext cx="8153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50800" bIns="50800"/>
          <a:lstStyle>
            <a:lvl1pPr marL="342900" indent="-3429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800100" indent="-4064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lvl="1">
              <a:spcBef>
                <a:spcPts val="4000"/>
              </a:spcBef>
              <a:spcAft>
                <a:spcPts val="0"/>
              </a:spcAft>
              <a:buSzPct val="60000"/>
              <a:buFont typeface="Lucida Grande" pitchFamily="-65" charset="0"/>
              <a:buChar char="−"/>
            </a:pPr>
            <a:r>
              <a:rPr lang="en-US" altLang="en-US" sz="2400" dirty="0">
                <a:solidFill>
                  <a:srgbClr val="13B208"/>
                </a:solidFill>
                <a:latin typeface="Seravek" pitchFamily="-65" charset="0"/>
                <a:ea typeface="ヒラギノ明朝 Pro W3" pitchFamily="-65" charset="-128"/>
                <a:sym typeface="Century Gothic" panose="020B0502020202020204" pitchFamily="34" charset="0"/>
              </a:rPr>
              <a:t>Random (uniformly so)</a:t>
            </a:r>
            <a:endParaRPr lang="en-US" altLang="en-US" sz="2400" dirty="0">
              <a:solidFill>
                <a:srgbClr val="13B208"/>
              </a:solidFill>
              <a:latin typeface="Seravek" pitchFamily="-65" charset="0"/>
              <a:ea typeface="ヒラギノ明朝 Pro W3" pitchFamily="-65" charset="-128"/>
              <a:sym typeface="Wingdings" panose="05000000000000000000" pitchFamily="2" charset="2"/>
            </a:endParaRPr>
          </a:p>
          <a:p>
            <a:pPr lvl="1">
              <a:spcBef>
                <a:spcPts val="4000"/>
              </a:spcBef>
              <a:spcAft>
                <a:spcPts val="0"/>
              </a:spcAft>
              <a:buSzPct val="60000"/>
              <a:buFont typeface="Lucida Grande" pitchFamily="-65" charset="0"/>
              <a:buChar char="−"/>
            </a:pPr>
            <a:r>
              <a:rPr lang="en-US" altLang="en-US" sz="2400" dirty="0">
                <a:solidFill>
                  <a:srgbClr val="13B208"/>
                </a:solidFill>
                <a:latin typeface="Seravek" pitchFamily="-65" charset="0"/>
                <a:ea typeface="ヒラギノ明朝 Pro W3" pitchFamily="-65" charset="-128"/>
                <a:sym typeface="Wingdings" panose="05000000000000000000" pitchFamily="2" charset="2"/>
              </a:rPr>
              <a:t>Random (symmetric </a:t>
            </a:r>
            <a:r>
              <a:rPr lang="en-US" altLang="en-US" sz="2400" dirty="0" err="1">
                <a:solidFill>
                  <a:srgbClr val="13B208"/>
                </a:solidFill>
                <a:latin typeface="Seravek" pitchFamily="-65" charset="0"/>
                <a:ea typeface="ヒラギノ明朝 Pro W3" pitchFamily="-65" charset="-128"/>
                <a:sym typeface="Wingdings" panose="05000000000000000000" pitchFamily="2" charset="2"/>
              </a:rPr>
              <a:t>pmf</a:t>
            </a:r>
            <a:r>
              <a:rPr lang="en-US" altLang="en-US" sz="2400" dirty="0">
                <a:solidFill>
                  <a:srgbClr val="13B208"/>
                </a:solidFill>
                <a:latin typeface="Seravek" pitchFamily="-65" charset="0"/>
                <a:ea typeface="ヒラギノ明朝 Pro W3" pitchFamily="-65" charset="-128"/>
                <a:sym typeface="Wingdings" panose="05000000000000000000" pitchFamily="2" charset="2"/>
              </a:rPr>
              <a:t>, ~”Gaussian”)</a:t>
            </a:r>
          </a:p>
          <a:p>
            <a:pPr lvl="1">
              <a:spcBef>
                <a:spcPts val="4000"/>
              </a:spcBef>
              <a:spcAft>
                <a:spcPts val="0"/>
              </a:spcAft>
              <a:buSzPct val="60000"/>
              <a:buFont typeface="Lucida Grande" pitchFamily="-65" charset="0"/>
              <a:buChar char="−"/>
            </a:pPr>
            <a:r>
              <a:rPr lang="en-US" altLang="en-US" sz="2400" dirty="0">
                <a:solidFill>
                  <a:srgbClr val="13B208"/>
                </a:solidFill>
                <a:latin typeface="Seravek" pitchFamily="-65" charset="0"/>
                <a:ea typeface="ヒラギノ明朝 Pro W3" pitchFamily="-65" charset="-128"/>
                <a:sym typeface="Century Gothic" panose="020B0502020202020204" pitchFamily="34" charset="0"/>
              </a:rPr>
              <a:t>Random (loaded/biased die)</a:t>
            </a:r>
          </a:p>
          <a:p>
            <a:pPr lvl="1">
              <a:spcBef>
                <a:spcPts val="4000"/>
              </a:spcBef>
              <a:spcAft>
                <a:spcPts val="0"/>
              </a:spcAft>
              <a:buSzPct val="60000"/>
              <a:buFont typeface="Lucida Grande" pitchFamily="-65" charset="0"/>
              <a:buChar char="−"/>
            </a:pPr>
            <a:r>
              <a:rPr lang="en-US" altLang="en-US" sz="2400" dirty="0">
                <a:solidFill>
                  <a:srgbClr val="13B208"/>
                </a:solidFill>
                <a:latin typeface="Seravek" pitchFamily="-65" charset="0"/>
                <a:ea typeface="ヒラギノ明朝 Pro W3" pitchFamily="-65" charset="-128"/>
                <a:sym typeface="Century Gothic" panose="020B0502020202020204" pitchFamily="34" charset="0"/>
              </a:rPr>
              <a:t>Locally random, but not </a:t>
            </a:r>
            <a:r>
              <a:rPr lang="en-US" altLang="en-US" sz="2400" dirty="0" smtClean="0">
                <a:solidFill>
                  <a:srgbClr val="13B208"/>
                </a:solidFill>
                <a:latin typeface="Seravek" pitchFamily="-65" charset="0"/>
                <a:ea typeface="ヒラギノ明朝 Pro W3" pitchFamily="-65" charset="-128"/>
                <a:sym typeface="Century Gothic" panose="020B0502020202020204" pitchFamily="34" charset="0"/>
              </a:rPr>
              <a:t>globally</a:t>
            </a:r>
            <a:r>
              <a:rPr lang="en-US" altLang="en-US" sz="2400" dirty="0" smtClean="0">
                <a:solidFill>
                  <a:srgbClr val="13B208"/>
                </a:solidFill>
                <a:latin typeface="Seravek" pitchFamily="-65" charset="0"/>
                <a:ea typeface="ヒラギノ明朝 Pro W3" pitchFamily="-65" charset="-128"/>
                <a:sym typeface="Wingdings" panose="05000000000000000000" pitchFamily="2" charset="2"/>
              </a:rPr>
              <a:t> there is a pattern</a:t>
            </a:r>
            <a:endParaRPr lang="en-US" altLang="en-US" sz="2400" dirty="0">
              <a:solidFill>
                <a:srgbClr val="13B208"/>
              </a:solidFill>
              <a:latin typeface="Seravek" pitchFamily="-65" charset="0"/>
              <a:ea typeface="ヒラギノ明朝 Pro W3" pitchFamily="-65" charset="-128"/>
              <a:sym typeface="Century Gothic" panose="020B0502020202020204" pitchFamily="34" charset="0"/>
            </a:endParaRPr>
          </a:p>
          <a:p>
            <a:pPr lvl="1">
              <a:spcBef>
                <a:spcPts val="4000"/>
              </a:spcBef>
              <a:spcAft>
                <a:spcPts val="0"/>
              </a:spcAft>
              <a:buSzPct val="60000"/>
              <a:buFont typeface="Lucida Grande" pitchFamily="-65" charset="0"/>
              <a:buChar char="−"/>
            </a:pPr>
            <a:r>
              <a:rPr lang="en-US" altLang="en-US" sz="2400" dirty="0">
                <a:solidFill>
                  <a:srgbClr val="13B208"/>
                </a:solidFill>
                <a:latin typeface="Seravek" pitchFamily="-65" charset="0"/>
                <a:ea typeface="ヒラギノ明朝 Pro W3" pitchFamily="-65" charset="-128"/>
                <a:sym typeface="Century Gothic" panose="020B0502020202020204" pitchFamily="34" charset="0"/>
              </a:rPr>
              <a:t>Globally random, but not locally (clear local patterns)</a:t>
            </a:r>
          </a:p>
          <a:p>
            <a:pPr lvl="1">
              <a:spcBef>
                <a:spcPts val="4000"/>
              </a:spcBef>
              <a:spcAft>
                <a:spcPts val="0"/>
              </a:spcAft>
              <a:buSzPct val="60000"/>
              <a:buFont typeface="Lucida Grande" pitchFamily="-65" charset="0"/>
              <a:buChar char="−"/>
            </a:pPr>
            <a:r>
              <a:rPr lang="en-US" altLang="en-US" sz="2400" dirty="0">
                <a:solidFill>
                  <a:srgbClr val="13B208"/>
                </a:solidFill>
                <a:latin typeface="Seravek" pitchFamily="-65" charset="0"/>
                <a:ea typeface="ヒラギノ明朝 Pro W3" pitchFamily="-65" charset="-128"/>
                <a:sym typeface="Century Gothic" panose="020B0502020202020204" pitchFamily="34" charset="0"/>
              </a:rPr>
              <a:t>Locally and Globally  random</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16" grpId="0" build="p" bldLvl="2"/>
      <p:bldP spid="17" grpId="0" build="p" bldLvl="2"/>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latin typeface="Seravek Light" pitchFamily="-65" charset="0"/>
              </a:rPr>
              <a:t>Randomness</a:t>
            </a:r>
          </a:p>
        </p:txBody>
      </p:sp>
      <p:sp>
        <p:nvSpPr>
          <p:cNvPr id="3" name="Content Placeholder 2"/>
          <p:cNvSpPr>
            <a:spLocks noGrp="1"/>
          </p:cNvSpPr>
          <p:nvPr>
            <p:ph idx="1"/>
          </p:nvPr>
        </p:nvSpPr>
        <p:spPr>
          <a:xfrm>
            <a:off x="2540000" y="1600200"/>
            <a:ext cx="7924800" cy="7467600"/>
          </a:xfrm>
        </p:spPr>
        <p:txBody>
          <a:bodyPr/>
          <a:lstStyle/>
          <a:p>
            <a:r>
              <a:rPr lang="en-US" altLang="en-US" sz="3200" dirty="0" smtClean="0">
                <a:latin typeface="Seravek" pitchFamily="-65" charset="0"/>
              </a:rPr>
              <a:t>A </a:t>
            </a:r>
            <a:r>
              <a:rPr lang="en-US" altLang="en-US" sz="3200" dirty="0" smtClean="0">
                <a:solidFill>
                  <a:srgbClr val="FF0000"/>
                </a:solidFill>
                <a:latin typeface="Seravek" pitchFamily="-65" charset="0"/>
              </a:rPr>
              <a:t>random variable </a:t>
            </a:r>
            <a:r>
              <a:rPr lang="en-US" altLang="en-US" sz="3200" dirty="0" smtClean="0">
                <a:latin typeface="Seravek" pitchFamily="-65" charset="0"/>
              </a:rPr>
              <a:t>describes a process whose </a:t>
            </a:r>
            <a:r>
              <a:rPr lang="en-US" altLang="en-US" sz="3200" u="sng" dirty="0" smtClean="0">
                <a:latin typeface="Seravek" pitchFamily="-65" charset="0"/>
              </a:rPr>
              <a:t>outcomes do not follow a deterministic pattern</a:t>
            </a:r>
            <a:r>
              <a:rPr lang="en-US" altLang="en-US" sz="3200" dirty="0" smtClean="0">
                <a:latin typeface="Seravek" pitchFamily="-65" charset="0"/>
              </a:rPr>
              <a:t>, but are described by </a:t>
            </a:r>
            <a:r>
              <a:rPr lang="en-US" altLang="en-US" sz="3200" u="sng" dirty="0" smtClean="0">
                <a:latin typeface="Seravek" pitchFamily="-65" charset="0"/>
              </a:rPr>
              <a:t>probability distributions</a:t>
            </a:r>
            <a:r>
              <a:rPr lang="en-US" altLang="en-US" sz="3200" dirty="0" smtClean="0">
                <a:latin typeface="Seravek" pitchFamily="-65" charset="0"/>
              </a:rPr>
              <a:t>  </a:t>
            </a:r>
          </a:p>
          <a:p>
            <a:r>
              <a:rPr lang="en-US" altLang="en-US" sz="3200" dirty="0" smtClean="0">
                <a:latin typeface="Seravek" pitchFamily="-65" charset="0"/>
              </a:rPr>
              <a:t>Mathematical functions describing the possible values of a random variable and their associated probabilities: </a:t>
            </a:r>
          </a:p>
          <a:p>
            <a:r>
              <a:rPr lang="en-US" altLang="en-US" sz="3200" i="1" dirty="0" smtClean="0">
                <a:latin typeface="Seravek" pitchFamily="-65" charset="0"/>
              </a:rPr>
              <a:t>Discrete RV: Probability </a:t>
            </a:r>
            <a:r>
              <a:rPr lang="en-US" altLang="en-US" sz="3200" i="1" dirty="0" smtClean="0">
                <a:solidFill>
                  <a:srgbClr val="FF0000"/>
                </a:solidFill>
                <a:latin typeface="Seravek" pitchFamily="-65" charset="0"/>
              </a:rPr>
              <a:t>mass</a:t>
            </a:r>
            <a:r>
              <a:rPr lang="en-US" altLang="en-US" sz="3200" i="1" dirty="0" smtClean="0">
                <a:latin typeface="Seravek" pitchFamily="-65" charset="0"/>
              </a:rPr>
              <a:t> function</a:t>
            </a:r>
          </a:p>
          <a:p>
            <a:pPr lvl="1"/>
            <a:r>
              <a:rPr lang="en-US" altLang="en-US" i="1" dirty="0" smtClean="0">
                <a:latin typeface="Seravek" pitchFamily="-65" charset="0"/>
              </a:rPr>
              <a:t># cars that pass through Charles and University on Mon</a:t>
            </a:r>
          </a:p>
          <a:p>
            <a:r>
              <a:rPr lang="en-US" altLang="en-US" sz="3200" i="1" dirty="0" smtClean="0">
                <a:latin typeface="Seravek" pitchFamily="-65" charset="0"/>
              </a:rPr>
              <a:t>Continuous RV: Probability </a:t>
            </a:r>
            <a:r>
              <a:rPr lang="en-US" altLang="en-US" sz="3200" i="1" dirty="0" smtClean="0">
                <a:solidFill>
                  <a:srgbClr val="FF0000"/>
                </a:solidFill>
                <a:latin typeface="Seravek" pitchFamily="-65" charset="0"/>
              </a:rPr>
              <a:t>density</a:t>
            </a:r>
            <a:r>
              <a:rPr lang="en-US" altLang="en-US" sz="3200" i="1" dirty="0" smtClean="0">
                <a:latin typeface="Seravek" pitchFamily="-65" charset="0"/>
              </a:rPr>
              <a:t> function</a:t>
            </a:r>
          </a:p>
          <a:p>
            <a:pPr lvl="1"/>
            <a:r>
              <a:rPr lang="en-US" altLang="en-US" i="1" dirty="0" smtClean="0">
                <a:latin typeface="Seravek" pitchFamily="-65" charset="0"/>
              </a:rPr>
              <a:t>Gaussian distribution</a:t>
            </a:r>
          </a:p>
          <a:p>
            <a:endParaRPr lang="en-US" altLang="en-US" sz="3200" i="1" dirty="0" smtClean="0">
              <a:latin typeface="Seravek" pitchFamily="-65" charset="0"/>
            </a:endParaRPr>
          </a:p>
        </p:txBody>
      </p:sp>
      <p:sp>
        <p:nvSpPr>
          <p:cNvPr id="10" name="TextBox 9"/>
          <p:cNvSpPr txBox="1"/>
          <p:nvPr/>
        </p:nvSpPr>
        <p:spPr>
          <a:xfrm>
            <a:off x="1854200" y="-76200"/>
            <a:ext cx="1295400" cy="381000"/>
          </a:xfrm>
          <a:prstGeom prst="rect">
            <a:avLst/>
          </a:prstGeom>
          <a:solidFill>
            <a:schemeClr val="bg1">
              <a:lumMod val="95000"/>
              <a:lumOff val="5000"/>
            </a:schemeClr>
          </a:solidFill>
        </p:spPr>
        <p:txBody>
          <a:bodyPr>
            <a:spAutoFit/>
          </a:bodyPr>
          <a:lstStyle/>
          <a:p>
            <a:pPr algn="ctr">
              <a:defRPr/>
            </a:pPr>
            <a:r>
              <a:rPr lang="en-US" sz="1800" dirty="0">
                <a:solidFill>
                  <a:schemeClr val="tx1"/>
                </a:solidFill>
                <a:latin typeface="Calibri"/>
                <a:ea typeface="ＭＳ Ｐゴシック" charset="0"/>
                <a:cs typeface="Calibri"/>
                <a:sym typeface="Helvetica Neue Light" charset="0"/>
              </a:rPr>
              <a:t>1D RVs</a:t>
            </a:r>
          </a:p>
        </p:txBody>
      </p:sp>
      <p:sp>
        <p:nvSpPr>
          <p:cNvPr id="11" name="TextBox 10"/>
          <p:cNvSpPr txBox="1"/>
          <p:nvPr/>
        </p:nvSpPr>
        <p:spPr>
          <a:xfrm>
            <a:off x="31496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2D/Cond. </a:t>
            </a:r>
            <a:r>
              <a:rPr lang="en-US" sz="1800" dirty="0" err="1">
                <a:solidFill>
                  <a:schemeClr val="bg1"/>
                </a:solidFill>
                <a:latin typeface="Calibri"/>
                <a:ea typeface="ＭＳ Ｐゴシック" charset="0"/>
                <a:cs typeface="Calibri"/>
                <a:sym typeface="Helvetica Neue Light" charset="0"/>
              </a:rPr>
              <a:t>Prob</a:t>
            </a:r>
            <a:endParaRPr lang="en-US" sz="1800" dirty="0">
              <a:solidFill>
                <a:schemeClr val="bg1"/>
              </a:solidFill>
              <a:latin typeface="Calibri"/>
              <a:ea typeface="ＭＳ Ｐゴシック" charset="0"/>
              <a:cs typeface="Calibri"/>
              <a:sym typeface="Helvetica Neue Light" charset="0"/>
            </a:endParaRPr>
          </a:p>
        </p:txBody>
      </p:sp>
      <p:sp>
        <p:nvSpPr>
          <p:cNvPr id="12" name="TextBox 11"/>
          <p:cNvSpPr txBox="1"/>
          <p:nvPr/>
        </p:nvSpPr>
        <p:spPr>
          <a:xfrm>
            <a:off x="4749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err="1">
                <a:solidFill>
                  <a:schemeClr val="bg1"/>
                </a:solidFill>
                <a:latin typeface="Calibri"/>
                <a:ea typeface="ＭＳ Ｐゴシック" charset="0"/>
                <a:cs typeface="Calibri"/>
                <a:sym typeface="Helvetica Neue Light" charset="0"/>
              </a:rPr>
              <a:t>Corr</a:t>
            </a:r>
            <a:r>
              <a:rPr lang="en-US" sz="1800" dirty="0">
                <a:solidFill>
                  <a:schemeClr val="bg1"/>
                </a:solidFill>
                <a:latin typeface="Calibri"/>
                <a:ea typeface="ＭＳ Ｐゴシック" charset="0"/>
                <a:cs typeface="Calibri"/>
                <a:sym typeface="Helvetica Neue Light" charset="0"/>
              </a:rPr>
              <a:t>/</a:t>
            </a:r>
            <a:r>
              <a:rPr lang="en-US" sz="1800" dirty="0" err="1">
                <a:solidFill>
                  <a:schemeClr val="bg1"/>
                </a:solidFill>
                <a:latin typeface="Calibri"/>
                <a:ea typeface="ＭＳ Ｐゴシック" charset="0"/>
                <a:cs typeface="Calibri"/>
                <a:sym typeface="Helvetica Neue Light" charset="0"/>
              </a:rPr>
              <a:t>Indep</a:t>
            </a:r>
            <a:endParaRPr lang="en-US" sz="1800" dirty="0">
              <a:solidFill>
                <a:schemeClr val="bg1"/>
              </a:solidFill>
              <a:latin typeface="Calibri"/>
              <a:ea typeface="ＭＳ Ｐゴシック" charset="0"/>
              <a:cs typeface="Calibri"/>
              <a:sym typeface="Helvetica Neue Light" charset="0"/>
            </a:endParaRPr>
          </a:p>
        </p:txBody>
      </p:sp>
      <p:sp>
        <p:nvSpPr>
          <p:cNvPr id="13" name="TextBox 12"/>
          <p:cNvSpPr txBox="1"/>
          <p:nvPr/>
        </p:nvSpPr>
        <p:spPr>
          <a:xfrm>
            <a:off x="6350000" y="-76200"/>
            <a:ext cx="1828800" cy="381000"/>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Concept map</a:t>
            </a:r>
          </a:p>
        </p:txBody>
      </p:sp>
      <p:sp>
        <p:nvSpPr>
          <p:cNvPr id="14" name="TextBox 13"/>
          <p:cNvSpPr txBox="1"/>
          <p:nvPr/>
        </p:nvSpPr>
        <p:spPr>
          <a:xfrm>
            <a:off x="8178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Quiz</a:t>
            </a:r>
          </a:p>
        </p:txBody>
      </p:sp>
      <p:sp>
        <p:nvSpPr>
          <p:cNvPr id="15" name="TextBox 14"/>
          <p:cNvSpPr txBox="1"/>
          <p:nvPr/>
        </p:nvSpPr>
        <p:spPr>
          <a:xfrm>
            <a:off x="97790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Coming up</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latin typeface="Seravek Light" pitchFamily="-65" charset="0"/>
              </a:rPr>
              <a:t>Detour: Functions</a:t>
            </a:r>
          </a:p>
        </p:txBody>
      </p:sp>
      <p:sp>
        <p:nvSpPr>
          <p:cNvPr id="3" name="Content Placeholder 2"/>
          <p:cNvSpPr>
            <a:spLocks noGrp="1"/>
          </p:cNvSpPr>
          <p:nvPr>
            <p:ph idx="1"/>
          </p:nvPr>
        </p:nvSpPr>
        <p:spPr/>
        <p:txBody>
          <a:bodyPr/>
          <a:lstStyle/>
          <a:p>
            <a:r>
              <a:rPr lang="en-US" altLang="en-US" dirty="0" smtClean="0">
                <a:latin typeface="Seravek" pitchFamily="-65" charset="0"/>
              </a:rPr>
              <a:t>Function</a:t>
            </a:r>
          </a:p>
          <a:p>
            <a:pPr lvl="1"/>
            <a:r>
              <a:rPr lang="en-US" altLang="en-US" dirty="0" smtClean="0">
                <a:latin typeface="Seravek" pitchFamily="-65" charset="0"/>
              </a:rPr>
              <a:t>log</a:t>
            </a:r>
          </a:p>
          <a:p>
            <a:r>
              <a:rPr lang="en-US" altLang="en-US" dirty="0" smtClean="0">
                <a:latin typeface="Seravek" pitchFamily="-65" charset="0"/>
              </a:rPr>
              <a:t>Domain (set of possible input values)</a:t>
            </a:r>
          </a:p>
          <a:p>
            <a:pPr lvl="1"/>
            <a:r>
              <a:rPr lang="en-US" altLang="en-US" dirty="0" smtClean="0">
                <a:latin typeface="Seravek" pitchFamily="-65" charset="0"/>
              </a:rPr>
              <a:t>Positive numbers</a:t>
            </a:r>
          </a:p>
          <a:p>
            <a:r>
              <a:rPr lang="en-US" altLang="en-US" dirty="0" smtClean="0">
                <a:latin typeface="Seravek" pitchFamily="-65" charset="0"/>
              </a:rPr>
              <a:t>Range/Image (set of output values)</a:t>
            </a:r>
          </a:p>
          <a:p>
            <a:pPr lvl="1"/>
            <a:r>
              <a:rPr lang="en-US" altLang="en-US" dirty="0" smtClean="0">
                <a:latin typeface="Seravek" pitchFamily="-65" charset="0"/>
              </a:rPr>
              <a:t>+</a:t>
            </a:r>
            <a:r>
              <a:rPr lang="en-US" altLang="en-US" dirty="0" err="1" smtClean="0">
                <a:latin typeface="Seravek" pitchFamily="-65" charset="0"/>
              </a:rPr>
              <a:t>ve</a:t>
            </a:r>
            <a:r>
              <a:rPr lang="en-US" altLang="en-US" dirty="0" smtClean="0">
                <a:latin typeface="Seravek" pitchFamily="-65" charset="0"/>
              </a:rPr>
              <a:t> and –</a:t>
            </a:r>
            <a:r>
              <a:rPr lang="en-US" altLang="en-US" dirty="0" err="1" smtClean="0">
                <a:latin typeface="Seravek" pitchFamily="-65" charset="0"/>
              </a:rPr>
              <a:t>ve</a:t>
            </a:r>
            <a:r>
              <a:rPr lang="en-US" altLang="en-US" dirty="0" smtClean="0">
                <a:latin typeface="Seravek" pitchFamily="-65" charset="0"/>
              </a:rPr>
              <a:t> numbers</a:t>
            </a:r>
          </a:p>
          <a:p>
            <a:r>
              <a:rPr lang="en-US" altLang="en-US" dirty="0" smtClean="0">
                <a:latin typeface="Seravek" pitchFamily="-65" charset="0"/>
              </a:rPr>
              <a:t>Probability mass function</a:t>
            </a:r>
          </a:p>
          <a:p>
            <a:pPr lvl="1"/>
            <a:r>
              <a:rPr lang="en-US" altLang="en-US" dirty="0" smtClean="0">
                <a:latin typeface="Seravek" pitchFamily="-65" charset="0"/>
              </a:rPr>
              <a:t>Domain: discrete values</a:t>
            </a:r>
          </a:p>
          <a:p>
            <a:pPr lvl="1"/>
            <a:r>
              <a:rPr lang="en-US" altLang="en-US" dirty="0" smtClean="0">
                <a:latin typeface="Seravek" pitchFamily="-65" charset="0"/>
              </a:rPr>
              <a:t>Image: numbers from 0 to 1</a:t>
            </a:r>
          </a:p>
          <a:p>
            <a:r>
              <a:rPr lang="en-US" altLang="en-US" dirty="0" smtClean="0">
                <a:solidFill>
                  <a:schemeClr val="tx1"/>
                </a:solidFill>
                <a:latin typeface="Seravek" pitchFamily="-65" charset="0"/>
              </a:rPr>
              <a:t>Square root?</a:t>
            </a:r>
          </a:p>
        </p:txBody>
      </p:sp>
      <p:pic>
        <p:nvPicPr>
          <p:cNvPr id="3072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112000" y="3124200"/>
            <a:ext cx="53340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p:nvSpPr>
        <p:spPr>
          <a:xfrm>
            <a:off x="1854200" y="-76200"/>
            <a:ext cx="1295400" cy="381000"/>
          </a:xfrm>
          <a:prstGeom prst="rect">
            <a:avLst/>
          </a:prstGeom>
          <a:solidFill>
            <a:schemeClr val="bg1">
              <a:lumMod val="95000"/>
              <a:lumOff val="5000"/>
            </a:schemeClr>
          </a:solidFill>
        </p:spPr>
        <p:txBody>
          <a:bodyPr>
            <a:spAutoFit/>
          </a:bodyPr>
          <a:lstStyle/>
          <a:p>
            <a:pPr algn="ctr">
              <a:defRPr/>
            </a:pPr>
            <a:r>
              <a:rPr lang="en-US" sz="1800" dirty="0">
                <a:solidFill>
                  <a:schemeClr val="tx1"/>
                </a:solidFill>
                <a:latin typeface="Calibri"/>
                <a:ea typeface="ＭＳ Ｐゴシック" charset="0"/>
                <a:cs typeface="Calibri"/>
                <a:sym typeface="Helvetica Neue Light" charset="0"/>
              </a:rPr>
              <a:t>1D RVs</a:t>
            </a:r>
          </a:p>
        </p:txBody>
      </p:sp>
      <p:sp>
        <p:nvSpPr>
          <p:cNvPr id="12" name="TextBox 11"/>
          <p:cNvSpPr txBox="1"/>
          <p:nvPr/>
        </p:nvSpPr>
        <p:spPr>
          <a:xfrm>
            <a:off x="31496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2D/Cond. </a:t>
            </a:r>
            <a:r>
              <a:rPr lang="en-US" sz="1800" dirty="0" err="1">
                <a:solidFill>
                  <a:schemeClr val="bg1"/>
                </a:solidFill>
                <a:latin typeface="Calibri"/>
                <a:ea typeface="ＭＳ Ｐゴシック" charset="0"/>
                <a:cs typeface="Calibri"/>
                <a:sym typeface="Helvetica Neue Light" charset="0"/>
              </a:rPr>
              <a:t>Prob</a:t>
            </a:r>
            <a:endParaRPr lang="en-US" sz="1800" dirty="0">
              <a:solidFill>
                <a:schemeClr val="bg1"/>
              </a:solidFill>
              <a:latin typeface="Calibri"/>
              <a:ea typeface="ＭＳ Ｐゴシック" charset="0"/>
              <a:cs typeface="Calibri"/>
              <a:sym typeface="Helvetica Neue Light" charset="0"/>
            </a:endParaRPr>
          </a:p>
        </p:txBody>
      </p:sp>
      <p:sp>
        <p:nvSpPr>
          <p:cNvPr id="13" name="TextBox 12"/>
          <p:cNvSpPr txBox="1"/>
          <p:nvPr/>
        </p:nvSpPr>
        <p:spPr>
          <a:xfrm>
            <a:off x="4749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err="1">
                <a:solidFill>
                  <a:schemeClr val="bg1"/>
                </a:solidFill>
                <a:latin typeface="Calibri"/>
                <a:ea typeface="ＭＳ Ｐゴシック" charset="0"/>
                <a:cs typeface="Calibri"/>
                <a:sym typeface="Helvetica Neue Light" charset="0"/>
              </a:rPr>
              <a:t>Corr</a:t>
            </a:r>
            <a:r>
              <a:rPr lang="en-US" sz="1800" dirty="0">
                <a:solidFill>
                  <a:schemeClr val="bg1"/>
                </a:solidFill>
                <a:latin typeface="Calibri"/>
                <a:ea typeface="ＭＳ Ｐゴシック" charset="0"/>
                <a:cs typeface="Calibri"/>
                <a:sym typeface="Helvetica Neue Light" charset="0"/>
              </a:rPr>
              <a:t>/</a:t>
            </a:r>
            <a:r>
              <a:rPr lang="en-US" sz="1800" dirty="0" err="1">
                <a:solidFill>
                  <a:schemeClr val="bg1"/>
                </a:solidFill>
                <a:latin typeface="Calibri"/>
                <a:ea typeface="ＭＳ Ｐゴシック" charset="0"/>
                <a:cs typeface="Calibri"/>
                <a:sym typeface="Helvetica Neue Light" charset="0"/>
              </a:rPr>
              <a:t>Indep</a:t>
            </a:r>
            <a:endParaRPr lang="en-US" sz="1800" dirty="0">
              <a:solidFill>
                <a:schemeClr val="bg1"/>
              </a:solidFill>
              <a:latin typeface="Calibri"/>
              <a:ea typeface="ＭＳ Ｐゴシック" charset="0"/>
              <a:cs typeface="Calibri"/>
              <a:sym typeface="Helvetica Neue Light" charset="0"/>
            </a:endParaRPr>
          </a:p>
        </p:txBody>
      </p:sp>
      <p:sp>
        <p:nvSpPr>
          <p:cNvPr id="14" name="TextBox 13"/>
          <p:cNvSpPr txBox="1"/>
          <p:nvPr/>
        </p:nvSpPr>
        <p:spPr>
          <a:xfrm>
            <a:off x="6350000" y="-76200"/>
            <a:ext cx="1828800" cy="381000"/>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Concept map</a:t>
            </a:r>
          </a:p>
        </p:txBody>
      </p:sp>
      <p:sp>
        <p:nvSpPr>
          <p:cNvPr id="15" name="TextBox 14"/>
          <p:cNvSpPr txBox="1"/>
          <p:nvPr/>
        </p:nvSpPr>
        <p:spPr>
          <a:xfrm>
            <a:off x="8178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Quiz</a:t>
            </a:r>
          </a:p>
        </p:txBody>
      </p:sp>
      <p:sp>
        <p:nvSpPr>
          <p:cNvPr id="16" name="TextBox 15"/>
          <p:cNvSpPr txBox="1"/>
          <p:nvPr/>
        </p:nvSpPr>
        <p:spPr>
          <a:xfrm>
            <a:off x="97790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Coming up</a:t>
            </a:r>
          </a:p>
        </p:txBody>
      </p:sp>
      <p:sp>
        <p:nvSpPr>
          <p:cNvPr id="2" name="TextBox 1"/>
          <p:cNvSpPr txBox="1"/>
          <p:nvPr/>
        </p:nvSpPr>
        <p:spPr>
          <a:xfrm>
            <a:off x="7264400" y="2311632"/>
            <a:ext cx="1596912" cy="584775"/>
          </a:xfrm>
          <a:prstGeom prst="rect">
            <a:avLst/>
          </a:prstGeom>
          <a:solidFill>
            <a:srgbClr val="FF5050"/>
          </a:solidFill>
          <a:ln>
            <a:solidFill>
              <a:schemeClr val="tx1"/>
            </a:solidFill>
          </a:ln>
        </p:spPr>
        <p:txBody>
          <a:bodyPr wrap="none" rtlCol="0">
            <a:spAutoFit/>
          </a:bodyPr>
          <a:lstStyle/>
          <a:p>
            <a:r>
              <a:rPr lang="en-US" sz="3200" dirty="0" smtClean="0">
                <a:solidFill>
                  <a:schemeClr val="bg1"/>
                </a:solidFill>
              </a:rPr>
              <a:t>Domain</a:t>
            </a:r>
            <a:endParaRPr lang="en-US" sz="3200" dirty="0">
              <a:solidFill>
                <a:schemeClr val="bg1"/>
              </a:solidFill>
            </a:endParaRPr>
          </a:p>
        </p:txBody>
      </p:sp>
      <p:sp>
        <p:nvSpPr>
          <p:cNvPr id="17" name="TextBox 16"/>
          <p:cNvSpPr txBox="1"/>
          <p:nvPr/>
        </p:nvSpPr>
        <p:spPr>
          <a:xfrm>
            <a:off x="9779000" y="2311632"/>
            <a:ext cx="2621230" cy="584775"/>
          </a:xfrm>
          <a:prstGeom prst="rect">
            <a:avLst/>
          </a:prstGeom>
          <a:solidFill>
            <a:srgbClr val="FFFF00"/>
          </a:solidFill>
        </p:spPr>
        <p:txBody>
          <a:bodyPr wrap="none" rtlCol="0">
            <a:spAutoFit/>
          </a:bodyPr>
          <a:lstStyle/>
          <a:p>
            <a:r>
              <a:rPr lang="en-US" sz="3200" dirty="0" smtClean="0">
                <a:solidFill>
                  <a:schemeClr val="bg1"/>
                </a:solidFill>
              </a:rPr>
              <a:t>Range/image</a:t>
            </a:r>
            <a:endParaRPr lang="en-US" sz="3200" dirty="0">
              <a:solidFill>
                <a:schemeClr val="bg1"/>
              </a:solidFill>
            </a:endParaRPr>
          </a:p>
        </p:txBody>
      </p:sp>
      <p:sp>
        <p:nvSpPr>
          <p:cNvPr id="18" name="TextBox 17"/>
          <p:cNvSpPr txBox="1"/>
          <p:nvPr/>
        </p:nvSpPr>
        <p:spPr>
          <a:xfrm>
            <a:off x="10160000" y="7263714"/>
            <a:ext cx="2052165" cy="584775"/>
          </a:xfrm>
          <a:prstGeom prst="rect">
            <a:avLst/>
          </a:prstGeom>
          <a:solidFill>
            <a:schemeClr val="accent5">
              <a:lumMod val="90000"/>
            </a:schemeClr>
          </a:solidFill>
        </p:spPr>
        <p:txBody>
          <a:bodyPr wrap="none" rtlCol="0">
            <a:spAutoFit/>
          </a:bodyPr>
          <a:lstStyle/>
          <a:p>
            <a:r>
              <a:rPr lang="en-US" sz="3200" i="1" dirty="0" smtClean="0">
                <a:solidFill>
                  <a:schemeClr val="bg1"/>
                </a:solidFill>
              </a:rPr>
              <a:t>Codomain</a:t>
            </a:r>
            <a:endParaRPr lang="en-US" sz="3200" i="1"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2"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4000" dirty="0" smtClean="0">
                <a:latin typeface="Seravek Light" pitchFamily="-65" charset="0"/>
              </a:rPr>
              <a:t>Probability distribution</a:t>
            </a:r>
          </a:p>
        </p:txBody>
      </p:sp>
      <p:sp>
        <p:nvSpPr>
          <p:cNvPr id="20482" name="Content Placeholder 2"/>
          <p:cNvSpPr>
            <a:spLocks noGrp="1"/>
          </p:cNvSpPr>
          <p:nvPr>
            <p:ph idx="1"/>
          </p:nvPr>
        </p:nvSpPr>
        <p:spPr>
          <a:xfrm>
            <a:off x="330200" y="1524000"/>
            <a:ext cx="5791200" cy="4038600"/>
          </a:xfrm>
        </p:spPr>
        <p:txBody>
          <a:bodyPr/>
          <a:lstStyle/>
          <a:p>
            <a:r>
              <a:rPr lang="en-US" altLang="en-US" sz="3200" dirty="0" smtClean="0">
                <a:latin typeface="Seravek" pitchFamily="-65" charset="0"/>
              </a:rPr>
              <a:t>Discrete RV: </a:t>
            </a:r>
          </a:p>
          <a:p>
            <a:pPr lvl="1"/>
            <a:r>
              <a:rPr lang="en-US" altLang="en-US" sz="2800" dirty="0" smtClean="0">
                <a:latin typeface="Seravek" pitchFamily="-65" charset="0"/>
              </a:rPr>
              <a:t>X = {1,2,3,..x</a:t>
            </a:r>
            <a:r>
              <a:rPr lang="en-US" altLang="en-US" sz="2800" baseline="-25000" dirty="0" smtClean="0">
                <a:latin typeface="Seravek" pitchFamily="-65" charset="0"/>
              </a:rPr>
              <a:t>i</a:t>
            </a:r>
            <a:r>
              <a:rPr lang="en-US" altLang="en-US" sz="2800" dirty="0" smtClean="0">
                <a:latin typeface="Seravek" pitchFamily="-65" charset="0"/>
              </a:rPr>
              <a:t>,…</a:t>
            </a:r>
            <a:r>
              <a:rPr lang="en-US" altLang="en-US" sz="2800" dirty="0" err="1" smtClean="0">
                <a:latin typeface="Seravek" pitchFamily="-65" charset="0"/>
              </a:rPr>
              <a:t>x</a:t>
            </a:r>
            <a:r>
              <a:rPr lang="en-US" altLang="en-US" sz="2800" baseline="-25000" dirty="0" err="1" smtClean="0">
                <a:latin typeface="Seravek" pitchFamily="-65" charset="0"/>
              </a:rPr>
              <a:t>n</a:t>
            </a:r>
            <a:r>
              <a:rPr lang="en-US" altLang="en-US" sz="2800" dirty="0" smtClean="0">
                <a:latin typeface="Seravek" pitchFamily="-65" charset="0"/>
              </a:rPr>
              <a:t>}</a:t>
            </a:r>
          </a:p>
          <a:p>
            <a:pPr lvl="1"/>
            <a:r>
              <a:rPr lang="en-US" altLang="en-US" sz="2800" dirty="0" err="1" smtClean="0">
                <a:solidFill>
                  <a:srgbClr val="FF0000"/>
                </a:solidFill>
                <a:latin typeface="Seravek" pitchFamily="-65" charset="0"/>
              </a:rPr>
              <a:t>pmf</a:t>
            </a:r>
            <a:r>
              <a:rPr lang="en-US" altLang="en-US" sz="2800" dirty="0" smtClean="0">
                <a:latin typeface="Seravek" pitchFamily="-65" charset="0"/>
              </a:rPr>
              <a:t>: p(X=x</a:t>
            </a:r>
            <a:r>
              <a:rPr lang="en-US" altLang="en-US" sz="2800" baseline="-25000" dirty="0" smtClean="0">
                <a:latin typeface="Seravek" pitchFamily="-65" charset="0"/>
              </a:rPr>
              <a:t>i</a:t>
            </a:r>
            <a:r>
              <a:rPr lang="en-US" altLang="en-US" sz="2800" dirty="0" smtClean="0">
                <a:latin typeface="Seravek" pitchFamily="-65" charset="0"/>
              </a:rPr>
              <a:t>) =p</a:t>
            </a:r>
            <a:r>
              <a:rPr lang="en-US" altLang="en-US" sz="2800" baseline="-25000" dirty="0" smtClean="0">
                <a:latin typeface="Seravek" pitchFamily="-65" charset="0"/>
              </a:rPr>
              <a:t>i</a:t>
            </a:r>
            <a:endParaRPr lang="en-US" altLang="en-US" sz="2800" dirty="0" smtClean="0">
              <a:latin typeface="Seravek" pitchFamily="-65" charset="0"/>
            </a:endParaRPr>
          </a:p>
          <a:p>
            <a:pPr lvl="1"/>
            <a:r>
              <a:rPr lang="en-US" altLang="en-US" sz="2800" dirty="0" smtClean="0">
                <a:latin typeface="Seravek" pitchFamily="-65" charset="0"/>
              </a:rPr>
              <a:t>p</a:t>
            </a:r>
            <a:r>
              <a:rPr lang="en-US" altLang="en-US" sz="2800" baseline="-25000" dirty="0" smtClean="0">
                <a:latin typeface="Seravek" pitchFamily="-65" charset="0"/>
              </a:rPr>
              <a:t>i</a:t>
            </a:r>
            <a:r>
              <a:rPr lang="en-US" altLang="en-US" sz="2800" dirty="0" smtClean="0">
                <a:latin typeface="Seravek" pitchFamily="-65" charset="0"/>
              </a:rPr>
              <a:t>&gt;=0 (non-negative)</a:t>
            </a:r>
          </a:p>
          <a:p>
            <a:pPr lvl="1">
              <a:spcBef>
                <a:spcPts val="1800"/>
              </a:spcBef>
            </a:pPr>
            <a:r>
              <a:rPr lang="en-US" altLang="en-US" sz="2800" dirty="0" smtClean="0">
                <a:latin typeface="Seravek" pitchFamily="-65" charset="0"/>
              </a:rPr>
              <a:t>p</a:t>
            </a:r>
            <a:r>
              <a:rPr lang="en-US" altLang="en-US" sz="2800" baseline="-25000" dirty="0" smtClean="0">
                <a:latin typeface="Seravek" pitchFamily="-65" charset="0"/>
              </a:rPr>
              <a:t>1</a:t>
            </a:r>
            <a:r>
              <a:rPr lang="en-US" altLang="en-US" sz="2800" dirty="0" smtClean="0">
                <a:latin typeface="Seravek" pitchFamily="-65" charset="0"/>
              </a:rPr>
              <a:t> </a:t>
            </a:r>
            <a:r>
              <a:rPr lang="en-US" altLang="en-US" sz="2800" dirty="0" smtClean="0">
                <a:latin typeface="Seravek" pitchFamily="-65" charset="0"/>
              </a:rPr>
              <a:t>+ p</a:t>
            </a:r>
            <a:r>
              <a:rPr lang="en-US" altLang="en-US" sz="2800" baseline="-25000" dirty="0" smtClean="0">
                <a:latin typeface="Seravek" pitchFamily="-65" charset="0"/>
              </a:rPr>
              <a:t>2</a:t>
            </a:r>
            <a:r>
              <a:rPr lang="en-US" altLang="en-US" sz="2800" dirty="0" smtClean="0">
                <a:latin typeface="Seravek" pitchFamily="-65" charset="0"/>
              </a:rPr>
              <a:t> +… + p</a:t>
            </a:r>
            <a:r>
              <a:rPr lang="en-US" altLang="en-US" sz="2800" baseline="-25000" dirty="0" smtClean="0">
                <a:latin typeface="Seravek" pitchFamily="-65" charset="0"/>
              </a:rPr>
              <a:t>i</a:t>
            </a:r>
            <a:r>
              <a:rPr lang="en-US" altLang="en-US" sz="2800" dirty="0" smtClean="0">
                <a:latin typeface="Seravek" pitchFamily="-65" charset="0"/>
              </a:rPr>
              <a:t> +… + </a:t>
            </a:r>
            <a:r>
              <a:rPr lang="en-US" altLang="en-US" sz="2800" dirty="0" err="1" smtClean="0">
                <a:latin typeface="Seravek" pitchFamily="-65" charset="0"/>
              </a:rPr>
              <a:t>p</a:t>
            </a:r>
            <a:r>
              <a:rPr lang="en-US" altLang="en-US" sz="2800" baseline="-25000" dirty="0" err="1" smtClean="0">
                <a:latin typeface="Seravek" pitchFamily="-65" charset="0"/>
              </a:rPr>
              <a:t>n</a:t>
            </a:r>
            <a:r>
              <a:rPr lang="en-US" altLang="en-US" sz="2800" dirty="0" smtClean="0">
                <a:latin typeface="Seravek" pitchFamily="-65" charset="0"/>
              </a:rPr>
              <a:t> =1.</a:t>
            </a:r>
          </a:p>
          <a:p>
            <a:pPr lvl="1">
              <a:spcBef>
                <a:spcPts val="1200"/>
              </a:spcBef>
            </a:pPr>
            <a:r>
              <a:rPr lang="en-US" altLang="en-US" sz="2800" dirty="0" err="1" smtClean="0">
                <a:latin typeface="Seravek" pitchFamily="-65" charset="0"/>
              </a:rPr>
              <a:t>Σ</a:t>
            </a:r>
            <a:r>
              <a:rPr lang="en-US" altLang="en-US" sz="2800" baseline="-25000" dirty="0" err="1" smtClean="0">
                <a:latin typeface="Seravek" pitchFamily="-65" charset="0"/>
              </a:rPr>
              <a:t>i</a:t>
            </a:r>
            <a:r>
              <a:rPr lang="en-US" altLang="en-US" sz="2800" baseline="-25000" dirty="0" smtClean="0">
                <a:latin typeface="Seravek" pitchFamily="-65" charset="0"/>
              </a:rPr>
              <a:t>=1</a:t>
            </a:r>
            <a:r>
              <a:rPr lang="en-US" altLang="en-US" sz="2800" baseline="30000" dirty="0" smtClean="0">
                <a:latin typeface="Seravek" pitchFamily="-65" charset="0"/>
              </a:rPr>
              <a:t>n</a:t>
            </a:r>
            <a:r>
              <a:rPr lang="en-US" altLang="en-US" sz="2800" dirty="0" smtClean="0">
                <a:latin typeface="Seravek" pitchFamily="-65" charset="0"/>
              </a:rPr>
              <a:t> p</a:t>
            </a:r>
            <a:r>
              <a:rPr lang="en-US" altLang="en-US" sz="2800" baseline="-25000" dirty="0" smtClean="0">
                <a:latin typeface="Seravek" pitchFamily="-65" charset="0"/>
              </a:rPr>
              <a:t>i </a:t>
            </a:r>
            <a:r>
              <a:rPr lang="en-US" altLang="en-US" sz="2800" dirty="0" smtClean="0">
                <a:latin typeface="Seravek" pitchFamily="-65" charset="0"/>
              </a:rPr>
              <a:t>= 1</a:t>
            </a:r>
          </a:p>
        </p:txBody>
      </p:sp>
      <p:sp>
        <p:nvSpPr>
          <p:cNvPr id="10" name="Content Placeholder 2"/>
          <p:cNvSpPr txBox="1">
            <a:spLocks/>
          </p:cNvSpPr>
          <p:nvPr/>
        </p:nvSpPr>
        <p:spPr bwMode="auto">
          <a:xfrm>
            <a:off x="6731000" y="1524000"/>
            <a:ext cx="5867400" cy="779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50800" tIns="50800" rIns="50800" bIns="50800"/>
          <a:lstStyle>
            <a:lvl1pPr marL="406400" indent="-4064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800100" indent="-4064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a:spcBef>
                <a:spcPts val="2400"/>
              </a:spcBef>
              <a:buSzPct val="100000"/>
              <a:buFont typeface="Arial" panose="020B0604020202020204" pitchFamily="34" charset="0"/>
              <a:buChar char="•"/>
            </a:pPr>
            <a:r>
              <a:rPr lang="en-US" altLang="en-US" sz="3200" dirty="0">
                <a:solidFill>
                  <a:schemeClr val="bg1"/>
                </a:solidFill>
                <a:latin typeface="Seravek" pitchFamily="-65" charset="0"/>
                <a:ea typeface="ヒラギノ明朝 Pro W3" pitchFamily="-65" charset="-128"/>
                <a:sym typeface="Century Gothic" panose="020B0502020202020204" pitchFamily="34" charset="0"/>
              </a:rPr>
              <a:t>Continuous RV X.</a:t>
            </a:r>
          </a:p>
          <a:p>
            <a:pPr lvl="1">
              <a:spcBef>
                <a:spcPts val="2400"/>
              </a:spcBef>
              <a:buSzPct val="60000"/>
              <a:buFont typeface="Lucida Grande" pitchFamily="-65" charset="0"/>
              <a:buChar char="−"/>
            </a:pPr>
            <a:r>
              <a:rPr lang="en-US" altLang="en-US" sz="2800" dirty="0">
                <a:solidFill>
                  <a:schemeClr val="bg1"/>
                </a:solidFill>
                <a:latin typeface="Seravek" pitchFamily="-65" charset="0"/>
                <a:ea typeface="ヒラギノ明朝 Pro W3" pitchFamily="-65" charset="-128"/>
                <a:sym typeface="Century Gothic" panose="020B0502020202020204" pitchFamily="34" charset="0"/>
              </a:rPr>
              <a:t>X </a:t>
            </a:r>
            <a:r>
              <a:rPr lang="en-US" altLang="en-US" sz="2800" dirty="0">
                <a:solidFill>
                  <a:schemeClr val="bg1"/>
                </a:solidFill>
                <a:latin typeface="Seravek" pitchFamily="-65" charset="0"/>
                <a:sym typeface="Century Gothic" panose="020B0502020202020204" pitchFamily="34" charset="0"/>
              </a:rPr>
              <a:t>ε </a:t>
            </a:r>
            <a:r>
              <a:rPr lang="en-US" altLang="en-US" sz="2800" dirty="0" smtClean="0">
                <a:solidFill>
                  <a:schemeClr val="bg1"/>
                </a:solidFill>
                <a:latin typeface="Seravek" pitchFamily="-65" charset="0"/>
                <a:sym typeface="Century Gothic" panose="020B0502020202020204" pitchFamily="34" charset="0"/>
              </a:rPr>
              <a:t>R</a:t>
            </a:r>
          </a:p>
          <a:p>
            <a:pPr lvl="1">
              <a:spcBef>
                <a:spcPts val="2400"/>
              </a:spcBef>
              <a:buSzPct val="60000"/>
              <a:buFont typeface="Lucida Grande" pitchFamily="-65" charset="0"/>
              <a:buChar char="−"/>
            </a:pPr>
            <a:r>
              <a:rPr lang="en-US" altLang="en-US" sz="2800" dirty="0" smtClean="0">
                <a:solidFill>
                  <a:srgbClr val="FF0000"/>
                </a:solidFill>
                <a:latin typeface="Seravek" pitchFamily="-65" charset="0"/>
                <a:sym typeface="Century Gothic" panose="020B0502020202020204" pitchFamily="34" charset="0"/>
              </a:rPr>
              <a:t>pdf:</a:t>
            </a:r>
            <a:r>
              <a:rPr lang="en-US" altLang="en-US" sz="2800" dirty="0" smtClean="0">
                <a:solidFill>
                  <a:schemeClr val="bg1"/>
                </a:solidFill>
                <a:latin typeface="Seravek" pitchFamily="-65" charset="0"/>
                <a:sym typeface="Century Gothic" panose="020B0502020202020204" pitchFamily="34" charset="0"/>
              </a:rPr>
              <a:t> </a:t>
            </a:r>
            <a:r>
              <a:rPr lang="en-US" altLang="en-US" sz="2800" dirty="0">
                <a:solidFill>
                  <a:schemeClr val="bg1"/>
                </a:solidFill>
                <a:latin typeface="Seravek" pitchFamily="-65" charset="0"/>
                <a:sym typeface="Century Gothic" panose="020B0502020202020204" pitchFamily="34" charset="0"/>
              </a:rPr>
              <a:t>p</a:t>
            </a:r>
            <a:r>
              <a:rPr lang="en-US" altLang="en-US" sz="2800" dirty="0" smtClean="0">
                <a:solidFill>
                  <a:schemeClr val="bg1"/>
                </a:solidFill>
                <a:latin typeface="Seravek" pitchFamily="-65" charset="0"/>
                <a:sym typeface="Century Gothic" panose="020B0502020202020204" pitchFamily="34" charset="0"/>
              </a:rPr>
              <a:t>(x</a:t>
            </a:r>
            <a:r>
              <a:rPr lang="en-US" altLang="en-US" sz="2800" dirty="0">
                <a:solidFill>
                  <a:schemeClr val="bg1"/>
                </a:solidFill>
                <a:latin typeface="Seravek" pitchFamily="-65" charset="0"/>
                <a:sym typeface="Century Gothic" panose="020B0502020202020204" pitchFamily="34" charset="0"/>
              </a:rPr>
              <a:t>) </a:t>
            </a:r>
          </a:p>
          <a:p>
            <a:pPr lvl="2">
              <a:spcBef>
                <a:spcPts val="300"/>
              </a:spcBef>
              <a:buSzPct val="60000"/>
              <a:buFont typeface="Lucida Grande" pitchFamily="-65" charset="0"/>
              <a:buChar char="−"/>
            </a:pPr>
            <a:r>
              <a:rPr lang="en-US" altLang="en-US" sz="2800" dirty="0">
                <a:solidFill>
                  <a:schemeClr val="bg1"/>
                </a:solidFill>
                <a:latin typeface="Seravek" pitchFamily="-65" charset="0"/>
                <a:sym typeface="Century Gothic" panose="020B0502020202020204" pitchFamily="34" charset="0"/>
              </a:rPr>
              <a:t>non-negative</a:t>
            </a:r>
            <a:endParaRPr lang="en-US" altLang="en-US" sz="2800" dirty="0">
              <a:solidFill>
                <a:schemeClr val="bg1"/>
              </a:solidFill>
              <a:latin typeface="Seravek" pitchFamily="-65" charset="0"/>
              <a:ea typeface="ヒラギノ明朝 Pro W3" pitchFamily="-65" charset="-128"/>
              <a:sym typeface="Century Gothic" panose="020B0502020202020204" pitchFamily="34" charset="0"/>
            </a:endParaRPr>
          </a:p>
          <a:p>
            <a:pPr lvl="2">
              <a:spcBef>
                <a:spcPts val="300"/>
              </a:spcBef>
              <a:buSzPct val="60000"/>
              <a:buFont typeface="Lucida Grande" pitchFamily="-65" charset="0"/>
              <a:buChar char="−"/>
            </a:pPr>
            <a:r>
              <a:rPr lang="en-US" altLang="en-US" sz="2800" b="1" i="1" dirty="0" smtClean="0">
                <a:solidFill>
                  <a:schemeClr val="bg1"/>
                </a:solidFill>
                <a:latin typeface="Giddyup Std" pitchFamily="-65" charset="0"/>
              </a:rPr>
              <a:t>∫</a:t>
            </a:r>
            <a:r>
              <a:rPr lang="en-US" altLang="en-US" sz="2800" baseline="-25000" dirty="0" smtClean="0">
                <a:solidFill>
                  <a:schemeClr val="bg1"/>
                </a:solidFill>
                <a:latin typeface="Seravek" pitchFamily="-65" charset="0"/>
                <a:ea typeface="ヒラギノ明朝 Pro W3" pitchFamily="-65" charset="-128"/>
                <a:sym typeface="Century Gothic" panose="020B0502020202020204" pitchFamily="34" charset="0"/>
              </a:rPr>
              <a:t>-</a:t>
            </a:r>
            <a:r>
              <a:rPr lang="en-US" altLang="en-US" sz="2800" baseline="-25000" dirty="0" err="1">
                <a:solidFill>
                  <a:schemeClr val="bg1"/>
                </a:solidFill>
                <a:latin typeface="Seravek" pitchFamily="-65" charset="0"/>
                <a:ea typeface="ヒラギノ明朝 Pro W3" pitchFamily="-65" charset="-128"/>
                <a:sym typeface="Century Gothic" panose="020B0502020202020204" pitchFamily="34" charset="0"/>
              </a:rPr>
              <a:t>inf</a:t>
            </a:r>
            <a:r>
              <a:rPr lang="en-US" altLang="en-US" sz="2800" baseline="30000" dirty="0" err="1">
                <a:solidFill>
                  <a:schemeClr val="bg1"/>
                </a:solidFill>
                <a:latin typeface="Seravek" pitchFamily="-65" charset="0"/>
                <a:ea typeface="ヒラギノ明朝 Pro W3" pitchFamily="-65" charset="-128"/>
                <a:sym typeface="Century Gothic" panose="020B0502020202020204" pitchFamily="34" charset="0"/>
              </a:rPr>
              <a:t>inf</a:t>
            </a:r>
            <a:r>
              <a:rPr lang="en-US" altLang="en-US" sz="2800" baseline="30000" dirty="0">
                <a:solidFill>
                  <a:schemeClr val="bg1"/>
                </a:solidFill>
                <a:latin typeface="Seravek" pitchFamily="-65" charset="0"/>
                <a:ea typeface="ヒラギノ明朝 Pro W3" pitchFamily="-65" charset="-128"/>
                <a:sym typeface="Century Gothic" panose="020B0502020202020204" pitchFamily="34" charset="0"/>
              </a:rPr>
              <a:t>  </a:t>
            </a:r>
            <a:r>
              <a:rPr lang="en-US" altLang="en-US" sz="2800" u="sng" dirty="0">
                <a:solidFill>
                  <a:schemeClr val="bg1"/>
                </a:solidFill>
                <a:latin typeface="Seravek" pitchFamily="-65" charset="0"/>
                <a:ea typeface="ヒラギノ明朝 Pro W3" pitchFamily="-65" charset="-128"/>
                <a:sym typeface="Century Gothic" panose="020B0502020202020204" pitchFamily="34" charset="0"/>
              </a:rPr>
              <a:t>p</a:t>
            </a:r>
            <a:r>
              <a:rPr lang="en-US" altLang="en-US" sz="2800" u="sng" dirty="0" smtClean="0">
                <a:solidFill>
                  <a:schemeClr val="bg1"/>
                </a:solidFill>
                <a:latin typeface="Seravek" pitchFamily="-65" charset="0"/>
                <a:ea typeface="ヒラギノ明朝 Pro W3" pitchFamily="-65" charset="-128"/>
                <a:sym typeface="Century Gothic" panose="020B0502020202020204" pitchFamily="34" charset="0"/>
              </a:rPr>
              <a:t>(x</a:t>
            </a:r>
            <a:r>
              <a:rPr lang="en-US" altLang="en-US" sz="2800" u="sng" dirty="0">
                <a:solidFill>
                  <a:schemeClr val="bg1"/>
                </a:solidFill>
                <a:latin typeface="Seravek" pitchFamily="-65" charset="0"/>
                <a:ea typeface="ヒラギノ明朝 Pro W3" pitchFamily="-65" charset="-128"/>
                <a:sym typeface="Century Gothic" panose="020B0502020202020204" pitchFamily="34" charset="0"/>
              </a:rPr>
              <a:t>) dx </a:t>
            </a:r>
            <a:r>
              <a:rPr lang="en-US" altLang="en-US" sz="2800" dirty="0">
                <a:solidFill>
                  <a:schemeClr val="bg1"/>
                </a:solidFill>
                <a:latin typeface="Seravek" pitchFamily="-65" charset="0"/>
                <a:ea typeface="ヒラギノ明朝 Pro W3" pitchFamily="-65" charset="-128"/>
                <a:sym typeface="Century Gothic" panose="020B0502020202020204" pitchFamily="34" charset="0"/>
              </a:rPr>
              <a:t>= 1</a:t>
            </a:r>
          </a:p>
          <a:p>
            <a:pPr lvl="1">
              <a:spcBef>
                <a:spcPts val="2400"/>
              </a:spcBef>
              <a:buSzPct val="60000"/>
              <a:buFont typeface="Lucida Grande" pitchFamily="-65" charset="0"/>
              <a:buChar char="−"/>
            </a:pPr>
            <a:r>
              <a:rPr lang="en-US" altLang="en-US" sz="2800" dirty="0" smtClean="0">
                <a:solidFill>
                  <a:schemeClr val="bg1"/>
                </a:solidFill>
                <a:latin typeface="Seravek" pitchFamily="-65" charset="0"/>
              </a:rPr>
              <a:t>a </a:t>
            </a:r>
            <a:r>
              <a:rPr lang="en-US" altLang="en-US" sz="2800" dirty="0">
                <a:solidFill>
                  <a:schemeClr val="bg1"/>
                </a:solidFill>
                <a:latin typeface="Seravek" pitchFamily="-65" charset="0"/>
              </a:rPr>
              <a:t>pdf must be integrated over an interval to yield a probability </a:t>
            </a:r>
          </a:p>
          <a:p>
            <a:pPr lvl="1">
              <a:spcBef>
                <a:spcPts val="600"/>
              </a:spcBef>
              <a:buSzPct val="60000"/>
              <a:buFont typeface="Lucida Grande" pitchFamily="-65" charset="0"/>
              <a:buChar char="−"/>
            </a:pPr>
            <a:r>
              <a:rPr lang="en-US" altLang="en-US" sz="2800" u="sng" dirty="0">
                <a:solidFill>
                  <a:schemeClr val="bg1"/>
                </a:solidFill>
                <a:latin typeface="Seravek" pitchFamily="-65" charset="0"/>
                <a:ea typeface="ヒラギノ明朝 Pro W3" pitchFamily="-65" charset="-128"/>
                <a:sym typeface="Century Gothic" panose="020B0502020202020204" pitchFamily="34" charset="0"/>
              </a:rPr>
              <a:t>p(a≤ </a:t>
            </a:r>
            <a:r>
              <a:rPr lang="en-US" altLang="en-US" sz="2800" u="sng" dirty="0" smtClean="0">
                <a:solidFill>
                  <a:schemeClr val="bg1"/>
                </a:solidFill>
                <a:latin typeface="Seravek" pitchFamily="-65" charset="0"/>
                <a:ea typeface="ヒラギノ明朝 Pro W3" pitchFamily="-65" charset="-128"/>
                <a:sym typeface="Century Gothic" panose="020B0502020202020204" pitchFamily="34" charset="0"/>
              </a:rPr>
              <a:t>X </a:t>
            </a:r>
            <a:r>
              <a:rPr lang="en-US" altLang="en-US" sz="2800" u="sng" dirty="0">
                <a:solidFill>
                  <a:schemeClr val="bg1"/>
                </a:solidFill>
                <a:latin typeface="Seravek" pitchFamily="-65" charset="0"/>
                <a:ea typeface="ヒラギノ明朝 Pro W3" pitchFamily="-65" charset="-128"/>
                <a:sym typeface="Century Gothic" panose="020B0502020202020204" pitchFamily="34" charset="0"/>
              </a:rPr>
              <a:t>≤ b)</a:t>
            </a:r>
            <a:r>
              <a:rPr lang="en-US" altLang="en-US" sz="2800" dirty="0">
                <a:solidFill>
                  <a:schemeClr val="bg1"/>
                </a:solidFill>
                <a:latin typeface="Seravek" pitchFamily="-65" charset="0"/>
                <a:ea typeface="ヒラギノ明朝 Pro W3" pitchFamily="-65" charset="-128"/>
                <a:sym typeface="Century Gothic" panose="020B0502020202020204" pitchFamily="34" charset="0"/>
              </a:rPr>
              <a:t> </a:t>
            </a:r>
            <a:r>
              <a:rPr lang="en-US" altLang="en-US" sz="2800" dirty="0" smtClean="0">
                <a:solidFill>
                  <a:schemeClr val="bg1"/>
                </a:solidFill>
                <a:latin typeface="Seravek" pitchFamily="-65" charset="0"/>
                <a:ea typeface="ヒラギノ明朝 Pro W3" pitchFamily="-65" charset="-128"/>
                <a:sym typeface="Century Gothic" panose="020B0502020202020204" pitchFamily="34" charset="0"/>
              </a:rPr>
              <a:t>=</a:t>
            </a:r>
            <a:r>
              <a:rPr lang="en-US" altLang="en-US" sz="2800" b="1" i="1" dirty="0">
                <a:solidFill>
                  <a:schemeClr val="bg1"/>
                </a:solidFill>
                <a:latin typeface="Giddyup Std" pitchFamily="-65" charset="0"/>
              </a:rPr>
              <a:t> </a:t>
            </a:r>
            <a:r>
              <a:rPr lang="en-US" altLang="en-US" sz="2800" b="1" i="1" dirty="0" smtClean="0">
                <a:solidFill>
                  <a:schemeClr val="bg1"/>
                </a:solidFill>
                <a:latin typeface="Giddyup Std" pitchFamily="-65" charset="0"/>
              </a:rPr>
              <a:t>∫</a:t>
            </a:r>
            <a:r>
              <a:rPr lang="en-US" altLang="en-US" sz="2800" baseline="-25000" dirty="0" smtClean="0">
                <a:solidFill>
                  <a:schemeClr val="bg1"/>
                </a:solidFill>
                <a:latin typeface="Seravek" pitchFamily="-65" charset="0"/>
                <a:ea typeface="ヒラギノ明朝 Pro W3" pitchFamily="-65" charset="-128"/>
                <a:sym typeface="Century Gothic" panose="020B0502020202020204" pitchFamily="34" charset="0"/>
              </a:rPr>
              <a:t>a</a:t>
            </a:r>
            <a:r>
              <a:rPr lang="en-US" altLang="en-US" sz="2800" baseline="30000" dirty="0" smtClean="0">
                <a:solidFill>
                  <a:schemeClr val="bg1"/>
                </a:solidFill>
                <a:latin typeface="Seravek" pitchFamily="-65" charset="0"/>
                <a:ea typeface="ヒラギノ明朝 Pro W3" pitchFamily="-65" charset="-128"/>
                <a:sym typeface="Century Gothic" panose="020B0502020202020204" pitchFamily="34" charset="0"/>
              </a:rPr>
              <a:t>b  </a:t>
            </a:r>
            <a:r>
              <a:rPr lang="en-US" altLang="en-US" sz="2800" dirty="0">
                <a:solidFill>
                  <a:schemeClr val="bg1"/>
                </a:solidFill>
                <a:latin typeface="Seravek" pitchFamily="-65" charset="0"/>
                <a:ea typeface="ヒラギノ明朝 Pro W3" pitchFamily="-65" charset="-128"/>
                <a:sym typeface="Century Gothic" panose="020B0502020202020204" pitchFamily="34" charset="0"/>
              </a:rPr>
              <a:t>p</a:t>
            </a:r>
            <a:r>
              <a:rPr lang="en-US" altLang="en-US" sz="2800" dirty="0" smtClean="0">
                <a:solidFill>
                  <a:schemeClr val="bg1"/>
                </a:solidFill>
                <a:latin typeface="Seravek" pitchFamily="-65" charset="0"/>
                <a:ea typeface="ヒラギノ明朝 Pro W3" pitchFamily="-65" charset="-128"/>
                <a:sym typeface="Century Gothic" panose="020B0502020202020204" pitchFamily="34" charset="0"/>
              </a:rPr>
              <a:t>(x</a:t>
            </a:r>
            <a:r>
              <a:rPr lang="en-US" altLang="en-US" sz="2800" dirty="0">
                <a:solidFill>
                  <a:schemeClr val="bg1"/>
                </a:solidFill>
                <a:latin typeface="Seravek" pitchFamily="-65" charset="0"/>
                <a:ea typeface="ヒラギノ明朝 Pro W3" pitchFamily="-65" charset="-128"/>
                <a:sym typeface="Century Gothic" panose="020B0502020202020204" pitchFamily="34" charset="0"/>
              </a:rPr>
              <a:t>) dx. </a:t>
            </a:r>
          </a:p>
          <a:p>
            <a:pPr lvl="1">
              <a:spcBef>
                <a:spcPts val="600"/>
              </a:spcBef>
              <a:buSzPct val="60000"/>
              <a:buFont typeface="Lucida Grande" pitchFamily="-65" charset="0"/>
              <a:buChar char="−"/>
            </a:pPr>
            <a:r>
              <a:rPr lang="en-US" altLang="en-US" sz="2800" u="sng" dirty="0">
                <a:solidFill>
                  <a:schemeClr val="bg1"/>
                </a:solidFill>
                <a:latin typeface="Seravek" pitchFamily="-65" charset="0"/>
                <a:ea typeface="ヒラギノ明朝 Pro W3" pitchFamily="-65" charset="-128"/>
                <a:sym typeface="Century Gothic" panose="020B0502020202020204" pitchFamily="34" charset="0"/>
              </a:rPr>
              <a:t>p(a≤ </a:t>
            </a:r>
            <a:r>
              <a:rPr lang="en-US" altLang="en-US" sz="2800" u="sng" dirty="0" smtClean="0">
                <a:solidFill>
                  <a:schemeClr val="bg1"/>
                </a:solidFill>
                <a:latin typeface="Seravek" pitchFamily="-65" charset="0"/>
                <a:ea typeface="ヒラギノ明朝 Pro W3" pitchFamily="-65" charset="-128"/>
                <a:sym typeface="Century Gothic" panose="020B0502020202020204" pitchFamily="34" charset="0"/>
              </a:rPr>
              <a:t>X </a:t>
            </a:r>
            <a:r>
              <a:rPr lang="en-US" altLang="en-US" sz="2800" u="sng" dirty="0">
                <a:solidFill>
                  <a:schemeClr val="bg1"/>
                </a:solidFill>
                <a:latin typeface="Seravek" pitchFamily="-65" charset="0"/>
                <a:ea typeface="ヒラギノ明朝 Pro W3" pitchFamily="-65" charset="-128"/>
                <a:sym typeface="Century Gothic" panose="020B0502020202020204" pitchFamily="34" charset="0"/>
              </a:rPr>
              <a:t>≤ a)</a:t>
            </a:r>
            <a:r>
              <a:rPr lang="en-US" altLang="en-US" sz="2800" dirty="0">
                <a:solidFill>
                  <a:schemeClr val="bg1"/>
                </a:solidFill>
                <a:latin typeface="Seravek" pitchFamily="-65" charset="0"/>
                <a:ea typeface="ヒラギノ明朝 Pro W3" pitchFamily="-65" charset="-128"/>
                <a:sym typeface="Century Gothic" panose="020B0502020202020204" pitchFamily="34" charset="0"/>
              </a:rPr>
              <a:t> = </a:t>
            </a:r>
            <a:r>
              <a:rPr lang="en-US" altLang="en-US" sz="2800" dirty="0">
                <a:solidFill>
                  <a:srgbClr val="FF0000"/>
                </a:solidFill>
                <a:latin typeface="Seravek" pitchFamily="-65" charset="0"/>
                <a:sym typeface="Century Gothic" panose="020B0502020202020204" pitchFamily="34" charset="0"/>
              </a:rPr>
              <a:t>0</a:t>
            </a:r>
            <a:r>
              <a:rPr lang="en-US" altLang="en-US" sz="2800" dirty="0">
                <a:solidFill>
                  <a:schemeClr val="bg1"/>
                </a:solidFill>
                <a:latin typeface="Seravek" pitchFamily="-65" charset="0"/>
                <a:sym typeface="Century Gothic" panose="020B0502020202020204" pitchFamily="34" charset="0"/>
              </a:rPr>
              <a:t> !</a:t>
            </a:r>
            <a:endParaRPr lang="en-US" altLang="en-US" sz="2800" dirty="0">
              <a:solidFill>
                <a:schemeClr val="bg1"/>
              </a:solidFill>
              <a:latin typeface="Seravek" pitchFamily="-65" charset="0"/>
              <a:ea typeface="ヒラギノ明朝 Pro W3" pitchFamily="-65" charset="-128"/>
              <a:sym typeface="Century Gothic" panose="020B0502020202020204" pitchFamily="34" charset="0"/>
            </a:endParaRPr>
          </a:p>
        </p:txBody>
      </p:sp>
      <p:sp>
        <p:nvSpPr>
          <p:cNvPr id="2" name="TextBox 1"/>
          <p:cNvSpPr txBox="1">
            <a:spLocks noChangeArrowheads="1"/>
          </p:cNvSpPr>
          <p:nvPr/>
        </p:nvSpPr>
        <p:spPr bwMode="auto">
          <a:xfrm>
            <a:off x="622444" y="7848600"/>
            <a:ext cx="1121973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1pPr>
            <a:lvl2pPr marL="742950" indent="-28575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2pPr>
            <a:lvl3pPr marL="11430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3pPr>
            <a:lvl4pPr marL="16002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4pPr>
            <a:lvl5pPr marL="2057400" indent="-228600" eaLnBrk="0" hangingPunct="0">
              <a:defRPr sz="4200">
                <a:solidFill>
                  <a:srgbClr val="FFFFFF"/>
                </a:solidFill>
                <a:latin typeface="Helvetica Neue Light" pitchFamily="-65" charset="0"/>
                <a:ea typeface="MS PGothic" panose="020B0600070205080204" pitchFamily="34" charset="-128"/>
                <a:sym typeface="Helvetica Neue Light" pitchFamily="-65" charset="0"/>
              </a:defRPr>
            </a:lvl5pPr>
            <a:lvl6pPr marL="25146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6pPr>
            <a:lvl7pPr marL="29718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7pPr>
            <a:lvl8pPr marL="34290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8pPr>
            <a:lvl9pPr marL="3886200" indent="-228600" eaLnBrk="0" fontAlgn="base" hangingPunct="0">
              <a:spcBef>
                <a:spcPct val="0"/>
              </a:spcBef>
              <a:spcAft>
                <a:spcPct val="0"/>
              </a:spcAft>
              <a:defRPr sz="4200">
                <a:solidFill>
                  <a:srgbClr val="FFFFFF"/>
                </a:solidFill>
                <a:latin typeface="Helvetica Neue Light" pitchFamily="-65" charset="0"/>
                <a:ea typeface="MS PGothic" panose="020B0600070205080204" pitchFamily="34" charset="-128"/>
                <a:sym typeface="Helvetica Neue Light" pitchFamily="-65" charset="0"/>
              </a:defRPr>
            </a:lvl9pPr>
          </a:lstStyle>
          <a:p>
            <a:pPr eaLnBrk="1" hangingPunct="1"/>
            <a:r>
              <a:rPr lang="en-US" altLang="en-US" sz="3200" dirty="0">
                <a:solidFill>
                  <a:schemeClr val="bg1"/>
                </a:solidFill>
                <a:latin typeface="Seravek" pitchFamily="-65" charset="0"/>
              </a:rPr>
              <a:t>Cumulative distribution function (</a:t>
            </a:r>
            <a:r>
              <a:rPr lang="en-US" altLang="en-US" sz="3200" dirty="0" err="1" smtClean="0">
                <a:solidFill>
                  <a:schemeClr val="bg1"/>
                </a:solidFill>
                <a:latin typeface="Seravek" pitchFamily="-65" charset="0"/>
              </a:rPr>
              <a:t>cdf</a:t>
            </a:r>
            <a:r>
              <a:rPr lang="en-US" altLang="en-US" sz="3200" dirty="0" smtClean="0">
                <a:solidFill>
                  <a:schemeClr val="bg1"/>
                </a:solidFill>
                <a:latin typeface="Seravek" pitchFamily="-65" charset="0"/>
              </a:rPr>
              <a:t>)</a:t>
            </a:r>
          </a:p>
          <a:p>
            <a:pPr eaLnBrk="1" hangingPunct="1"/>
            <a:endParaRPr lang="en-US" altLang="en-US" sz="1000" dirty="0" smtClean="0">
              <a:solidFill>
                <a:schemeClr val="bg1"/>
              </a:solidFill>
              <a:latin typeface="Seravek" pitchFamily="-65" charset="0"/>
            </a:endParaRPr>
          </a:p>
          <a:p>
            <a:pPr eaLnBrk="1" hangingPunct="1"/>
            <a:r>
              <a:rPr lang="en-US" altLang="en-US" sz="2800" u="sng" dirty="0" smtClean="0">
                <a:solidFill>
                  <a:schemeClr val="bg1"/>
                </a:solidFill>
                <a:latin typeface="Seravek" pitchFamily="-65" charset="0"/>
                <a:ea typeface="ヒラギノ明朝 Pro W3" pitchFamily="-65" charset="-128"/>
                <a:sym typeface="Century Gothic" panose="020B0502020202020204" pitchFamily="34" charset="0"/>
              </a:rPr>
              <a:t>p(X </a:t>
            </a:r>
            <a:r>
              <a:rPr lang="en-US" altLang="en-US" sz="2800" u="sng" dirty="0">
                <a:solidFill>
                  <a:schemeClr val="bg1"/>
                </a:solidFill>
                <a:latin typeface="Seravek" pitchFamily="-65" charset="0"/>
                <a:ea typeface="ヒラギノ明朝 Pro W3" pitchFamily="-65" charset="-128"/>
                <a:sym typeface="Century Gothic" panose="020B0502020202020204" pitchFamily="34" charset="0"/>
              </a:rPr>
              <a:t>≤ </a:t>
            </a:r>
            <a:r>
              <a:rPr lang="en-US" altLang="en-US" sz="2800" u="sng" dirty="0" smtClean="0">
                <a:solidFill>
                  <a:schemeClr val="bg1"/>
                </a:solidFill>
                <a:latin typeface="Seravek" pitchFamily="-65" charset="0"/>
                <a:ea typeface="ヒラギノ明朝 Pro W3" pitchFamily="-65" charset="-128"/>
                <a:sym typeface="Century Gothic" panose="020B0502020202020204" pitchFamily="34" charset="0"/>
              </a:rPr>
              <a:t>x</a:t>
            </a:r>
            <a:r>
              <a:rPr lang="en-US" altLang="en-US" sz="2800" u="sng" baseline="-25000" dirty="0" smtClean="0">
                <a:solidFill>
                  <a:schemeClr val="bg1"/>
                </a:solidFill>
                <a:latin typeface="Seravek" pitchFamily="-65" charset="0"/>
                <a:ea typeface="ヒラギノ明朝 Pro W3" pitchFamily="-65" charset="-128"/>
                <a:sym typeface="Century Gothic" panose="020B0502020202020204" pitchFamily="34" charset="0"/>
              </a:rPr>
              <a:t>i</a:t>
            </a:r>
            <a:r>
              <a:rPr lang="en-US" altLang="en-US" sz="2800" u="sng" dirty="0" smtClean="0">
                <a:solidFill>
                  <a:schemeClr val="bg1"/>
                </a:solidFill>
                <a:latin typeface="Seravek" pitchFamily="-65" charset="0"/>
                <a:ea typeface="ヒラギノ明朝 Pro W3" pitchFamily="-65" charset="-128"/>
                <a:sym typeface="Century Gothic" panose="020B0502020202020204" pitchFamily="34" charset="0"/>
              </a:rPr>
              <a:t>)</a:t>
            </a:r>
            <a:r>
              <a:rPr lang="en-US" altLang="en-US" sz="2800" dirty="0" smtClean="0">
                <a:solidFill>
                  <a:schemeClr val="bg1"/>
                </a:solidFill>
                <a:latin typeface="Seravek" pitchFamily="-65" charset="0"/>
                <a:ea typeface="ヒラギノ明朝 Pro W3" pitchFamily="-65" charset="-128"/>
                <a:sym typeface="Century Gothic" panose="020B0502020202020204" pitchFamily="34" charset="0"/>
              </a:rPr>
              <a:t> =</a:t>
            </a:r>
            <a:r>
              <a:rPr lang="el-GR" altLang="en-US" sz="2800" i="1" dirty="0" smtClean="0">
                <a:solidFill>
                  <a:schemeClr val="bg1"/>
                </a:solidFill>
                <a:latin typeface="Giddyup Std" pitchFamily="-65" charset="0"/>
                <a:sym typeface="Century Gothic" panose="020B0502020202020204" pitchFamily="34" charset="0"/>
              </a:rPr>
              <a:t>Σ</a:t>
            </a:r>
            <a:r>
              <a:rPr lang="en-US" altLang="en-US" sz="2800" baseline="30000" dirty="0" smtClean="0">
                <a:solidFill>
                  <a:schemeClr val="bg1"/>
                </a:solidFill>
                <a:latin typeface="Seravek" pitchFamily="-65" charset="0"/>
                <a:ea typeface="ヒラギノ明朝 Pro W3" pitchFamily="-65" charset="-128"/>
                <a:sym typeface="Century Gothic" panose="020B0502020202020204" pitchFamily="34" charset="0"/>
              </a:rPr>
              <a:t>xi  </a:t>
            </a:r>
            <a:r>
              <a:rPr lang="en-US" altLang="en-US" sz="2800" dirty="0" smtClean="0">
                <a:solidFill>
                  <a:schemeClr val="bg1"/>
                </a:solidFill>
                <a:latin typeface="Seravek" pitchFamily="-65" charset="0"/>
                <a:ea typeface="ヒラギノ明朝 Pro W3" pitchFamily="-65" charset="-128"/>
                <a:sym typeface="Century Gothic" panose="020B0502020202020204" pitchFamily="34" charset="0"/>
              </a:rPr>
              <a:t>p(x</a:t>
            </a:r>
            <a:r>
              <a:rPr lang="en-US" altLang="en-US" sz="2800" baseline="-25000" dirty="0" smtClean="0">
                <a:solidFill>
                  <a:schemeClr val="bg1"/>
                </a:solidFill>
                <a:latin typeface="Seravek" pitchFamily="-65" charset="0"/>
                <a:ea typeface="ヒラギノ明朝 Pro W3" pitchFamily="-65" charset="-128"/>
                <a:sym typeface="Century Gothic" panose="020B0502020202020204" pitchFamily="34" charset="0"/>
              </a:rPr>
              <a:t>i</a:t>
            </a:r>
            <a:r>
              <a:rPr lang="en-US" altLang="en-US" sz="2800" dirty="0" smtClean="0">
                <a:solidFill>
                  <a:schemeClr val="bg1"/>
                </a:solidFill>
                <a:latin typeface="Seravek" pitchFamily="-65" charset="0"/>
                <a:ea typeface="ヒラギノ明朝 Pro W3" pitchFamily="-65" charset="-128"/>
                <a:sym typeface="Century Gothic" panose="020B0502020202020204" pitchFamily="34" charset="0"/>
              </a:rPr>
              <a:t>) </a:t>
            </a:r>
            <a:r>
              <a:rPr lang="en-US" altLang="en-US" sz="2800" dirty="0">
                <a:solidFill>
                  <a:schemeClr val="bg1"/>
                </a:solidFill>
                <a:latin typeface="Seravek" pitchFamily="-65" charset="0"/>
              </a:rPr>
              <a:t>	</a:t>
            </a:r>
            <a:r>
              <a:rPr lang="en-US" altLang="en-US" sz="2800" dirty="0" smtClean="0">
                <a:solidFill>
                  <a:schemeClr val="bg1"/>
                </a:solidFill>
                <a:latin typeface="Seravek" pitchFamily="-65" charset="0"/>
              </a:rPr>
              <a:t>			</a:t>
            </a:r>
            <a:r>
              <a:rPr lang="en-US" altLang="en-US" sz="2800" u="sng" dirty="0" smtClean="0">
                <a:solidFill>
                  <a:schemeClr val="bg1"/>
                </a:solidFill>
                <a:latin typeface="Seravek" pitchFamily="-65" charset="0"/>
                <a:ea typeface="ヒラギノ明朝 Pro W3" pitchFamily="-65" charset="-128"/>
                <a:sym typeface="Century Gothic" panose="020B0502020202020204" pitchFamily="34" charset="0"/>
              </a:rPr>
              <a:t>p(-</a:t>
            </a:r>
            <a:r>
              <a:rPr lang="en-US" altLang="en-US" sz="2800" u="sng" dirty="0" err="1" smtClean="0">
                <a:solidFill>
                  <a:schemeClr val="bg1"/>
                </a:solidFill>
                <a:latin typeface="Seravek" pitchFamily="-65" charset="0"/>
                <a:ea typeface="ヒラギノ明朝 Pro W3" pitchFamily="-65" charset="-128"/>
                <a:sym typeface="Century Gothic" panose="020B0502020202020204" pitchFamily="34" charset="0"/>
              </a:rPr>
              <a:t>inf</a:t>
            </a:r>
            <a:r>
              <a:rPr lang="en-US" altLang="en-US" sz="2800" u="sng" dirty="0" smtClean="0">
                <a:solidFill>
                  <a:schemeClr val="bg1"/>
                </a:solidFill>
                <a:latin typeface="Seravek" pitchFamily="-65" charset="0"/>
                <a:ea typeface="ヒラギノ明朝 Pro W3" pitchFamily="-65" charset="-128"/>
                <a:sym typeface="Century Gothic" panose="020B0502020202020204" pitchFamily="34" charset="0"/>
              </a:rPr>
              <a:t> ≤ </a:t>
            </a:r>
            <a:r>
              <a:rPr lang="en-US" altLang="en-US" sz="2800" u="sng" dirty="0" smtClean="0">
                <a:solidFill>
                  <a:schemeClr val="bg1"/>
                </a:solidFill>
                <a:latin typeface="Seravek" pitchFamily="-65" charset="0"/>
                <a:ea typeface="ヒラギノ明朝 Pro W3" pitchFamily="-65" charset="-128"/>
                <a:sym typeface="Century Gothic" panose="020B0502020202020204" pitchFamily="34" charset="0"/>
              </a:rPr>
              <a:t>X </a:t>
            </a:r>
            <a:r>
              <a:rPr lang="en-US" altLang="en-US" sz="2800" u="sng" dirty="0">
                <a:solidFill>
                  <a:schemeClr val="bg1"/>
                </a:solidFill>
                <a:latin typeface="Seravek" pitchFamily="-65" charset="0"/>
                <a:ea typeface="ヒラギノ明朝 Pro W3" pitchFamily="-65" charset="-128"/>
                <a:sym typeface="Century Gothic" panose="020B0502020202020204" pitchFamily="34" charset="0"/>
              </a:rPr>
              <a:t>≤ b)</a:t>
            </a:r>
            <a:r>
              <a:rPr lang="en-US" altLang="en-US" sz="2800" dirty="0">
                <a:solidFill>
                  <a:schemeClr val="bg1"/>
                </a:solidFill>
                <a:latin typeface="Seravek" pitchFamily="-65" charset="0"/>
                <a:ea typeface="ヒラギノ明朝 Pro W3" pitchFamily="-65" charset="-128"/>
                <a:sym typeface="Century Gothic" panose="020B0502020202020204" pitchFamily="34" charset="0"/>
              </a:rPr>
              <a:t> </a:t>
            </a:r>
            <a:r>
              <a:rPr lang="en-US" altLang="en-US" sz="2800" dirty="0" smtClean="0">
                <a:solidFill>
                  <a:schemeClr val="bg1"/>
                </a:solidFill>
                <a:latin typeface="Seravek" pitchFamily="-65" charset="0"/>
                <a:ea typeface="ヒラギノ明朝 Pro W3" pitchFamily="-65" charset="-128"/>
                <a:sym typeface="Century Gothic" panose="020B0502020202020204" pitchFamily="34" charset="0"/>
              </a:rPr>
              <a:t>=</a:t>
            </a:r>
            <a:r>
              <a:rPr lang="en-US" altLang="en-US" sz="2800" b="1" i="1" dirty="0">
                <a:solidFill>
                  <a:schemeClr val="bg1"/>
                </a:solidFill>
                <a:latin typeface="Giddyup Std" pitchFamily="-65" charset="0"/>
              </a:rPr>
              <a:t> </a:t>
            </a:r>
            <a:r>
              <a:rPr lang="en-US" altLang="en-US" sz="2800" b="1" i="1" dirty="0" smtClean="0">
                <a:solidFill>
                  <a:schemeClr val="bg1"/>
                </a:solidFill>
                <a:latin typeface="Giddyup Std" pitchFamily="-65" charset="0"/>
              </a:rPr>
              <a:t>∫</a:t>
            </a:r>
            <a:r>
              <a:rPr lang="en-US" altLang="en-US" sz="2800" baseline="-25000" dirty="0" smtClean="0">
                <a:solidFill>
                  <a:schemeClr val="bg1"/>
                </a:solidFill>
                <a:latin typeface="Seravek" pitchFamily="-65" charset="0"/>
                <a:ea typeface="ヒラギノ明朝 Pro W3" pitchFamily="-65" charset="-128"/>
                <a:sym typeface="Century Gothic" panose="020B0502020202020204" pitchFamily="34" charset="0"/>
              </a:rPr>
              <a:t>-</a:t>
            </a:r>
            <a:r>
              <a:rPr lang="en-US" altLang="en-US" sz="2800" baseline="-25000" dirty="0" err="1" smtClean="0">
                <a:solidFill>
                  <a:schemeClr val="bg1"/>
                </a:solidFill>
                <a:latin typeface="Seravek" pitchFamily="-65" charset="0"/>
                <a:ea typeface="ヒラギノ明朝 Pro W3" pitchFamily="-65" charset="-128"/>
                <a:sym typeface="Century Gothic" panose="020B0502020202020204" pitchFamily="34" charset="0"/>
              </a:rPr>
              <a:t>inf</a:t>
            </a:r>
            <a:r>
              <a:rPr lang="en-US" altLang="en-US" sz="2800" baseline="30000" dirty="0" err="1" smtClean="0">
                <a:solidFill>
                  <a:schemeClr val="bg1"/>
                </a:solidFill>
                <a:latin typeface="Seravek" pitchFamily="-65" charset="0"/>
                <a:ea typeface="ヒラギノ明朝 Pro W3" pitchFamily="-65" charset="-128"/>
                <a:sym typeface="Century Gothic" panose="020B0502020202020204" pitchFamily="34" charset="0"/>
              </a:rPr>
              <a:t>b</a:t>
            </a:r>
            <a:r>
              <a:rPr lang="en-US" altLang="en-US" sz="2800" baseline="30000" dirty="0" smtClean="0">
                <a:solidFill>
                  <a:schemeClr val="bg1"/>
                </a:solidFill>
                <a:latin typeface="Seravek" pitchFamily="-65" charset="0"/>
                <a:ea typeface="ヒラギノ明朝 Pro W3" pitchFamily="-65" charset="-128"/>
                <a:sym typeface="Century Gothic" panose="020B0502020202020204" pitchFamily="34" charset="0"/>
              </a:rPr>
              <a:t>  </a:t>
            </a:r>
            <a:r>
              <a:rPr lang="en-US" altLang="en-US" sz="2800" dirty="0" smtClean="0">
                <a:solidFill>
                  <a:schemeClr val="bg1"/>
                </a:solidFill>
                <a:latin typeface="Seravek" pitchFamily="-65" charset="0"/>
                <a:ea typeface="ヒラギノ明朝 Pro W3" pitchFamily="-65" charset="-128"/>
                <a:sym typeface="Century Gothic" panose="020B0502020202020204" pitchFamily="34" charset="0"/>
              </a:rPr>
              <a:t>p(x</a:t>
            </a:r>
            <a:r>
              <a:rPr lang="en-US" altLang="en-US" sz="2800" dirty="0">
                <a:solidFill>
                  <a:schemeClr val="bg1"/>
                </a:solidFill>
                <a:latin typeface="Seravek" pitchFamily="-65" charset="0"/>
                <a:ea typeface="ヒラギノ明朝 Pro W3" pitchFamily="-65" charset="-128"/>
                <a:sym typeface="Century Gothic" panose="020B0502020202020204" pitchFamily="34" charset="0"/>
              </a:rPr>
              <a:t>) dx. </a:t>
            </a:r>
            <a:endParaRPr lang="en-US" altLang="en-US" sz="2800" dirty="0">
              <a:solidFill>
                <a:schemeClr val="bg1"/>
              </a:solidFill>
              <a:latin typeface="Seravek" pitchFamily="-65" charset="0"/>
            </a:endParaRPr>
          </a:p>
        </p:txBody>
      </p:sp>
      <p:sp>
        <p:nvSpPr>
          <p:cNvPr id="6" name="TextBox 5"/>
          <p:cNvSpPr txBox="1"/>
          <p:nvPr/>
        </p:nvSpPr>
        <p:spPr>
          <a:xfrm>
            <a:off x="1854200" y="-76200"/>
            <a:ext cx="1295400" cy="381000"/>
          </a:xfrm>
          <a:prstGeom prst="rect">
            <a:avLst/>
          </a:prstGeom>
          <a:solidFill>
            <a:schemeClr val="bg1">
              <a:lumMod val="95000"/>
              <a:lumOff val="5000"/>
            </a:schemeClr>
          </a:solidFill>
        </p:spPr>
        <p:txBody>
          <a:bodyPr>
            <a:spAutoFit/>
          </a:bodyPr>
          <a:lstStyle/>
          <a:p>
            <a:pPr algn="ctr">
              <a:defRPr/>
            </a:pPr>
            <a:r>
              <a:rPr lang="en-US" sz="1800" dirty="0">
                <a:solidFill>
                  <a:schemeClr val="tx1"/>
                </a:solidFill>
                <a:latin typeface="Calibri"/>
                <a:ea typeface="ＭＳ Ｐゴシック" charset="0"/>
                <a:cs typeface="Calibri"/>
                <a:sym typeface="Helvetica Neue Light" charset="0"/>
              </a:rPr>
              <a:t>1D RVs</a:t>
            </a:r>
          </a:p>
        </p:txBody>
      </p:sp>
      <p:sp>
        <p:nvSpPr>
          <p:cNvPr id="7" name="TextBox 6"/>
          <p:cNvSpPr txBox="1"/>
          <p:nvPr/>
        </p:nvSpPr>
        <p:spPr>
          <a:xfrm>
            <a:off x="31496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Cond. </a:t>
            </a:r>
            <a:r>
              <a:rPr lang="en-US" sz="1800" dirty="0" err="1">
                <a:solidFill>
                  <a:schemeClr val="bg1"/>
                </a:solidFill>
                <a:latin typeface="Calibri"/>
                <a:ea typeface="ＭＳ Ｐゴシック" charset="0"/>
                <a:cs typeface="Calibri"/>
                <a:sym typeface="Helvetica Neue Light" charset="0"/>
              </a:rPr>
              <a:t>Prob</a:t>
            </a:r>
            <a:endParaRPr lang="en-US" sz="1800" dirty="0">
              <a:solidFill>
                <a:schemeClr val="bg1"/>
              </a:solidFill>
              <a:latin typeface="Calibri"/>
              <a:ea typeface="ＭＳ Ｐゴシック" charset="0"/>
              <a:cs typeface="Calibri"/>
              <a:sym typeface="Helvetica Neue Light" charset="0"/>
            </a:endParaRPr>
          </a:p>
        </p:txBody>
      </p:sp>
      <p:sp>
        <p:nvSpPr>
          <p:cNvPr id="8" name="TextBox 7"/>
          <p:cNvSpPr txBox="1"/>
          <p:nvPr/>
        </p:nvSpPr>
        <p:spPr>
          <a:xfrm>
            <a:off x="4749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err="1">
                <a:solidFill>
                  <a:schemeClr val="bg1"/>
                </a:solidFill>
                <a:latin typeface="Calibri"/>
                <a:ea typeface="ＭＳ Ｐゴシック" charset="0"/>
                <a:cs typeface="Calibri"/>
                <a:sym typeface="Helvetica Neue Light" charset="0"/>
              </a:rPr>
              <a:t>Corr</a:t>
            </a:r>
            <a:r>
              <a:rPr lang="en-US" sz="1800" dirty="0">
                <a:solidFill>
                  <a:schemeClr val="bg1"/>
                </a:solidFill>
                <a:latin typeface="Calibri"/>
                <a:ea typeface="ＭＳ Ｐゴシック" charset="0"/>
                <a:cs typeface="Calibri"/>
                <a:sym typeface="Helvetica Neue Light" charset="0"/>
              </a:rPr>
              <a:t>/</a:t>
            </a:r>
            <a:r>
              <a:rPr lang="en-US" sz="1800" dirty="0" err="1">
                <a:solidFill>
                  <a:schemeClr val="bg1"/>
                </a:solidFill>
                <a:latin typeface="Calibri"/>
                <a:ea typeface="ＭＳ Ｐゴシック" charset="0"/>
                <a:cs typeface="Calibri"/>
                <a:sym typeface="Helvetica Neue Light" charset="0"/>
              </a:rPr>
              <a:t>Indep</a:t>
            </a:r>
            <a:endParaRPr lang="en-US" sz="1800" dirty="0">
              <a:solidFill>
                <a:schemeClr val="bg1"/>
              </a:solidFill>
              <a:latin typeface="Calibri"/>
              <a:ea typeface="ＭＳ Ｐゴシック" charset="0"/>
              <a:cs typeface="Calibri"/>
              <a:sym typeface="Helvetica Neue Light" charset="0"/>
            </a:endParaRPr>
          </a:p>
        </p:txBody>
      </p:sp>
      <p:sp>
        <p:nvSpPr>
          <p:cNvPr id="9" name="TextBox 8"/>
          <p:cNvSpPr txBox="1"/>
          <p:nvPr/>
        </p:nvSpPr>
        <p:spPr>
          <a:xfrm>
            <a:off x="6350000" y="-76200"/>
            <a:ext cx="1828800" cy="381000"/>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Concept map</a:t>
            </a:r>
          </a:p>
        </p:txBody>
      </p:sp>
      <p:sp>
        <p:nvSpPr>
          <p:cNvPr id="11" name="TextBox 10"/>
          <p:cNvSpPr txBox="1"/>
          <p:nvPr/>
        </p:nvSpPr>
        <p:spPr>
          <a:xfrm>
            <a:off x="81788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Quiz</a:t>
            </a:r>
          </a:p>
        </p:txBody>
      </p:sp>
      <p:sp>
        <p:nvSpPr>
          <p:cNvPr id="12" name="TextBox 11"/>
          <p:cNvSpPr txBox="1"/>
          <p:nvPr/>
        </p:nvSpPr>
        <p:spPr>
          <a:xfrm>
            <a:off x="9779000" y="-65088"/>
            <a:ext cx="1600200" cy="369888"/>
          </a:xfrm>
          <a:prstGeom prst="rect">
            <a:avLst/>
          </a:prstGeom>
          <a:solidFill>
            <a:schemeClr val="tx1"/>
          </a:solidFill>
          <a:ln>
            <a:solidFill>
              <a:schemeClr val="tx1">
                <a:lumMod val="65000"/>
              </a:schemeClr>
            </a:solidFill>
          </a:ln>
        </p:spPr>
        <p:txBody>
          <a:bodyPr>
            <a:spAutoFit/>
          </a:bodyPr>
          <a:lstStyle/>
          <a:p>
            <a:pPr algn="ctr">
              <a:defRPr/>
            </a:pPr>
            <a:r>
              <a:rPr lang="en-US" sz="1800" dirty="0">
                <a:solidFill>
                  <a:schemeClr val="bg1"/>
                </a:solidFill>
                <a:latin typeface="Calibri"/>
                <a:ea typeface="ＭＳ Ｐゴシック" charset="0"/>
                <a:cs typeface="Calibri"/>
                <a:sym typeface="Helvetica Neue Light" charset="0"/>
              </a:rPr>
              <a:t>Coming up</a:t>
            </a:r>
          </a:p>
        </p:txBody>
      </p:sp>
      <p:sp>
        <p:nvSpPr>
          <p:cNvPr id="3" name="Rounded Rectangle 2"/>
          <p:cNvSpPr/>
          <p:nvPr/>
        </p:nvSpPr>
        <p:spPr bwMode="auto">
          <a:xfrm>
            <a:off x="1854200" y="2971800"/>
            <a:ext cx="2133600" cy="685800"/>
          </a:xfrm>
          <a:prstGeom prst="roundRect">
            <a:avLst/>
          </a:prstGeom>
          <a:noFill/>
          <a:ln w="5715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endParaRPr>
          </a:p>
        </p:txBody>
      </p:sp>
      <p:sp>
        <p:nvSpPr>
          <p:cNvPr id="5" name="Rounded Rectangle 4"/>
          <p:cNvSpPr/>
          <p:nvPr/>
        </p:nvSpPr>
        <p:spPr bwMode="auto">
          <a:xfrm>
            <a:off x="7282255" y="5562600"/>
            <a:ext cx="4495800" cy="685800"/>
          </a:xfrm>
          <a:prstGeom prst="roundRect">
            <a:avLst/>
          </a:prstGeom>
          <a:noFill/>
          <a:ln w="57150" cap="flat" cmpd="sng" algn="ctr">
            <a:solidFill>
              <a:srgbClr val="FFFF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2">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uiExpand="1" build="p"/>
      <p:bldP spid="10" grpId="0" uiExpand="1" build="p" bldLvl="2"/>
      <p:bldP spid="2" grpId="0"/>
      <p:bldP spid="3" grpId="0" animBg="1"/>
      <p:bldP spid="5" grpId="0" animBg="1"/>
    </p:bldLst>
  </p:timing>
</p:sld>
</file>

<file path=ppt/theme/theme1.xml><?xml version="1.0" encoding="utf-8"?>
<a:theme xmlns:a="http://schemas.openxmlformats.org/drawingml/2006/main" name="Title &amp; Bullets - 2 Column">
  <a:themeElements>
    <a:clrScheme name="Custom 1">
      <a:dk1>
        <a:srgbClr val="000000"/>
      </a:dk1>
      <a:lt1>
        <a:srgbClr val="FFFFFF"/>
      </a:lt1>
      <a:dk2>
        <a:srgbClr val="000000"/>
      </a:dk2>
      <a:lt2>
        <a:srgbClr val="000000"/>
      </a:lt2>
      <a:accent1>
        <a:srgbClr val="5CA9FF"/>
      </a:accent1>
      <a:accent2>
        <a:srgbClr val="333399"/>
      </a:accent2>
      <a:accent3>
        <a:srgbClr val="AAAAAA"/>
      </a:accent3>
      <a:accent4>
        <a:srgbClr val="DADADA"/>
      </a:accent4>
      <a:accent5>
        <a:srgbClr val="B5D1FF"/>
      </a:accent5>
      <a:accent6>
        <a:srgbClr val="2D2D8A"/>
      </a:accent6>
      <a:hlink>
        <a:srgbClr val="009999"/>
      </a:hlink>
      <a:folHlink>
        <a:srgbClr val="99CC00"/>
      </a:folHlink>
    </a:clrScheme>
    <a:fontScheme name="Title &amp; Bullets - 2 Column">
      <a:majorFont>
        <a:latin typeface="Century Gothic"/>
        <a:ea typeface="ヒラギノ明朝 Pro W3"/>
        <a:cs typeface="ヒラギノ明朝 Pro W3"/>
      </a:majorFont>
      <a:minorFont>
        <a:latin typeface="Century Gothic"/>
        <a:ea typeface="ヒラギノ明朝 Pro W3"/>
        <a:cs typeface="ヒラギノ明朝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0082E5">
                <a:alpha val="75000"/>
              </a:srgbClr>
            </a:gs>
            <a:gs pos="100000">
              <a:srgbClr val="0057E5">
                <a:alpha val="64999"/>
              </a:srgbClr>
            </a:gs>
          </a:gsLst>
          <a:lin ang="5400000" scaled="1"/>
        </a:gra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defRPr>
        </a:defPPr>
      </a:lstStyle>
    </a:spDef>
    <a:lnDef>
      <a:spPr bwMode="auto">
        <a:xfrm>
          <a:off x="0" y="0"/>
          <a:ext cx="1" cy="1"/>
        </a:xfrm>
        <a:custGeom>
          <a:avLst/>
          <a:gdLst/>
          <a:ahLst/>
          <a:cxnLst/>
          <a:rect l="0" t="0" r="0" b="0"/>
          <a:pathLst/>
        </a:custGeom>
        <a:gradFill rotWithShape="0">
          <a:gsLst>
            <a:gs pos="0">
              <a:srgbClr val="0082E5">
                <a:alpha val="75000"/>
              </a:srgbClr>
            </a:gs>
            <a:gs pos="100000">
              <a:srgbClr val="0057E5">
                <a:alpha val="64999"/>
              </a:srgbClr>
            </a:gs>
          </a:gsLst>
          <a:lin ang="5400000" scaled="1"/>
        </a:gra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defRPr>
        </a:defPPr>
      </a:lstStyle>
    </a:lnDef>
  </a:objectDefaults>
  <a:extraClrSchemeLst>
    <a:extraClrScheme>
      <a:clrScheme name="Title &amp; Bullets - 2 Colum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hoto - Horizontal">
  <a:themeElements>
    <a:clrScheme name="">
      <a:dk1>
        <a:srgbClr val="00000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Photo - Horizontal">
      <a:majorFont>
        <a:latin typeface="Helvetica Neue Light"/>
        <a:ea typeface="ヒラギノ角ゴ Pro W3"/>
        <a:cs typeface="ヒラギノ角ゴ Pro W3"/>
      </a:majorFont>
      <a:minorFont>
        <a:latin typeface="Helvetica Neue Light"/>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0082E5">
                <a:alpha val="75000"/>
              </a:srgbClr>
            </a:gs>
            <a:gs pos="100000">
              <a:srgbClr val="0057E5">
                <a:alpha val="64999"/>
              </a:srgbClr>
            </a:gs>
          </a:gsLst>
          <a:lin ang="5400000" scaled="1"/>
        </a:gra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defRPr>
        </a:defPPr>
      </a:lstStyle>
    </a:spDef>
    <a:lnDef>
      <a:spPr bwMode="auto">
        <a:xfrm>
          <a:off x="0" y="0"/>
          <a:ext cx="1" cy="1"/>
        </a:xfrm>
        <a:custGeom>
          <a:avLst/>
          <a:gdLst/>
          <a:ahLst/>
          <a:cxnLst/>
          <a:rect l="0" t="0" r="0" b="0"/>
          <a:pathLst/>
        </a:custGeom>
        <a:gradFill rotWithShape="0">
          <a:gsLst>
            <a:gs pos="0">
              <a:srgbClr val="0082E5">
                <a:alpha val="75000"/>
              </a:srgbClr>
            </a:gs>
            <a:gs pos="100000">
              <a:srgbClr val="0057E5">
                <a:alpha val="64999"/>
              </a:srgbClr>
            </a:gs>
          </a:gsLst>
          <a:lin ang="5400000" scaled="1"/>
        </a:gra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defRPr>
        </a:defPPr>
      </a:lstStyle>
    </a:lnDef>
  </a:objectDefaults>
  <a:extraClrSchemeLst>
    <a:extraClrScheme>
      <a:clrScheme name="Photo - Horizont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amp; Bullets - Left">
  <a:themeElements>
    <a:clrScheme name="">
      <a:dk1>
        <a:srgbClr val="00000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Title &amp; Bullets - Left">
      <a:majorFont>
        <a:latin typeface="Helvetica Neue Light"/>
        <a:ea typeface="ヒラギノ角ゴ Pro W3"/>
        <a:cs typeface="ヒラギノ角ゴ Pro W3"/>
      </a:majorFont>
      <a:minorFont>
        <a:latin typeface="Helvetica Neue Light"/>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0082E5">
                <a:alpha val="75000"/>
              </a:srgbClr>
            </a:gs>
            <a:gs pos="100000">
              <a:srgbClr val="0057E5">
                <a:alpha val="64999"/>
              </a:srgbClr>
            </a:gs>
          </a:gsLst>
          <a:lin ang="5400000" scaled="1"/>
        </a:gra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defRPr>
        </a:defPPr>
      </a:lstStyle>
    </a:spDef>
    <a:lnDef>
      <a:spPr bwMode="auto">
        <a:xfrm>
          <a:off x="0" y="0"/>
          <a:ext cx="1" cy="1"/>
        </a:xfrm>
        <a:custGeom>
          <a:avLst/>
          <a:gdLst/>
          <a:ahLst/>
          <a:cxnLst/>
          <a:rect l="0" t="0" r="0" b="0"/>
          <a:pathLst/>
        </a:custGeom>
        <a:gradFill rotWithShape="0">
          <a:gsLst>
            <a:gs pos="0">
              <a:srgbClr val="0082E5">
                <a:alpha val="75000"/>
              </a:srgbClr>
            </a:gs>
            <a:gs pos="100000">
              <a:srgbClr val="0057E5">
                <a:alpha val="64999"/>
              </a:srgbClr>
            </a:gs>
          </a:gsLst>
          <a:lin ang="5400000" scaled="1"/>
        </a:gra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defRPr>
        </a:defPPr>
      </a:lstStyle>
    </a:lnDef>
  </a:objectDefaults>
  <a:extraClrSchemeLst>
    <a:extraClrScheme>
      <a:clrScheme name="Title &amp; Bullets - Lef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itle &amp; Bullets - Right">
  <a:themeElements>
    <a:clrScheme name="">
      <a:dk1>
        <a:srgbClr val="00000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Title &amp; Bullets - Right">
      <a:majorFont>
        <a:latin typeface="Helvetica Neue Light"/>
        <a:ea typeface="ヒラギノ角ゴ Pro W3"/>
        <a:cs typeface="ヒラギノ角ゴ Pro W3"/>
      </a:majorFont>
      <a:minorFont>
        <a:latin typeface="Helvetica Neue Light"/>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0082E5">
                <a:alpha val="75000"/>
              </a:srgbClr>
            </a:gs>
            <a:gs pos="100000">
              <a:srgbClr val="0057E5">
                <a:alpha val="64999"/>
              </a:srgbClr>
            </a:gs>
          </a:gsLst>
          <a:lin ang="5400000" scaled="1"/>
        </a:gra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defRPr>
        </a:defPPr>
      </a:lstStyle>
    </a:spDef>
    <a:lnDef>
      <a:spPr bwMode="auto">
        <a:xfrm>
          <a:off x="0" y="0"/>
          <a:ext cx="1" cy="1"/>
        </a:xfrm>
        <a:custGeom>
          <a:avLst/>
          <a:gdLst/>
          <a:ahLst/>
          <a:cxnLst/>
          <a:rect l="0" t="0" r="0" b="0"/>
          <a:pathLst/>
        </a:custGeom>
        <a:gradFill rotWithShape="0">
          <a:gsLst>
            <a:gs pos="0">
              <a:srgbClr val="0082E5">
                <a:alpha val="75000"/>
              </a:srgbClr>
            </a:gs>
            <a:gs pos="100000">
              <a:srgbClr val="0057E5">
                <a:alpha val="64999"/>
              </a:srgbClr>
            </a:gs>
          </a:gsLst>
          <a:lin ang="5400000" scaled="1"/>
        </a:gra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defRPr>
        </a:defPPr>
      </a:lstStyle>
    </a:lnDef>
  </a:objectDefaults>
  <a:extraClrSchemeLst>
    <a:extraClrScheme>
      <a:clrScheme name="Title &amp; Bullets - Righ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itle, Bullets &amp; Photo">
  <a:themeElements>
    <a:clrScheme name="">
      <a:dk1>
        <a:srgbClr val="00000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Title, Bullets &amp; Photo">
      <a:majorFont>
        <a:latin typeface="Helvetica Neue Light"/>
        <a:ea typeface="ヒラギノ角ゴ Pro W3"/>
        <a:cs typeface="ヒラギノ角ゴ Pro W3"/>
      </a:majorFont>
      <a:minorFont>
        <a:latin typeface="Helvetica Neue Light"/>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0082E5">
                <a:alpha val="75000"/>
              </a:srgbClr>
            </a:gs>
            <a:gs pos="100000">
              <a:srgbClr val="0057E5">
                <a:alpha val="64999"/>
              </a:srgbClr>
            </a:gs>
          </a:gsLst>
          <a:lin ang="5400000" scaled="1"/>
        </a:gra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defRPr>
        </a:defPPr>
      </a:lstStyle>
    </a:spDef>
    <a:lnDef>
      <a:spPr bwMode="auto">
        <a:xfrm>
          <a:off x="0" y="0"/>
          <a:ext cx="1" cy="1"/>
        </a:xfrm>
        <a:custGeom>
          <a:avLst/>
          <a:gdLst/>
          <a:ahLst/>
          <a:cxnLst/>
          <a:rect l="0" t="0" r="0" b="0"/>
          <a:pathLst/>
        </a:custGeom>
        <a:gradFill rotWithShape="0">
          <a:gsLst>
            <a:gs pos="0">
              <a:srgbClr val="0082E5">
                <a:alpha val="75000"/>
              </a:srgbClr>
            </a:gs>
            <a:gs pos="100000">
              <a:srgbClr val="0057E5">
                <a:alpha val="64999"/>
              </a:srgbClr>
            </a:gs>
          </a:gsLst>
          <a:lin ang="5400000" scaled="1"/>
        </a:gra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defRPr>
        </a:defPPr>
      </a:lstStyle>
    </a:lnDef>
  </a:objectDefaults>
  <a:extraClrSchemeLst>
    <a:extraClrScheme>
      <a:clrScheme name="Title, Bullets &amp; Phot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ullets">
  <a:themeElements>
    <a:clrScheme name="">
      <a:dk1>
        <a:srgbClr val="00000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Bullets">
      <a:majorFont>
        <a:latin typeface="Helvetica Neue Light"/>
        <a:ea typeface="ヒラギノ角ゴ Pro W3"/>
        <a:cs typeface="ヒラギノ角ゴ Pro W3"/>
      </a:majorFont>
      <a:minorFont>
        <a:latin typeface="Century Gothic"/>
        <a:ea typeface="ヒラギノ明朝 Pro W3"/>
        <a:cs typeface="ヒラギノ明朝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0082E5">
                <a:alpha val="75000"/>
              </a:srgbClr>
            </a:gs>
            <a:gs pos="100000">
              <a:srgbClr val="0057E5">
                <a:alpha val="64999"/>
              </a:srgbClr>
            </a:gs>
          </a:gsLst>
          <a:lin ang="5400000" scaled="1"/>
        </a:gra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defRPr>
        </a:defPPr>
      </a:lstStyle>
    </a:spDef>
    <a:lnDef>
      <a:spPr bwMode="auto">
        <a:xfrm>
          <a:off x="0" y="0"/>
          <a:ext cx="1" cy="1"/>
        </a:xfrm>
        <a:custGeom>
          <a:avLst/>
          <a:gdLst/>
          <a:ahLst/>
          <a:cxnLst/>
          <a:rect l="0" t="0" r="0" b="0"/>
          <a:pathLst/>
        </a:custGeom>
        <a:gradFill rotWithShape="0">
          <a:gsLst>
            <a:gs pos="0">
              <a:srgbClr val="0082E5">
                <a:alpha val="75000"/>
              </a:srgbClr>
            </a:gs>
            <a:gs pos="100000">
              <a:srgbClr val="0057E5">
                <a:alpha val="64999"/>
              </a:srgbClr>
            </a:gs>
          </a:gsLst>
          <a:lin ang="5400000" scaled="1"/>
        </a:gra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defRPr>
        </a:defPPr>
      </a:lstStyle>
    </a:lnDef>
  </a:objectDefaults>
  <a:extraClrSchemeLst>
    <a:extraClrScheme>
      <a:clrScheme name="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itle - Top">
  <a:themeElements>
    <a:clrScheme name="">
      <a:dk1>
        <a:srgbClr val="00000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Title - Top">
      <a:majorFont>
        <a:latin typeface="Helvetica Neue Light"/>
        <a:ea typeface="ヒラギノ角ゴ Pro W3"/>
        <a:cs typeface="ヒラギノ角ゴ Pro W3"/>
      </a:majorFont>
      <a:minorFont>
        <a:latin typeface="Helvetica Neue Light"/>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0082E5">
                <a:alpha val="75000"/>
              </a:srgbClr>
            </a:gs>
            <a:gs pos="100000">
              <a:srgbClr val="0057E5">
                <a:alpha val="64999"/>
              </a:srgbClr>
            </a:gs>
          </a:gsLst>
          <a:lin ang="5400000" scaled="1"/>
        </a:gra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defRPr>
        </a:defPPr>
      </a:lstStyle>
    </a:spDef>
    <a:lnDef>
      <a:spPr bwMode="auto">
        <a:xfrm>
          <a:off x="0" y="0"/>
          <a:ext cx="1" cy="1"/>
        </a:xfrm>
        <a:custGeom>
          <a:avLst/>
          <a:gdLst/>
          <a:ahLst/>
          <a:cxnLst/>
          <a:rect l="0" t="0" r="0" b="0"/>
          <a:pathLst/>
        </a:custGeom>
        <a:gradFill rotWithShape="0">
          <a:gsLst>
            <a:gs pos="0">
              <a:srgbClr val="0082E5">
                <a:alpha val="75000"/>
              </a:srgbClr>
            </a:gs>
            <a:gs pos="100000">
              <a:srgbClr val="0057E5">
                <a:alpha val="64999"/>
              </a:srgbClr>
            </a:gs>
          </a:gsLst>
          <a:lin ang="5400000" scaled="1"/>
        </a:gra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defRPr>
        </a:defPPr>
      </a:lstStyle>
    </a:lnDef>
  </a:objectDefaults>
  <a:extraClrSchemeLst>
    <a:extraClrScheme>
      <a:clrScheme name="Title -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Blank">
  <a:themeElements>
    <a:clrScheme name="">
      <a:dk1>
        <a:srgbClr val="00000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Blank">
      <a:majorFont>
        <a:latin typeface="Helvetica Neue Light"/>
        <a:ea typeface="ヒラギノ角ゴ Pro W3"/>
        <a:cs typeface="ヒラギノ角ゴ Pro W3"/>
      </a:majorFont>
      <a:minorFont>
        <a:latin typeface="Helvetica Neue Light"/>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0082E5">
                <a:alpha val="75000"/>
              </a:srgbClr>
            </a:gs>
            <a:gs pos="100000">
              <a:srgbClr val="0057E5">
                <a:alpha val="64999"/>
              </a:srgbClr>
            </a:gs>
          </a:gsLst>
          <a:lin ang="5400000" scaled="1"/>
        </a:gra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defRPr>
        </a:defPPr>
      </a:lstStyle>
    </a:spDef>
    <a:lnDef>
      <a:spPr bwMode="auto">
        <a:xfrm>
          <a:off x="0" y="0"/>
          <a:ext cx="1" cy="1"/>
        </a:xfrm>
        <a:custGeom>
          <a:avLst/>
          <a:gdLst/>
          <a:ahLst/>
          <a:cxnLst/>
          <a:rect l="0" t="0" r="0" b="0"/>
          <a:pathLst/>
        </a:custGeom>
        <a:gradFill rotWithShape="0">
          <a:gsLst>
            <a:gs pos="0">
              <a:srgbClr val="0082E5">
                <a:alpha val="75000"/>
              </a:srgbClr>
            </a:gs>
            <a:gs pos="100000">
              <a:srgbClr val="0057E5">
                <a:alpha val="64999"/>
              </a:srgbClr>
            </a:gs>
          </a:gsLst>
          <a:lin ang="5400000" scaled="1"/>
        </a:gra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Photo - Vertical">
  <a:themeElements>
    <a:clrScheme name="">
      <a:dk1>
        <a:srgbClr val="00000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Photo - Vertical">
      <a:majorFont>
        <a:latin typeface="Helvetica Neue Light"/>
        <a:ea typeface="ヒラギノ角ゴ Pro W3"/>
        <a:cs typeface="ヒラギノ角ゴ Pro W3"/>
      </a:majorFont>
      <a:minorFont>
        <a:latin typeface="Helvetica Neue Light"/>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0082E5">
                <a:alpha val="75000"/>
              </a:srgbClr>
            </a:gs>
            <a:gs pos="100000">
              <a:srgbClr val="0057E5">
                <a:alpha val="64999"/>
              </a:srgbClr>
            </a:gs>
          </a:gsLst>
          <a:lin ang="5400000" scaled="1"/>
        </a:gra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defRPr>
        </a:defPPr>
      </a:lstStyle>
    </a:spDef>
    <a:lnDef>
      <a:spPr bwMode="auto">
        <a:xfrm>
          <a:off x="0" y="0"/>
          <a:ext cx="1" cy="1"/>
        </a:xfrm>
        <a:custGeom>
          <a:avLst/>
          <a:gdLst/>
          <a:ahLst/>
          <a:cxnLst/>
          <a:rect l="0" t="0" r="0" b="0"/>
          <a:pathLst/>
        </a:custGeom>
        <a:gradFill rotWithShape="0">
          <a:gsLst>
            <a:gs pos="0">
              <a:srgbClr val="0082E5">
                <a:alpha val="75000"/>
              </a:srgbClr>
            </a:gs>
            <a:gs pos="100000">
              <a:srgbClr val="0057E5">
                <a:alpha val="64999"/>
              </a:srgbClr>
            </a:gs>
          </a:gsLst>
          <a:lin ang="5400000" scaled="1"/>
        </a:gradFill>
        <a:ln w="12700"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FFFFFF"/>
            </a:solidFill>
            <a:effectLst>
              <a:outerShdw blurRad="38100" dist="38100" dir="2700000" algn="tl">
                <a:srgbClr val="000000">
                  <a:alpha val="43137"/>
                </a:srgbClr>
              </a:outerShdw>
            </a:effectLst>
            <a:latin typeface="Helvetica Neue Light" pitchFamily="-97" charset="0"/>
            <a:ea typeface="ヒラギノ角ゴ Pro W3" pitchFamily="-97" charset="-128"/>
            <a:cs typeface="ヒラギノ角ゴ Pro W3" pitchFamily="-97" charset="-128"/>
            <a:sym typeface="Helvetica Neue Light" pitchFamily="-97" charset="0"/>
          </a:defRPr>
        </a:defPPr>
      </a:lstStyle>
    </a:lnDef>
  </a:objectDefaults>
  <a:extraClrSchemeLst>
    <a:extraClrScheme>
      <a:clrScheme name="Photo - Vertic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50556</TotalTime>
  <Pages>0</Pages>
  <Words>2506</Words>
  <Characters>0</Characters>
  <Application>Microsoft Office PowerPoint</Application>
  <PresentationFormat>Custom</PresentationFormat>
  <Lines>0</Lines>
  <Paragraphs>372</Paragraphs>
  <Slides>19</Slides>
  <Notes>15</Notes>
  <HiddenSlides>0</HiddenSlides>
  <MMClips>0</MMClips>
  <ScaleCrop>false</ScaleCrop>
  <HeadingPairs>
    <vt:vector size="6" baseType="variant">
      <vt:variant>
        <vt:lpstr>Fonts Used</vt:lpstr>
      </vt:variant>
      <vt:variant>
        <vt:i4>19</vt:i4>
      </vt:variant>
      <vt:variant>
        <vt:lpstr>Theme</vt:lpstr>
      </vt:variant>
      <vt:variant>
        <vt:i4>9</vt:i4>
      </vt:variant>
      <vt:variant>
        <vt:lpstr>Slide Titles</vt:lpstr>
      </vt:variant>
      <vt:variant>
        <vt:i4>19</vt:i4>
      </vt:variant>
    </vt:vector>
  </HeadingPairs>
  <TitlesOfParts>
    <vt:vector size="47" baseType="lpstr">
      <vt:lpstr>Seravek</vt:lpstr>
      <vt:lpstr>Myriad Pro</vt:lpstr>
      <vt:lpstr>Century Gothic</vt:lpstr>
      <vt:lpstr>ＭＳ 明朝</vt:lpstr>
      <vt:lpstr>Seravek ExtraLight</vt:lpstr>
      <vt:lpstr>MS PGothic</vt:lpstr>
      <vt:lpstr>Wingdings</vt:lpstr>
      <vt:lpstr>Cambria Math</vt:lpstr>
      <vt:lpstr>Helvetica Neue Light</vt:lpstr>
      <vt:lpstr>Symbol</vt:lpstr>
      <vt:lpstr>Times New Roman</vt:lpstr>
      <vt:lpstr>Arial</vt:lpstr>
      <vt:lpstr>Giddyup Std</vt:lpstr>
      <vt:lpstr>ヒラギノ角ゴ Pro W3</vt:lpstr>
      <vt:lpstr>MS PGothic</vt:lpstr>
      <vt:lpstr>Seravek Light</vt:lpstr>
      <vt:lpstr>Calibri</vt:lpstr>
      <vt:lpstr>ヒラギノ明朝 Pro W3</vt:lpstr>
      <vt:lpstr>Lucida Grande</vt:lpstr>
      <vt:lpstr>Title &amp; Bullets - 2 Column</vt:lpstr>
      <vt:lpstr>Photo - Horizontal</vt:lpstr>
      <vt:lpstr>Title &amp; Bullets - Left</vt:lpstr>
      <vt:lpstr>Title &amp; Bullets - Right</vt:lpstr>
      <vt:lpstr>Title, Bullets &amp; Photo</vt:lpstr>
      <vt:lpstr>Bullets</vt:lpstr>
      <vt:lpstr>Title - Top</vt:lpstr>
      <vt:lpstr>Blank</vt:lpstr>
      <vt:lpstr>Photo - Vertical</vt:lpstr>
      <vt:lpstr>PowerPoint Presentation</vt:lpstr>
      <vt:lpstr>Randomness</vt:lpstr>
      <vt:lpstr>Baker’s transformation</vt:lpstr>
      <vt:lpstr>Lorenz attractor</vt:lpstr>
      <vt:lpstr>Randomness</vt:lpstr>
      <vt:lpstr>Think-pair-share. 1</vt:lpstr>
      <vt:lpstr>Randomness</vt:lpstr>
      <vt:lpstr>Detour: Functions</vt:lpstr>
      <vt:lpstr>Probability distribution</vt:lpstr>
      <vt:lpstr>Expectation (mean)</vt:lpstr>
      <vt:lpstr>Think-pair-share . 2</vt:lpstr>
      <vt:lpstr>Properties of means</vt:lpstr>
      <vt:lpstr>Variance</vt:lpstr>
      <vt:lpstr>Covariance</vt:lpstr>
      <vt:lpstr>Properties of variance</vt:lpstr>
      <vt:lpstr>Moments</vt:lpstr>
      <vt:lpstr>Think-pair-share.3</vt:lpstr>
      <vt:lpstr>Unbiased sample variance</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Selection  in the Optic Tectum</dc:title>
  <dc:subject/>
  <dc:creator>Shreesh Mysore</dc:creator>
  <cp:keywords/>
  <dc:description/>
  <cp:lastModifiedBy>Shreesh Mysore</cp:lastModifiedBy>
  <cp:revision>1541</cp:revision>
  <dcterms:created xsi:type="dcterms:W3CDTF">2012-11-29T07:04:11Z</dcterms:created>
  <dcterms:modified xsi:type="dcterms:W3CDTF">2021-02-09T05:30:04Z</dcterms:modified>
</cp:coreProperties>
</file>