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18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A59106-B6EC-4D4A-BA32-618F8A2DB501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7B05-D26F-44A7-971E-8265882D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 of Eisenhower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John-Martin Devera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Minimum 10 Volunteers</a:t>
            </a:r>
          </a:p>
          <a:p>
            <a:pPr lvl="1"/>
            <a:r>
              <a:rPr lang="en-US" dirty="0" smtClean="0"/>
              <a:t>Pre-survey to identify behaviors and procrastination tendencies</a:t>
            </a:r>
          </a:p>
          <a:p>
            <a:pPr lvl="1"/>
            <a:r>
              <a:rPr lang="en-US" dirty="0" smtClean="0"/>
              <a:t>Post-survey to identify effectiveness of app</a:t>
            </a:r>
          </a:p>
          <a:p>
            <a:pPr lvl="1"/>
            <a:r>
              <a:rPr lang="en-US" dirty="0" smtClean="0"/>
              <a:t>Short term: 3 days insight for short term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http://students.washington.edu/jmdevera/info498a/FinalProject/todolist.php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Rabin, L. A., </a:t>
            </a:r>
            <a:r>
              <a:rPr lang="en-US" dirty="0" err="1"/>
              <a:t>Fogel</a:t>
            </a:r>
            <a:r>
              <a:rPr lang="en-US" dirty="0"/>
              <a:t>, J., &amp; Nutter-Upham, K. E. (2011). Academic procrastination in college students: The role of self-reported executive function. </a:t>
            </a:r>
            <a:r>
              <a:rPr lang="en-US" i="1" dirty="0"/>
              <a:t>Journal of Clinical and Experimental Neuropsychology, 33</a:t>
            </a:r>
            <a:r>
              <a:rPr lang="en-US" dirty="0"/>
              <a:t>, </a:t>
            </a:r>
            <a:r>
              <a:rPr lang="en-US" dirty="0" smtClean="0"/>
              <a:t>344–357</a:t>
            </a:r>
          </a:p>
          <a:p>
            <a:r>
              <a:rPr lang="en-US" dirty="0" smtClean="0"/>
              <a:t>Steel</a:t>
            </a:r>
            <a:r>
              <a:rPr lang="en-US" dirty="0"/>
              <a:t>, P. (2007). The nature of procrastination: A meta-analytic and theoretical review of quintessential </a:t>
            </a:r>
            <a:r>
              <a:rPr lang="en-US" dirty="0" smtClean="0"/>
              <a:t>self-regula</a:t>
            </a:r>
            <a:r>
              <a:rPr lang="en-US" dirty="0"/>
              <a:t>t</a:t>
            </a:r>
            <a:r>
              <a:rPr lang="en-US" dirty="0" smtClean="0"/>
              <a:t>ory </a:t>
            </a:r>
            <a:r>
              <a:rPr lang="en-US" dirty="0"/>
              <a:t>failure. Psychological Bulletin, 133 , 65–94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</a:rPr>
              <a:t>Sirois</a:t>
            </a:r>
            <a:r>
              <a:rPr lang="en-US" dirty="0">
                <a:latin typeface="Times New Roman" panose="02020603050405020304" pitchFamily="18" charset="0"/>
              </a:rPr>
              <a:t>, F. M. &amp; </a:t>
            </a:r>
            <a:r>
              <a:rPr lang="en-US" dirty="0" err="1">
                <a:latin typeface="Times New Roman" panose="02020603050405020304" pitchFamily="18" charset="0"/>
              </a:rPr>
              <a:t>Pychyl</a:t>
            </a:r>
            <a:r>
              <a:rPr lang="en-US" dirty="0">
                <a:latin typeface="Times New Roman" panose="02020603050405020304" pitchFamily="18" charset="0"/>
              </a:rPr>
              <a:t>, T. A. (2013). Procrastination and the Priority of Short-Term Mood Regulation: Consequences for Future Self. Social and Personality Psychology Compass, 7, 115–127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://www.pcworld.com/article/2094846/read-this-now-7-clever-mobile-apps-to-conquer-procrastination.html</a:t>
            </a:r>
          </a:p>
        </p:txBody>
      </p:sp>
    </p:spTree>
    <p:extLst>
      <p:ext uri="{BB962C8B-B14F-4D97-AF65-F5344CB8AC3E}">
        <p14:creationId xmlns:p14="http://schemas.microsoft.com/office/powerpoint/2010/main" val="24575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Procrastination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442710"/>
          </a:xfrm>
        </p:spPr>
        <p:txBody>
          <a:bodyPr>
            <a:normAutofit/>
          </a:bodyPr>
          <a:lstStyle/>
          <a:p>
            <a:r>
              <a:rPr lang="en-US" dirty="0" smtClean="0"/>
              <a:t>Research psychologist definition: “The </a:t>
            </a:r>
            <a:r>
              <a:rPr lang="en-US" dirty="0"/>
              <a:t>voluntary delay of an intended action despite knowing that one will probably be </a:t>
            </a:r>
            <a:r>
              <a:rPr lang="en-US" dirty="0" smtClean="0"/>
              <a:t>worse off </a:t>
            </a:r>
            <a:r>
              <a:rPr lang="en-US" dirty="0"/>
              <a:t>for the </a:t>
            </a:r>
            <a:r>
              <a:rPr lang="en-US" dirty="0" smtClean="0"/>
              <a:t>delay”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Affects approximately 30% to 60% of undergraduates regularly postpone academic work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Consequences include: Increased health risks, compromised performance and progress, decreased learning, lost opportunities, </a:t>
            </a:r>
            <a:r>
              <a:rPr lang="en-US" dirty="0" smtClean="0"/>
              <a:t>and </a:t>
            </a:r>
            <a:r>
              <a:rPr lang="en-US" dirty="0" smtClean="0"/>
              <a:t>strained relationships.</a:t>
            </a:r>
            <a:r>
              <a:rPr lang="en-US" baseline="30000" dirty="0"/>
              <a:t> 2</a:t>
            </a:r>
            <a:endParaRPr lang="en-US" dirty="0" smtClean="0"/>
          </a:p>
          <a:p>
            <a:r>
              <a:rPr lang="en-US" dirty="0" smtClean="0"/>
              <a:t>May manifest anxiety, irritation, regret , despair, and/or self blame</a:t>
            </a:r>
            <a:r>
              <a:rPr lang="en-US" baseline="30000" dirty="0"/>
              <a:t>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3300" y="5495629"/>
            <a:ext cx="9046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en-US" sz="1200" dirty="0"/>
              <a:t>Steel, P. (2007). The nature of procrastination: A meta-analytic and theoretical review of quintessential self-</a:t>
            </a:r>
            <a:r>
              <a:rPr lang="en-US" sz="1200" dirty="0" err="1"/>
              <a:t>regula</a:t>
            </a:r>
            <a:r>
              <a:rPr lang="en-US" sz="1200" dirty="0"/>
              <a:t>-</a:t>
            </a:r>
          </a:p>
          <a:p>
            <a:r>
              <a:rPr lang="en-US" sz="1200" dirty="0"/>
              <a:t>tory </a:t>
            </a:r>
            <a:r>
              <a:rPr lang="en-US" sz="1200" dirty="0" smtClean="0"/>
              <a:t>failure. Psychological Bulletin, 133 , </a:t>
            </a:r>
            <a:r>
              <a:rPr lang="en-US" sz="1200" dirty="0"/>
              <a:t>65–94.</a:t>
            </a:r>
          </a:p>
          <a:p>
            <a:endParaRPr lang="en-US" sz="1200" dirty="0" smtClean="0"/>
          </a:p>
          <a:p>
            <a:r>
              <a:rPr lang="en-US" sz="1200" dirty="0"/>
              <a:t>2</a:t>
            </a:r>
            <a:r>
              <a:rPr lang="en-US" sz="1200" dirty="0" smtClean="0"/>
              <a:t>. Rabin</a:t>
            </a:r>
            <a:r>
              <a:rPr lang="en-US" sz="1200" dirty="0"/>
              <a:t>, L. A., </a:t>
            </a:r>
            <a:r>
              <a:rPr lang="en-US" sz="1200" dirty="0" err="1"/>
              <a:t>Fogel</a:t>
            </a:r>
            <a:r>
              <a:rPr lang="en-US" sz="1200" dirty="0"/>
              <a:t>, J., &amp; Nutter-Upham, K. E. (2011). Academic procrastination in college students: The role of self-reported executive function. </a:t>
            </a:r>
            <a:r>
              <a:rPr lang="en-US" sz="1200" i="1" dirty="0"/>
              <a:t>Journal of Clinical and Experimental Neuropsychology, 33</a:t>
            </a:r>
            <a:r>
              <a:rPr lang="en-US" sz="1200" dirty="0"/>
              <a:t>, 344–357</a:t>
            </a:r>
          </a:p>
        </p:txBody>
      </p:sp>
    </p:spTree>
    <p:extLst>
      <p:ext uri="{BB962C8B-B14F-4D97-AF65-F5344CB8AC3E}">
        <p14:creationId xmlns:p14="http://schemas.microsoft.com/office/powerpoint/2010/main" val="13052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Sirois</a:t>
            </a:r>
            <a:r>
              <a:rPr lang="en-US" dirty="0" smtClean="0"/>
              <a:t> and </a:t>
            </a:r>
            <a:r>
              <a:rPr lang="en-US" dirty="0" err="1" smtClean="0"/>
              <a:t>Pychyll</a:t>
            </a:r>
            <a:r>
              <a:rPr lang="en-US" dirty="0" smtClean="0"/>
              <a:t>: “Current </a:t>
            </a:r>
            <a:r>
              <a:rPr lang="en-US" dirty="0"/>
              <a:t>research indicates that increases or decreases in different mood states may prevent or promote future procrastination</a:t>
            </a:r>
            <a:r>
              <a:rPr lang="en-US" dirty="0" smtClean="0"/>
              <a:t>.”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Neuropsychologists Rabin, </a:t>
            </a:r>
            <a:r>
              <a:rPr lang="en-US" dirty="0" err="1" smtClean="0"/>
              <a:t>Fogel</a:t>
            </a:r>
            <a:r>
              <a:rPr lang="en-US" dirty="0" smtClean="0"/>
              <a:t>, and Nutter-Upham: Found a significant correlative between executive functioning (on 9 subscales) and procrastination.</a:t>
            </a:r>
            <a:r>
              <a:rPr lang="en-US" baseline="30000" dirty="0"/>
              <a:t> </a:t>
            </a:r>
            <a:r>
              <a:rPr lang="en-US" baseline="30000" dirty="0" smtClean="0"/>
              <a:t>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9043" y="5509260"/>
            <a:ext cx="9000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Steel, P. (2007). The nature of procrastination: A meta-analytic and theoretical review of quintessential self-</a:t>
            </a:r>
            <a:r>
              <a:rPr lang="en-US" sz="1200" dirty="0" err="1"/>
              <a:t>regula</a:t>
            </a:r>
            <a:r>
              <a:rPr lang="en-US" sz="1200" dirty="0"/>
              <a:t>-</a:t>
            </a:r>
          </a:p>
          <a:p>
            <a:r>
              <a:rPr lang="en-US" sz="1200" dirty="0"/>
              <a:t>tory failure. Psychological Bulletin, 133 , 65–94</a:t>
            </a:r>
            <a:r>
              <a:rPr lang="en-US" sz="1200" dirty="0" smtClean="0"/>
              <a:t>.</a:t>
            </a:r>
            <a:endParaRPr lang="en-US" sz="1200" dirty="0" smtClean="0">
              <a:latin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</a:rPr>
              <a:t>3</a:t>
            </a:r>
            <a:r>
              <a:rPr lang="en-US" sz="1200" dirty="0" smtClean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Sirois</a:t>
            </a:r>
            <a:r>
              <a:rPr lang="en-US" sz="1200" dirty="0">
                <a:latin typeface="Times New Roman" panose="02020603050405020304" pitchFamily="18" charset="0"/>
              </a:rPr>
              <a:t>, F. M. &amp; </a:t>
            </a:r>
            <a:r>
              <a:rPr lang="en-US" sz="1200" dirty="0" err="1">
                <a:latin typeface="Times New Roman" panose="02020603050405020304" pitchFamily="18" charset="0"/>
              </a:rPr>
              <a:t>Pychyl</a:t>
            </a:r>
            <a:r>
              <a:rPr lang="en-US" sz="1200" dirty="0">
                <a:latin typeface="Times New Roman" panose="02020603050405020304" pitchFamily="18" charset="0"/>
              </a:rPr>
              <a:t>, T. A. (2013). Procrastination and the Priority of Short-Term Mood Regulation: Consequences for Future Self. Social and Personality Psychology Compass, 7, 115–127.</a:t>
            </a:r>
          </a:p>
        </p:txBody>
      </p:sp>
    </p:spTree>
    <p:extLst>
      <p:ext uri="{BB962C8B-B14F-4D97-AF65-F5344CB8AC3E}">
        <p14:creationId xmlns:p14="http://schemas.microsoft.com/office/powerpoint/2010/main" val="35136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Current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11643"/>
            <a:ext cx="9617047" cy="4195481"/>
          </a:xfrm>
        </p:spPr>
        <p:txBody>
          <a:bodyPr/>
          <a:lstStyle/>
          <a:p>
            <a:r>
              <a:rPr lang="en-US" dirty="0" err="1" smtClean="0"/>
              <a:t>Procraster</a:t>
            </a:r>
            <a:r>
              <a:rPr lang="en-US" dirty="0" smtClean="0"/>
              <a:t>: Leverages short term rewards; 25 min work, then reward</a:t>
            </a:r>
          </a:p>
          <a:p>
            <a:r>
              <a:rPr lang="en-US" dirty="0" smtClean="0"/>
              <a:t>(10 + 2)x5 : Based on Merlin Mann’s technique of 10 min of work, 2 min of break, repeated 5 times over an hour.</a:t>
            </a:r>
          </a:p>
          <a:p>
            <a:r>
              <a:rPr lang="en-US" dirty="0" smtClean="0"/>
              <a:t>EISENHOWER: Strict adherence to Eisenhower model. </a:t>
            </a:r>
          </a:p>
          <a:p>
            <a:pPr lvl="1"/>
            <a:r>
              <a:rPr lang="en-US" dirty="0" smtClean="0"/>
              <a:t>Benefits: simple, multilingual, supports calendar and email for iPhone. </a:t>
            </a:r>
          </a:p>
          <a:p>
            <a:pPr lvl="1"/>
            <a:r>
              <a:rPr lang="en-US" dirty="0" smtClean="0"/>
              <a:t>Limitations: No support for repeated tasks, max 8 per quadrant, items have to be manually sorted, no sub-tasks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7514908" cy="31134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Eisenhower Tower: A gamified prioritized task list supported by visualization.</a:t>
            </a:r>
          </a:p>
          <a:p>
            <a:r>
              <a:rPr lang="en-US" dirty="0" smtClean="0"/>
              <a:t>Uses a modified version of the Eisenhower Matrix[3x3xContiuous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Added pleasure dimension (high, neutral, low)</a:t>
            </a:r>
          </a:p>
          <a:p>
            <a:pPr lvl="1"/>
            <a:r>
              <a:rPr lang="en-US" dirty="0" smtClean="0"/>
              <a:t>Urgency determined by time left and time required to complete</a:t>
            </a:r>
          </a:p>
          <a:p>
            <a:pPr lvl="1"/>
            <a:r>
              <a:rPr lang="en-US" dirty="0" smtClean="0"/>
              <a:t>Importance has additional medium importance, and is slightly weighted by sub-tasks.</a:t>
            </a:r>
          </a:p>
          <a:p>
            <a:r>
              <a:rPr lang="en-US" dirty="0" smtClean="0"/>
              <a:t>3 Views</a:t>
            </a:r>
          </a:p>
          <a:p>
            <a:pPr lvl="1"/>
            <a:r>
              <a:rPr lang="en-US" dirty="0" smtClean="0"/>
              <a:t>Task View</a:t>
            </a:r>
          </a:p>
          <a:p>
            <a:pPr lvl="1"/>
            <a:r>
              <a:rPr lang="en-US" dirty="0" smtClean="0"/>
              <a:t>Game View</a:t>
            </a:r>
          </a:p>
          <a:p>
            <a:pPr lvl="1"/>
            <a:r>
              <a:rPr lang="en-US" dirty="0" smtClean="0"/>
              <a:t>Data View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259" y="5366032"/>
            <a:ext cx="9112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</a:rPr>
              <a:t>2. </a:t>
            </a:r>
            <a:r>
              <a:rPr lang="en-US" sz="1200" dirty="0" err="1">
                <a:latin typeface="Times New Roman" panose="02020603050405020304" pitchFamily="18" charset="0"/>
              </a:rPr>
              <a:t>Sirois</a:t>
            </a:r>
            <a:r>
              <a:rPr lang="en-US" sz="1200" dirty="0">
                <a:latin typeface="Times New Roman" panose="02020603050405020304" pitchFamily="18" charset="0"/>
              </a:rPr>
              <a:t>, F. M. &amp; </a:t>
            </a:r>
            <a:r>
              <a:rPr lang="en-US" sz="1200" dirty="0" err="1">
                <a:latin typeface="Times New Roman" panose="02020603050405020304" pitchFamily="18" charset="0"/>
              </a:rPr>
              <a:t>Pychyl</a:t>
            </a:r>
            <a:r>
              <a:rPr lang="en-US" sz="1200" dirty="0">
                <a:latin typeface="Times New Roman" panose="02020603050405020304" pitchFamily="18" charset="0"/>
              </a:rPr>
              <a:t>, T. A. (2013). Procrastination and the Priority of Short-Term Mood Regulation: Consequences for Future Self. Social and Personality Psychology Compass, 7, 115–127.</a:t>
            </a:r>
            <a:endParaRPr lang="en-US" sz="1200" b="0" i="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8" descr="Eisenhower Matrix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8"/>
          <a:stretch/>
        </p:blipFill>
        <p:spPr bwMode="auto">
          <a:xfrm>
            <a:off x="8141335" y="1556651"/>
            <a:ext cx="4050665" cy="38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Task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8"/>
          <a:stretch/>
        </p:blipFill>
        <p:spPr>
          <a:xfrm>
            <a:off x="1331911" y="1152983"/>
            <a:ext cx="9404723" cy="5604863"/>
          </a:xfrm>
        </p:spPr>
      </p:pic>
    </p:spTree>
    <p:extLst>
      <p:ext uri="{BB962C8B-B14F-4D97-AF65-F5344CB8AC3E}">
        <p14:creationId xmlns:p14="http://schemas.microsoft.com/office/powerpoint/2010/main" val="8178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2"/>
          <a:stretch/>
        </p:blipFill>
        <p:spPr>
          <a:xfrm>
            <a:off x="1240471" y="1275301"/>
            <a:ext cx="9800909" cy="5582699"/>
          </a:xfrm>
        </p:spPr>
      </p:pic>
    </p:spTree>
    <p:extLst>
      <p:ext uri="{BB962C8B-B14F-4D97-AF65-F5344CB8AC3E}">
        <p14:creationId xmlns:p14="http://schemas.microsoft.com/office/powerpoint/2010/main" val="5682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8"/>
          <a:stretch/>
        </p:blipFill>
        <p:spPr>
          <a:xfrm>
            <a:off x="1240471" y="1404739"/>
            <a:ext cx="9404723" cy="5453261"/>
          </a:xfrm>
        </p:spPr>
      </p:pic>
    </p:spTree>
    <p:extLst>
      <p:ext uri="{BB962C8B-B14F-4D97-AF65-F5344CB8AC3E}">
        <p14:creationId xmlns:p14="http://schemas.microsoft.com/office/powerpoint/2010/main" val="24455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 understand the problem</a:t>
            </a:r>
          </a:p>
          <a:p>
            <a:pPr lvl="1"/>
            <a:r>
              <a:rPr lang="en-US" dirty="0" smtClean="0"/>
              <a:t>Research Papers &amp; Journals</a:t>
            </a:r>
          </a:p>
          <a:p>
            <a:pPr lvl="1"/>
            <a:r>
              <a:rPr lang="en-US" dirty="0" smtClean="0"/>
              <a:t>Similar Applications</a:t>
            </a:r>
            <a:endParaRPr lang="en-US" dirty="0"/>
          </a:p>
          <a:p>
            <a:r>
              <a:rPr lang="en-US" dirty="0" smtClean="0"/>
              <a:t>Brainstorm solutions</a:t>
            </a:r>
          </a:p>
          <a:p>
            <a:pPr lvl="1"/>
            <a:r>
              <a:rPr lang="en-US" dirty="0" smtClean="0"/>
              <a:t>Created own algorithm to account for pleasure factor</a:t>
            </a:r>
          </a:p>
          <a:p>
            <a:pPr lvl="1"/>
            <a:r>
              <a:rPr lang="en-US" dirty="0" smtClean="0"/>
              <a:t>Decided on Web Application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pages</a:t>
            </a:r>
            <a:endParaRPr lang="en-US" dirty="0" smtClean="0"/>
          </a:p>
          <a:p>
            <a:r>
              <a:rPr lang="en-US" dirty="0" smtClean="0"/>
              <a:t>Code Everything</a:t>
            </a:r>
          </a:p>
          <a:p>
            <a:r>
              <a:rPr lang="en-US" dirty="0" smtClean="0"/>
              <a:t>Perform Survey, analysis, and evaluation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1380</TotalTime>
  <Words>583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Tower of Eisenhower</vt:lpstr>
      <vt:lpstr>Problem: Procrastination</vt:lpstr>
      <vt:lpstr>Related Work: Studies</vt:lpstr>
      <vt:lpstr>Related Work: Current Applications</vt:lpstr>
      <vt:lpstr>My Solution</vt:lpstr>
      <vt:lpstr>Solution: Task View</vt:lpstr>
      <vt:lpstr>Data View</vt:lpstr>
      <vt:lpstr>Game View</vt:lpstr>
      <vt:lpstr>Main Tasks</vt:lpstr>
      <vt:lpstr>Evaluation</vt:lpstr>
      <vt:lpstr>Demo!</vt:lpstr>
      <vt:lpstr>Souces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Eisenhower</dc:title>
  <dc:creator>John-Martin Devera</dc:creator>
  <cp:lastModifiedBy>John-Martin Devera</cp:lastModifiedBy>
  <cp:revision>26</cp:revision>
  <dcterms:created xsi:type="dcterms:W3CDTF">2015-05-20T17:24:45Z</dcterms:created>
  <dcterms:modified xsi:type="dcterms:W3CDTF">2015-06-03T23:06:13Z</dcterms:modified>
</cp:coreProperties>
</file>