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2" r:id="rId3"/>
    <p:sldId id="358" r:id="rId4"/>
    <p:sldId id="353" r:id="rId5"/>
    <p:sldId id="359" r:id="rId6"/>
    <p:sldId id="360" r:id="rId7"/>
    <p:sldId id="361" r:id="rId8"/>
    <p:sldId id="362" r:id="rId9"/>
    <p:sldId id="363" r:id="rId10"/>
    <p:sldId id="275" r:id="rId11"/>
    <p:sldId id="365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E7FF"/>
    <a:srgbClr val="C5EEFF"/>
    <a:srgbClr val="74839F"/>
    <a:srgbClr val="B0CFE5"/>
    <a:srgbClr val="E5EFF6"/>
    <a:srgbClr val="E5F5FC"/>
    <a:srgbClr val="19468E"/>
    <a:srgbClr val="19468D"/>
    <a:srgbClr val="009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43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952" y="1408"/>
      </p:cViewPr>
      <p:guideLst>
        <p:guide orient="horz" pos="2160"/>
        <p:guide pos="384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7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6DC0-8C51-4163-AA34-F3D9AA192B0F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609C-A282-4A80-83DC-0D3EABDB7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D97BA-13F7-4748-A5AE-C898927CED76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26FB1-3AB0-4AFE-AF64-20CFD1566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8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18971"/>
            <a:ext cx="9144000" cy="1212352"/>
          </a:xfrm>
        </p:spPr>
        <p:txBody>
          <a:bodyPr anchor="b">
            <a:noAutofit/>
          </a:bodyPr>
          <a:lstStyle>
            <a:lvl1pPr algn="ctr">
              <a:defRPr sz="5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552950"/>
            <a:ext cx="9144000" cy="384048"/>
          </a:xfrm>
        </p:spPr>
        <p:txBody>
          <a:bodyPr tIns="0" rIns="0" bIns="0">
            <a:no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6850"/>
            <a:ext cx="4114800" cy="120650"/>
          </a:xfrm>
        </p:spPr>
        <p:txBody>
          <a:bodyPr/>
          <a:lstStyle>
            <a:lvl1pPr algn="ctr"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962525"/>
            <a:ext cx="9144000" cy="4857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Presenter/Date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66611" y="1914525"/>
            <a:ext cx="870431" cy="1019175"/>
            <a:chOff x="6589712" y="1914525"/>
            <a:chExt cx="870431" cy="1019175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703389"/>
            <a:ext cx="10844212" cy="1674811"/>
          </a:xfrm>
        </p:spPr>
        <p:txBody>
          <a:bodyPr anchor="b">
            <a:normAutofit/>
          </a:bodyPr>
          <a:lstStyle>
            <a:lvl1pPr>
              <a:defRPr sz="3700" spc="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3538856"/>
            <a:ext cx="105156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03238" y="6350761"/>
            <a:ext cx="999330" cy="243258"/>
            <a:chOff x="842963" y="5748338"/>
            <a:chExt cx="1206499" cy="293687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9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1619452"/>
            <a:ext cx="3575304" cy="2112264"/>
          </a:xfrm>
        </p:spPr>
        <p:txBody>
          <a:bodyPr anchor="t"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4825" y="1530349"/>
            <a:ext cx="35661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98672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0275" y="1528762"/>
            <a:ext cx="5495544" cy="48280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500"/>
              </a:spcBef>
              <a:buNone/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4566" y="6356350"/>
            <a:ext cx="4114800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8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342697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342697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72175" y="0"/>
            <a:ext cx="6219825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527050"/>
            <a:ext cx="5221306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4824" y="1528762"/>
            <a:ext cx="5220567" cy="4824413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7429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3pPr>
            <a:lvl4pPr marL="9715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4pPr>
            <a:lvl5pPr marL="12001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662863" y="2659761"/>
            <a:ext cx="874580" cy="1024033"/>
            <a:chOff x="6589712" y="1914525"/>
            <a:chExt cx="870431" cy="1019175"/>
          </a:xfrm>
        </p:grpSpPr>
        <p:sp>
          <p:nvSpPr>
            <p:cNvPr id="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527050"/>
            <a:ext cx="4519678" cy="311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528762"/>
            <a:ext cx="4514851" cy="4824413"/>
          </a:xfrm>
        </p:spPr>
        <p:txBody>
          <a:bodyPr/>
          <a:lstStyle>
            <a:lvl1pPr marL="0" indent="0">
              <a:spcBef>
                <a:spcPts val="0"/>
              </a:spcBef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287338" indent="-228600">
              <a:spcBef>
                <a:spcPts val="300"/>
              </a:spcBef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4566" y="6356350"/>
            <a:ext cx="4114800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851806"/>
            <a:ext cx="4519678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294219" y="488950"/>
            <a:ext cx="6400800" cy="5864225"/>
          </a:xfrm>
        </p:spPr>
        <p:txBody>
          <a:bodyPr tIns="91440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accent1">
                    <a:alpha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insert picture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4" y="1528762"/>
            <a:ext cx="11187114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7618" y="6356350"/>
            <a:ext cx="8797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650" y="6356350"/>
            <a:ext cx="527050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77" r:id="rId3"/>
    <p:sldLayoutId id="2147483650" r:id="rId4"/>
    <p:sldLayoutId id="2147483772" r:id="rId5"/>
    <p:sldLayoutId id="2147483702" r:id="rId6"/>
    <p:sldLayoutId id="2147483775" r:id="rId7"/>
    <p:sldLayoutId id="214748378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87338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1435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3977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97472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7365" userDrawn="1">
          <p15:clr>
            <a:srgbClr val="F26B43"/>
          </p15:clr>
        </p15:guide>
        <p15:guide id="3" orient="horz" pos="4002" userDrawn="1">
          <p15:clr>
            <a:srgbClr val="F26B43"/>
          </p15:clr>
        </p15:guide>
        <p15:guide id="6" orient="horz" pos="3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apexcode.meta/apexcode/apex_web_services_methods.ht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mdohn/BellBo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raspberrypi.org/downloads/noobs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dataplicity.com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Salesforce, PI and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Jeremiah </a:t>
            </a:r>
            <a:r>
              <a:rPr lang="en-US" dirty="0" err="1" smtClean="0"/>
              <a:t>Dohn</a:t>
            </a:r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 smtClean="0"/>
              <a:t>January 4, 2016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-2258365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-2182165" y="69649"/>
            <a:ext cx="1981200" cy="280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Usage Guidelines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-2157984" y="471487"/>
            <a:ext cx="1957019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Slide Description:</a:t>
            </a: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Title Slide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Heading: PayPal </a:t>
            </a:r>
            <a:r>
              <a:rPr lang="en-US" sz="1000" dirty="0">
                <a:solidFill>
                  <a:schemeClr val="bg1"/>
                </a:solidFill>
              </a:rPr>
              <a:t>Sans </a:t>
            </a:r>
            <a:r>
              <a:rPr lang="en-US" sz="1000" dirty="0" smtClean="0">
                <a:solidFill>
                  <a:schemeClr val="bg1"/>
                </a:solidFill>
              </a:rPr>
              <a:t>Big Thin 53pt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Subheading: PayPal </a:t>
            </a:r>
            <a:r>
              <a:rPr lang="en-US" sz="1000" dirty="0">
                <a:solidFill>
                  <a:schemeClr val="bg1"/>
                </a:solidFill>
              </a:rPr>
              <a:t>Sans Big </a:t>
            </a:r>
            <a:r>
              <a:rPr lang="en-US" sz="1000" dirty="0" smtClean="0">
                <a:solidFill>
                  <a:schemeClr val="bg1"/>
                </a:solidFill>
              </a:rPr>
              <a:t>Light 24pt/16pt</a:t>
            </a:r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endParaRPr lang="en-US" sz="1000" dirty="0" smtClean="0">
              <a:solidFill>
                <a:schemeClr val="bg1"/>
              </a:solidFill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Usage:</a:t>
            </a:r>
            <a:b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1000" dirty="0">
                <a:solidFill>
                  <a:schemeClr val="bg1"/>
                </a:solidFill>
              </a:rPr>
              <a:t>This is the default cover slide for all branded presentations.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-2177166" y="6430357"/>
            <a:ext cx="1981200" cy="21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22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Subtitle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-2258365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gray">
          <a:xfrm>
            <a:off x="-2182165" y="69649"/>
            <a:ext cx="1981200" cy="280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Usage Guidelines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-2177166" y="6430357"/>
            <a:ext cx="1981200" cy="21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-2157984" y="471487"/>
            <a:ext cx="1957019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Slide Description:</a:t>
            </a: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Plain Divider Slide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Heading: PayPal </a:t>
            </a:r>
            <a:r>
              <a:rPr lang="en-US" sz="1000" dirty="0">
                <a:solidFill>
                  <a:schemeClr val="bg1"/>
                </a:solidFill>
              </a:rPr>
              <a:t>Sans Big </a:t>
            </a:r>
            <a:r>
              <a:rPr lang="en-US" sz="1000" dirty="0" smtClean="0">
                <a:solidFill>
                  <a:schemeClr val="bg1"/>
                </a:solidFill>
              </a:rPr>
              <a:t>Thin 37pt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Subheading: </a:t>
            </a:r>
            <a:r>
              <a:rPr lang="en-US" sz="1000" dirty="0">
                <a:solidFill>
                  <a:schemeClr val="bg1"/>
                </a:solidFill>
              </a:rPr>
              <a:t>PayPal Sans Big </a:t>
            </a:r>
            <a:r>
              <a:rPr lang="en-US" sz="1000" dirty="0" smtClean="0">
                <a:solidFill>
                  <a:schemeClr val="bg1"/>
                </a:solidFill>
              </a:rPr>
              <a:t>Light 18pt</a:t>
            </a:r>
            <a:br>
              <a:rPr lang="en-US" sz="1000" dirty="0" smtClean="0">
                <a:solidFill>
                  <a:schemeClr val="bg1"/>
                </a:solidFill>
              </a:rPr>
            </a:br>
            <a:endParaRPr lang="en-US" sz="1000" dirty="0" smtClean="0">
              <a:solidFill>
                <a:schemeClr val="bg1"/>
              </a:solidFill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Usage:</a:t>
            </a:r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Use this slide as a section </a:t>
            </a:r>
            <a:r>
              <a:rPr lang="en-US" sz="1000" dirty="0">
                <a:solidFill>
                  <a:schemeClr val="bg1"/>
                </a:solidFill>
              </a:rPr>
              <a:t>divider to better organize chapters of content within a presentation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Additionally, this slide can be used as a </a:t>
            </a:r>
            <a:r>
              <a:rPr lang="en-US" sz="1000" dirty="0">
                <a:solidFill>
                  <a:schemeClr val="bg1"/>
                </a:solidFill>
              </a:rPr>
              <a:t>high impact quote or descriptor </a:t>
            </a:r>
            <a:r>
              <a:rPr lang="en-US" sz="1000" dirty="0" smtClean="0">
                <a:solidFill>
                  <a:schemeClr val="bg1"/>
                </a:solidFill>
              </a:rPr>
              <a:t>to </a:t>
            </a:r>
            <a:r>
              <a:rPr lang="en-US" sz="1000" dirty="0">
                <a:solidFill>
                  <a:schemeClr val="bg1"/>
                </a:solidFill>
              </a:rPr>
              <a:t>reinforce content messaging.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3238" y="569825"/>
            <a:ext cx="11187113" cy="31115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Code for this project:</a:t>
            </a: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https://github.com/jmdohn/BellBot</a:t>
            </a:r>
            <a:endParaRPr lang="en-US" sz="1800" dirty="0"/>
          </a:p>
          <a:p>
            <a:r>
              <a:rPr lang="en-US" sz="1800" dirty="0" smtClean="0"/>
              <a:t>Great resources to learn more about IOT:</a:t>
            </a:r>
            <a:endParaRPr lang="en-US" sz="1800" dirty="0"/>
          </a:p>
          <a:p>
            <a:pPr lvl="1"/>
            <a:r>
              <a:rPr lang="en-US" sz="1800" dirty="0" err="1" smtClean="0"/>
              <a:t>Hackaday.io</a:t>
            </a:r>
            <a:endParaRPr lang="en-US" sz="1800" dirty="0"/>
          </a:p>
          <a:p>
            <a:pPr lvl="1"/>
            <a:r>
              <a:rPr lang="en-US" sz="1800" dirty="0" err="1" smtClean="0"/>
              <a:t>Dataplicity.com</a:t>
            </a:r>
            <a:endParaRPr lang="en-US" sz="1800" dirty="0" smtClean="0"/>
          </a:p>
          <a:p>
            <a:pPr lvl="1"/>
            <a:r>
              <a:rPr lang="en-US" sz="1800" dirty="0" err="1" smtClean="0"/>
              <a:t>RasberryPi.org</a:t>
            </a:r>
            <a:endParaRPr lang="en-US" sz="1800" dirty="0" smtClean="0"/>
          </a:p>
          <a:p>
            <a:pPr lvl="1"/>
            <a:r>
              <a:rPr lang="en-US" sz="1800" dirty="0" err="1" smtClean="0"/>
              <a:t>Arduino.cc</a:t>
            </a:r>
            <a:endParaRPr lang="en-US" sz="1800" dirty="0"/>
          </a:p>
          <a:p>
            <a:r>
              <a:rPr lang="en-US" sz="1800" dirty="0" smtClean="0"/>
              <a:t>Salesforce </a:t>
            </a:r>
            <a:r>
              <a:rPr lang="en-US" sz="1800" dirty="0" err="1" smtClean="0"/>
              <a:t>Webservices</a:t>
            </a:r>
            <a:r>
              <a:rPr lang="en-US" sz="1800" dirty="0" smtClean="0"/>
              <a:t>: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https://developer.salesforce.com/docs/atlas.en-us.apexcode.meta/apexcode/apex_web_services_methods.htm</a:t>
            </a:r>
            <a:endParaRPr lang="en-US" sz="1800" dirty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3446585" y="0"/>
            <a:ext cx="3321820" cy="6858000"/>
            <a:chOff x="-2258365" y="0"/>
            <a:chExt cx="2133600" cy="6858000"/>
          </a:xfrm>
        </p:grpSpPr>
        <p:sp>
          <p:nvSpPr>
            <p:cNvPr id="10" name="Rectangle 22"/>
            <p:cNvSpPr>
              <a:spLocks noChangeArrowheads="1"/>
            </p:cNvSpPr>
            <p:nvPr/>
          </p:nvSpPr>
          <p:spPr bwMode="gray">
            <a:xfrm>
              <a:off x="-2258365" y="0"/>
              <a:ext cx="21336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rgbClr val="19468E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gray">
            <a:xfrm>
              <a:off x="-2182165" y="69649"/>
              <a:ext cx="1981200" cy="280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rPr>
                <a:t>Usage Guidelines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-3344232" y="471487"/>
            <a:ext cx="3143268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Master Layout Slides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-3327949" y="6508135"/>
            <a:ext cx="3126984" cy="20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7291" t="9058" r="65834" b="62222"/>
          <a:stretch/>
        </p:blipFill>
        <p:spPr>
          <a:xfrm>
            <a:off x="-3339471" y="821352"/>
            <a:ext cx="3086100" cy="2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gray">
          <a:xfrm>
            <a:off x="-2258365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gray">
          <a:xfrm>
            <a:off x="-2182165" y="69649"/>
            <a:ext cx="1981200" cy="280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Usage Guidelines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-2157984" y="471487"/>
            <a:ext cx="1957019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Slide Description:</a:t>
            </a: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Closing Slide</a:t>
            </a:r>
          </a:p>
          <a:p>
            <a:pPr lvl="0" fontAlgn="base">
              <a:spcBef>
                <a:spcPct val="0"/>
              </a:spcBef>
              <a:spcAft>
                <a:spcPts val="1200"/>
              </a:spcAft>
            </a:pPr>
            <a:r>
              <a:rPr kumimoji="0" lang="en-US" sz="1000" b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is the default</a:t>
            </a:r>
            <a:r>
              <a:rPr kumimoji="0" lang="en-US" sz="1000" b="0" u="none" strike="noStrike" kern="1200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closing slide for all branded presentations.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-2177166" y="6430357"/>
            <a:ext cx="1981200" cy="21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8990" y="38915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3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 of Raspberry Pi</a:t>
            </a:r>
            <a:endParaRPr lang="en-US" dirty="0" smtClean="0"/>
          </a:p>
          <a:p>
            <a:pPr lvl="1"/>
            <a:r>
              <a:rPr lang="en-US" dirty="0"/>
              <a:t>Use of Raspberry Pi</a:t>
            </a:r>
          </a:p>
          <a:p>
            <a:pPr lvl="1"/>
            <a:r>
              <a:rPr lang="en-US" dirty="0"/>
              <a:t>Total Cost of Raspberry Pi &amp; Modules</a:t>
            </a:r>
          </a:p>
          <a:p>
            <a:r>
              <a:rPr lang="en-US" dirty="0" smtClean="0"/>
              <a:t>Setup</a:t>
            </a:r>
            <a:endParaRPr lang="en-US" dirty="0" smtClean="0"/>
          </a:p>
          <a:p>
            <a:pPr lvl="1"/>
            <a:r>
              <a:rPr lang="en-US" dirty="0" smtClean="0"/>
              <a:t>Organization of GPIO Pins</a:t>
            </a:r>
          </a:p>
          <a:p>
            <a:pPr lvl="1"/>
            <a:r>
              <a:rPr lang="en-US" dirty="0" smtClean="0"/>
              <a:t>OS and Libraries Required</a:t>
            </a:r>
          </a:p>
          <a:p>
            <a:pPr lvl="1"/>
            <a:r>
              <a:rPr lang="en-US" dirty="0" smtClean="0"/>
              <a:t>Remote Hosting</a:t>
            </a:r>
            <a:endParaRPr lang="en-US" dirty="0" smtClean="0"/>
          </a:p>
          <a:p>
            <a:r>
              <a:rPr lang="en-US" dirty="0" smtClean="0"/>
              <a:t>Making a Bell Bot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4825" y="1530349"/>
            <a:ext cx="35661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698672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4"/>
          <p:cNvSpPr txBox="1">
            <a:spLocks/>
          </p:cNvSpPr>
          <p:nvPr/>
        </p:nvSpPr>
        <p:spPr>
          <a:xfrm>
            <a:off x="3048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7338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39775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74725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gray">
          <a:xfrm>
            <a:off x="-2258365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gray">
          <a:xfrm>
            <a:off x="-2182165" y="69649"/>
            <a:ext cx="1981200" cy="280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Usage Guidelines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-2177166" y="6430357"/>
            <a:ext cx="1981200" cy="21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-2157984" y="471487"/>
            <a:ext cx="1957019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Slide Description:</a:t>
            </a: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Table</a:t>
            </a:r>
            <a:r>
              <a:rPr kumimoji="0" lang="en-US" sz="100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of</a:t>
            </a:r>
            <a:r>
              <a:rPr kumimoji="0" lang="en-US" sz="100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Contents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Heading: PayPal </a:t>
            </a:r>
            <a:r>
              <a:rPr lang="en-US" sz="1000" dirty="0">
                <a:solidFill>
                  <a:schemeClr val="bg1"/>
                </a:solidFill>
              </a:rPr>
              <a:t>Sans Big </a:t>
            </a:r>
            <a:r>
              <a:rPr lang="en-US" sz="1000" dirty="0" smtClean="0">
                <a:solidFill>
                  <a:schemeClr val="bg1"/>
                </a:solidFill>
              </a:rPr>
              <a:t>27pt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Body:</a:t>
            </a:r>
            <a:r>
              <a:rPr kumimoji="0" lang="en-US" sz="100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PayPal </a:t>
            </a:r>
            <a:r>
              <a:rPr lang="en-US" sz="1000" dirty="0">
                <a:solidFill>
                  <a:schemeClr val="bg1"/>
                </a:solidFill>
              </a:rPr>
              <a:t>Sans Big </a:t>
            </a:r>
            <a:r>
              <a:rPr lang="en-US" sz="1000" dirty="0" smtClean="0">
                <a:solidFill>
                  <a:schemeClr val="bg1"/>
                </a:solidFill>
              </a:rPr>
              <a:t>20pt/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PayPal Sans Big Light 18pt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Usage:</a:t>
            </a:r>
            <a:r>
              <a:rPr lang="en-US" sz="1000" dirty="0" smtClean="0">
                <a:solidFill>
                  <a:schemeClr val="bg1"/>
                </a:solidFill>
              </a:rPr>
              <a:t/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The TOC slide </a:t>
            </a:r>
            <a:r>
              <a:rPr lang="en-US" sz="1000" dirty="0">
                <a:solidFill>
                  <a:schemeClr val="bg1"/>
                </a:solidFill>
              </a:rPr>
              <a:t>is used to describe/outline the contents of the presentation. Try </a:t>
            </a:r>
            <a:r>
              <a:rPr lang="en-US" sz="1000" dirty="0" smtClean="0">
                <a:solidFill>
                  <a:schemeClr val="bg1"/>
                </a:solidFill>
              </a:rPr>
              <a:t>keeping items </a:t>
            </a:r>
            <a:r>
              <a:rPr lang="en-US" sz="1000" dirty="0">
                <a:solidFill>
                  <a:schemeClr val="bg1"/>
                </a:solidFill>
              </a:rPr>
              <a:t>short and descriptive.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</a:rPr>
              <a:t>The </a:t>
            </a:r>
            <a:r>
              <a:rPr lang="en-US" sz="1000" dirty="0" smtClean="0">
                <a:solidFill>
                  <a:schemeClr val="bg1"/>
                </a:solidFill>
              </a:rPr>
              <a:t>TOC slide </a:t>
            </a:r>
            <a:r>
              <a:rPr lang="en-US" sz="1000" dirty="0">
                <a:solidFill>
                  <a:schemeClr val="bg1"/>
                </a:solidFill>
              </a:rPr>
              <a:t>may also </a:t>
            </a:r>
            <a:r>
              <a:rPr lang="en-US" sz="1000" dirty="0" smtClean="0">
                <a:solidFill>
                  <a:schemeClr val="bg1"/>
                </a:solidFill>
              </a:rPr>
              <a:t>be used as a summary slide</a:t>
            </a:r>
            <a:r>
              <a:rPr lang="en-US" sz="1000" dirty="0">
                <a:solidFill>
                  <a:schemeClr val="bg1"/>
                </a:solidFill>
              </a:rPr>
              <a:t>. </a:t>
            </a:r>
            <a:r>
              <a:rPr lang="en-US" sz="1000" dirty="0" smtClean="0">
                <a:solidFill>
                  <a:schemeClr val="bg1"/>
                </a:solidFill>
              </a:rPr>
              <a:t>Place </a:t>
            </a:r>
            <a:r>
              <a:rPr lang="en-US" sz="1000" dirty="0">
                <a:solidFill>
                  <a:schemeClr val="bg1"/>
                </a:solidFill>
              </a:rPr>
              <a:t>your summary slide at (or near) the end of the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6815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Rasberry</a:t>
            </a:r>
            <a:r>
              <a:rPr lang="en-US" dirty="0" smtClean="0"/>
              <a:t> PI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Rasberry</a:t>
            </a:r>
            <a:r>
              <a:rPr lang="en-US" dirty="0" smtClean="0"/>
              <a:t> PI?</a:t>
            </a:r>
            <a:endParaRPr lang="en-US" dirty="0" smtClean="0"/>
          </a:p>
          <a:p>
            <a:pPr lvl="1"/>
            <a:r>
              <a:rPr lang="en-US" dirty="0" smtClean="0"/>
              <a:t>A single board computer</a:t>
            </a:r>
            <a:endParaRPr lang="en-US" dirty="0"/>
          </a:p>
          <a:p>
            <a:pPr lvl="1"/>
            <a:r>
              <a:rPr lang="en-US" dirty="0" smtClean="0"/>
              <a:t>Runs on </a:t>
            </a:r>
            <a:r>
              <a:rPr lang="en-US" dirty="0" err="1" smtClean="0"/>
              <a:t>Rasberian</a:t>
            </a:r>
            <a:r>
              <a:rPr lang="en-US" dirty="0" smtClean="0"/>
              <a:t> (</a:t>
            </a:r>
            <a:r>
              <a:rPr lang="en-US" dirty="0" err="1" smtClean="0"/>
              <a:t>Debian</a:t>
            </a:r>
            <a:r>
              <a:rPr lang="en-US" dirty="0" smtClean="0"/>
              <a:t>-based </a:t>
            </a:r>
            <a:r>
              <a:rPr lang="en-US" dirty="0" err="1" smtClean="0"/>
              <a:t>linux</a:t>
            </a:r>
            <a:r>
              <a:rPr lang="en-US" dirty="0" smtClean="0"/>
              <a:t> operating system)</a:t>
            </a:r>
          </a:p>
          <a:p>
            <a:pPr lvl="1"/>
            <a:r>
              <a:rPr lang="en-US" dirty="0" smtClean="0"/>
              <a:t>Has 40 GPIO Pins for IOT Devices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the computer savvy:</a:t>
            </a:r>
          </a:p>
          <a:p>
            <a:pPr lvl="2"/>
            <a:r>
              <a:rPr lang="en-US" dirty="0" smtClean="0"/>
              <a:t>Broadcom chip</a:t>
            </a:r>
          </a:p>
          <a:p>
            <a:pPr lvl="2"/>
            <a:r>
              <a:rPr lang="en-US" dirty="0" smtClean="0"/>
              <a:t>1.2 GHz quad core CPU</a:t>
            </a:r>
          </a:p>
          <a:p>
            <a:pPr lvl="2"/>
            <a:r>
              <a:rPr lang="en-US" dirty="0" smtClean="0"/>
              <a:t>Uses microSD for storage</a:t>
            </a:r>
          </a:p>
          <a:p>
            <a:pPr lvl="2"/>
            <a:r>
              <a:rPr lang="en-US" dirty="0" smtClean="0"/>
              <a:t>HDMI, Ethernet, and 4 USB Ports on the model B+ (the most commonly purchased, current model)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gray">
          <a:xfrm>
            <a:off x="-2258365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gray">
          <a:xfrm>
            <a:off x="-2182165" y="69649"/>
            <a:ext cx="1981200" cy="280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Usage Guidelines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-2177166" y="6430357"/>
            <a:ext cx="1981200" cy="21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gray">
          <a:xfrm>
            <a:off x="-2157984" y="471487"/>
            <a:ext cx="1957019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Slide Description: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Content and Image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 smtClean="0">
                <a:solidFill>
                  <a:schemeClr val="bg1"/>
                </a:solidFill>
                <a:latin typeface="+mj-lt"/>
              </a:rPr>
              <a:t>Layout Text – Title and Content with Image </a:t>
            </a:r>
            <a:br>
              <a:rPr lang="en-US" sz="900" dirty="0" smtClean="0">
                <a:solidFill>
                  <a:schemeClr val="bg1"/>
                </a:solidFill>
                <a:latin typeface="+mj-lt"/>
              </a:rPr>
            </a:br>
            <a:r>
              <a:rPr lang="en-US" sz="900" dirty="0" smtClean="0">
                <a:solidFill>
                  <a:schemeClr val="bg1"/>
                </a:solidFill>
              </a:rPr>
              <a:t>Heading</a:t>
            </a:r>
            <a:r>
              <a:rPr lang="en-US" sz="900" dirty="0">
                <a:solidFill>
                  <a:schemeClr val="bg1"/>
                </a:solidFill>
              </a:rPr>
              <a:t>: PayPal Sans Big </a:t>
            </a:r>
            <a:r>
              <a:rPr lang="en-US" sz="900" dirty="0" smtClean="0">
                <a:solidFill>
                  <a:schemeClr val="bg1"/>
                </a:solidFill>
              </a:rPr>
              <a:t>27pt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Subheading: </a:t>
            </a:r>
            <a:r>
              <a:rPr lang="en-US" sz="900" dirty="0">
                <a:solidFill>
                  <a:schemeClr val="bg1"/>
                </a:solidFill>
              </a:rPr>
              <a:t>PayPal Sans Big </a:t>
            </a:r>
            <a:r>
              <a:rPr lang="en-US" sz="900" dirty="0" smtClean="0">
                <a:solidFill>
                  <a:schemeClr val="bg1"/>
                </a:solidFill>
              </a:rPr>
              <a:t>Light 20pt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kumimoji="0" lang="en-US" sz="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Body: </a:t>
            </a:r>
            <a:r>
              <a:rPr lang="en-US" sz="900" dirty="0" smtClean="0">
                <a:solidFill>
                  <a:schemeClr val="bg1"/>
                </a:solidFill>
              </a:rPr>
              <a:t>PayPal </a:t>
            </a:r>
            <a:r>
              <a:rPr lang="en-US" sz="900" dirty="0">
                <a:solidFill>
                  <a:schemeClr val="bg1"/>
                </a:solidFill>
              </a:rPr>
              <a:t>Sans Big </a:t>
            </a:r>
            <a:r>
              <a:rPr lang="en-US" sz="900" dirty="0" smtClean="0">
                <a:solidFill>
                  <a:schemeClr val="bg1"/>
                </a:solidFill>
              </a:rPr>
              <a:t>Light 16pt/16pt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kumimoji="0" lang="en-US" sz="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Usage:</a:t>
            </a:r>
            <a:r>
              <a:rPr lang="en-US" sz="900" dirty="0">
                <a:solidFill>
                  <a:schemeClr val="bg1"/>
                </a:solidFill>
              </a:rPr>
              <a:t/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This type of slide may be used for content best represented by </a:t>
            </a:r>
            <a:r>
              <a:rPr lang="en-US" sz="900" dirty="0" smtClean="0">
                <a:solidFill>
                  <a:schemeClr val="bg1"/>
                </a:solidFill>
              </a:rPr>
              <a:t>numbered short </a:t>
            </a:r>
            <a:r>
              <a:rPr lang="en-US" sz="900" dirty="0">
                <a:solidFill>
                  <a:schemeClr val="bg1"/>
                </a:solidFill>
              </a:rPr>
              <a:t>sentences followed by bulleted lists of text. 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For maximum impact, slide titles should be short and clear. 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Pictures or graphics that will enhance the presentation by supporting the slide talking points may be inserted.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To place a picture or graphic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on the </a:t>
            </a:r>
            <a:r>
              <a:rPr lang="en-US" sz="900" dirty="0" smtClean="0">
                <a:solidFill>
                  <a:schemeClr val="bg1"/>
                </a:solidFill>
              </a:rPr>
              <a:t>slide, go </a:t>
            </a:r>
            <a:r>
              <a:rPr lang="en-US" sz="900" dirty="0">
                <a:solidFill>
                  <a:schemeClr val="bg1"/>
                </a:solidFill>
              </a:rPr>
              <a:t>to the Insert Tab and click on the Picture Icon. </a:t>
            </a:r>
            <a:r>
              <a:rPr lang="en-US" sz="900" dirty="0" smtClean="0">
                <a:solidFill>
                  <a:schemeClr val="bg1"/>
                </a:solidFill>
              </a:rPr>
              <a:t>Select a </a:t>
            </a:r>
            <a:r>
              <a:rPr lang="en-US" sz="900" dirty="0">
                <a:solidFill>
                  <a:schemeClr val="bg1"/>
                </a:solidFill>
              </a:rPr>
              <a:t>picture from a saved location or from the image library. 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The area designated for imagery is set at </a:t>
            </a:r>
            <a:r>
              <a:rPr lang="en-US" sz="900" dirty="0" smtClean="0">
                <a:solidFill>
                  <a:schemeClr val="bg1"/>
                </a:solidFill>
              </a:rPr>
              <a:t>6.41” </a:t>
            </a:r>
            <a:r>
              <a:rPr lang="en-US" sz="900" dirty="0">
                <a:solidFill>
                  <a:schemeClr val="bg1"/>
                </a:solidFill>
              </a:rPr>
              <a:t>x </a:t>
            </a:r>
            <a:r>
              <a:rPr lang="en-US" sz="900" dirty="0" smtClean="0">
                <a:solidFill>
                  <a:schemeClr val="bg1"/>
                </a:solidFill>
              </a:rPr>
              <a:t>7.0”. </a:t>
            </a:r>
            <a:r>
              <a:rPr lang="en-US" sz="900" dirty="0">
                <a:solidFill>
                  <a:schemeClr val="bg1"/>
                </a:solidFill>
              </a:rPr>
              <a:t>Images close to those measurements will </a:t>
            </a:r>
            <a:r>
              <a:rPr lang="en-US" sz="900" dirty="0" smtClean="0">
                <a:solidFill>
                  <a:schemeClr val="bg1"/>
                </a:solidFill>
              </a:rPr>
              <a:t>fit </a:t>
            </a:r>
            <a:r>
              <a:rPr lang="en-US" sz="900" dirty="0">
                <a:solidFill>
                  <a:schemeClr val="bg1"/>
                </a:solidFill>
              </a:rPr>
              <a:t>the area best. Ideal image resolution should be </a:t>
            </a:r>
            <a:r>
              <a:rPr lang="en-US" sz="900" dirty="0" smtClean="0">
                <a:solidFill>
                  <a:schemeClr val="bg1"/>
                </a:solidFill>
              </a:rPr>
              <a:t>between 150dpi </a:t>
            </a:r>
            <a:r>
              <a:rPr lang="en-US" sz="900" dirty="0">
                <a:solidFill>
                  <a:schemeClr val="bg1"/>
                </a:solidFill>
              </a:rPr>
              <a:t>and 72 dpi.</a:t>
            </a:r>
          </a:p>
        </p:txBody>
      </p:sp>
      <p:pic>
        <p:nvPicPr>
          <p:cNvPr id="11" name="Picture 2" descr="https://upload.wikimedia.org/wikipedia/commons/thumb/d/d4/Raspberry-Pi-2-Bare-BR.jpg/1280px-Raspberry-Pi-2-Bare-BR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r="6426"/>
          <a:stretch>
            <a:fillRect/>
          </a:stretch>
        </p:blipFill>
        <p:spPr bwMode="auto">
          <a:xfrm>
            <a:off x="5267325" y="488950"/>
            <a:ext cx="6424613" cy="5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use one?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Standard peripherals:</a:t>
            </a:r>
            <a:endParaRPr lang="en-US" sz="2000" dirty="0"/>
          </a:p>
          <a:p>
            <a:pPr lvl="1"/>
            <a:r>
              <a:rPr lang="en-US" sz="1800" dirty="0" smtClean="0"/>
              <a:t>Mouse</a:t>
            </a:r>
          </a:p>
          <a:p>
            <a:pPr lvl="1"/>
            <a:r>
              <a:rPr lang="en-US" sz="1800" dirty="0" smtClean="0"/>
              <a:t>Keyboard</a:t>
            </a:r>
          </a:p>
          <a:p>
            <a:pPr lvl="1"/>
            <a:r>
              <a:rPr lang="en-US" sz="1800" dirty="0" smtClean="0"/>
              <a:t>Power Supply</a:t>
            </a:r>
          </a:p>
          <a:p>
            <a:pPr lvl="1"/>
            <a:r>
              <a:rPr lang="en-US" sz="1800" dirty="0" smtClean="0"/>
              <a:t>Ethernet or wireless adapter</a:t>
            </a:r>
          </a:p>
          <a:p>
            <a:pPr lvl="1"/>
            <a:r>
              <a:rPr lang="en-US" sz="1800" dirty="0"/>
              <a:t>An HDMI Cable for connection to monitor or </a:t>
            </a:r>
            <a:r>
              <a:rPr lang="en-US" sz="1800" dirty="0" smtClean="0"/>
              <a:t>TV</a:t>
            </a:r>
            <a:endParaRPr lang="en-US" sz="1800" dirty="0" smtClean="0"/>
          </a:p>
          <a:p>
            <a:r>
              <a:rPr lang="en-US" sz="2000" dirty="0" smtClean="0"/>
              <a:t>Raspberry PI Specific:</a:t>
            </a:r>
          </a:p>
          <a:p>
            <a:pPr lvl="1"/>
            <a:r>
              <a:rPr lang="en-US" sz="1800" dirty="0" smtClean="0"/>
              <a:t>A microSD card for storage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3446585" y="0"/>
            <a:ext cx="3321820" cy="6858000"/>
            <a:chOff x="-2258365" y="0"/>
            <a:chExt cx="2133600" cy="6858000"/>
          </a:xfrm>
        </p:grpSpPr>
        <p:sp>
          <p:nvSpPr>
            <p:cNvPr id="10" name="Rectangle 22"/>
            <p:cNvSpPr>
              <a:spLocks noChangeArrowheads="1"/>
            </p:cNvSpPr>
            <p:nvPr/>
          </p:nvSpPr>
          <p:spPr bwMode="gray">
            <a:xfrm>
              <a:off x="-2258365" y="0"/>
              <a:ext cx="21336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rgbClr val="19468E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gray">
            <a:xfrm>
              <a:off x="-2182165" y="69649"/>
              <a:ext cx="1981200" cy="280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rPr>
                <a:t>Usage Guidelines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-3344232" y="471487"/>
            <a:ext cx="3143268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Master Layout Slides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-3327949" y="6508135"/>
            <a:ext cx="3126984" cy="20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7291" t="9058" r="65834" b="62222"/>
          <a:stretch/>
        </p:blipFill>
        <p:spPr>
          <a:xfrm>
            <a:off x="-3339471" y="821352"/>
            <a:ext cx="3086100" cy="2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8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634944"/>
              </p:ext>
            </p:extLst>
          </p:nvPr>
        </p:nvGraphicFramePr>
        <p:xfrm>
          <a:off x="503238" y="1288164"/>
          <a:ext cx="11020868" cy="506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6580"/>
                <a:gridCol w="4274288"/>
              </a:tblGrid>
              <a:tr h="47178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Item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Cost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7659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Mouse, Keyboard,</a:t>
                      </a:r>
                      <a:r>
                        <a:rPr lang="en-US" sz="14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 HDMI Cable</a:t>
                      </a:r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 USD</a:t>
                      </a:r>
                      <a:endParaRPr lang="en-US" sz="18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57659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Power Supply</a:t>
                      </a:r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5-10 USD</a:t>
                      </a:r>
                      <a:endParaRPr lang="en-US" sz="1800" kern="1200" baseline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59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Ethernet</a:t>
                      </a:r>
                      <a:r>
                        <a:rPr lang="en-US" sz="14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 Cable or Wireless Adapter</a:t>
                      </a:r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5-10 USD</a:t>
                      </a:r>
                      <a:endParaRPr lang="en-US" sz="1800" kern="1200" baseline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57659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Case</a:t>
                      </a:r>
                      <a:r>
                        <a:rPr lang="en-US" sz="14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 (Optional)</a:t>
                      </a:r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USD</a:t>
                      </a:r>
                      <a:endParaRPr lang="en-US" sz="18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</a:tr>
              <a:tr h="57659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Rasbperry</a:t>
                      </a:r>
                      <a:r>
                        <a:rPr lang="en-US" sz="14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 PI</a:t>
                      </a:r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 USD</a:t>
                      </a:r>
                      <a:endParaRPr lang="en-US" sz="1800" kern="1200" baseline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57659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MicroSD</a:t>
                      </a:r>
                      <a:r>
                        <a:rPr lang="en-US" sz="14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 Card Dongle</a:t>
                      </a:r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5-10 USD</a:t>
                      </a:r>
                      <a:endParaRPr lang="en-US" sz="1800" kern="1200" baseline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</a:tr>
              <a:tr h="57659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Additional</a:t>
                      </a:r>
                      <a:r>
                        <a:rPr lang="en-US" sz="14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</a:rPr>
                        <a:t> IOT Add-ons</a:t>
                      </a:r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560220"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105 USD +</a:t>
                      </a:r>
                      <a:endParaRPr lang="en-US" sz="18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gray">
          <a:xfrm>
            <a:off x="-2258365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gray">
          <a:xfrm>
            <a:off x="-2182165" y="69649"/>
            <a:ext cx="1981200" cy="280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Usage Guidelines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-2177166" y="6430357"/>
            <a:ext cx="1981200" cy="21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gray">
          <a:xfrm>
            <a:off x="-2157984" y="471487"/>
            <a:ext cx="1957019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Slide Description:</a:t>
            </a:r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Table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Layout: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Title and Content with Subhead</a:t>
            </a:r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Heading: PayPal Sans Big Thin </a:t>
            </a:r>
            <a:r>
              <a:rPr lang="en-US" sz="1000" dirty="0" smtClean="0">
                <a:solidFill>
                  <a:schemeClr val="bg1"/>
                </a:solidFill>
              </a:rPr>
              <a:t>27pt</a:t>
            </a:r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Subheading: PayPal Sans Big Light </a:t>
            </a:r>
            <a:r>
              <a:rPr lang="en-US" sz="1000" dirty="0" smtClean="0">
                <a:solidFill>
                  <a:schemeClr val="bg1"/>
                </a:solidFill>
              </a:rPr>
              <a:t>20pt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Table </a:t>
            </a:r>
            <a:r>
              <a:rPr lang="en-US" sz="1000" dirty="0">
                <a:solidFill>
                  <a:schemeClr val="bg1"/>
                </a:solidFill>
              </a:rPr>
              <a:t>titles: PayPal Sans </a:t>
            </a:r>
            <a:r>
              <a:rPr lang="en-US" sz="1000" dirty="0" smtClean="0">
                <a:solidFill>
                  <a:schemeClr val="bg1"/>
                </a:solidFill>
              </a:rPr>
              <a:t>Big 14pt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Table </a:t>
            </a:r>
            <a:r>
              <a:rPr lang="en-US" sz="1000" dirty="0">
                <a:solidFill>
                  <a:schemeClr val="bg1"/>
                </a:solidFill>
              </a:rPr>
              <a:t>text: PayPal Sans Big Light 14pt </a:t>
            </a:r>
            <a:r>
              <a:rPr lang="en-US" sz="1000" dirty="0" smtClean="0">
                <a:solidFill>
                  <a:schemeClr val="bg1"/>
                </a:solidFill>
              </a:rPr>
              <a:t>/10pt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Usage:</a:t>
            </a:r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These slides are used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for </a:t>
            </a:r>
            <a:r>
              <a:rPr lang="en-US" sz="1000" dirty="0" smtClean="0">
                <a:solidFill>
                  <a:schemeClr val="bg1"/>
                </a:solidFill>
              </a:rPr>
              <a:t>information best </a:t>
            </a:r>
            <a:r>
              <a:rPr lang="en-US" sz="1000" dirty="0">
                <a:solidFill>
                  <a:schemeClr val="bg1"/>
                </a:solidFill>
              </a:rPr>
              <a:t>conveyed with a table.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</a:rPr>
              <a:t>Once </a:t>
            </a:r>
            <a:r>
              <a:rPr lang="en-US" sz="1000" dirty="0" smtClean="0">
                <a:solidFill>
                  <a:schemeClr val="bg1"/>
                </a:solidFill>
              </a:rPr>
              <a:t>you have placed the </a:t>
            </a:r>
            <a:r>
              <a:rPr lang="en-US" sz="1000" dirty="0">
                <a:solidFill>
                  <a:schemeClr val="bg1"/>
                </a:solidFill>
              </a:rPr>
              <a:t>cursor into the table, you </a:t>
            </a:r>
            <a:r>
              <a:rPr lang="en-US" sz="1000" dirty="0" smtClean="0">
                <a:solidFill>
                  <a:schemeClr val="bg1"/>
                </a:solidFill>
              </a:rPr>
              <a:t>can </a:t>
            </a:r>
            <a:r>
              <a:rPr lang="en-US" sz="1000" dirty="0">
                <a:solidFill>
                  <a:schemeClr val="bg1"/>
                </a:solidFill>
              </a:rPr>
              <a:t>use the TAB key to move forward through the table</a:t>
            </a:r>
            <a:r>
              <a:rPr lang="en-US" sz="1000" dirty="0" smtClean="0">
                <a:solidFill>
                  <a:schemeClr val="bg1"/>
                </a:solidFill>
              </a:rPr>
              <a:t>. SHIFT-TAB </a:t>
            </a:r>
            <a:r>
              <a:rPr lang="en-US" sz="1000" dirty="0">
                <a:solidFill>
                  <a:schemeClr val="bg1"/>
                </a:solidFill>
              </a:rPr>
              <a:t>will move you backwards.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</a:rPr>
              <a:t>If you need to change the formatting of a table, right click on the table and select format table.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If you need to delete sections of a table (rows or columns), select the area in question (by left-clicking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and dragging), then right-click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on the area you have selected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and choose “delete.”</a:t>
            </a:r>
          </a:p>
        </p:txBody>
      </p:sp>
    </p:spTree>
    <p:extLst>
      <p:ext uri="{BB962C8B-B14F-4D97-AF65-F5344CB8AC3E}">
        <p14:creationId xmlns:p14="http://schemas.microsoft.com/office/powerpoint/2010/main" val="12558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 pins organized?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types of pins:</a:t>
            </a:r>
            <a:endParaRPr lang="en-US" dirty="0" smtClean="0"/>
          </a:p>
          <a:p>
            <a:pPr lvl="1"/>
            <a:r>
              <a:rPr lang="en-US" dirty="0" smtClean="0"/>
              <a:t>GPIO (these are what make the IOT Devices accept inputs and provide outputs back to the device)</a:t>
            </a:r>
          </a:p>
          <a:p>
            <a:pPr lvl="1"/>
            <a:r>
              <a:rPr lang="en-US" dirty="0" smtClean="0"/>
              <a:t>0v (ground), 3.3v and 5v pins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gray">
          <a:xfrm>
            <a:off x="-2258365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gray">
          <a:xfrm>
            <a:off x="-2182165" y="69649"/>
            <a:ext cx="1981200" cy="280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Usage Guidelines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-2177166" y="6430357"/>
            <a:ext cx="1981200" cy="21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gray">
          <a:xfrm>
            <a:off x="-2157984" y="471487"/>
            <a:ext cx="1957019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Slide Description: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Content and Image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 smtClean="0">
                <a:solidFill>
                  <a:schemeClr val="bg1"/>
                </a:solidFill>
                <a:latin typeface="+mj-lt"/>
              </a:rPr>
              <a:t>Layout Text – Title and Content with Image </a:t>
            </a:r>
            <a:br>
              <a:rPr lang="en-US" sz="900" dirty="0" smtClean="0">
                <a:solidFill>
                  <a:schemeClr val="bg1"/>
                </a:solidFill>
                <a:latin typeface="+mj-lt"/>
              </a:rPr>
            </a:br>
            <a:r>
              <a:rPr lang="en-US" sz="900" dirty="0" smtClean="0">
                <a:solidFill>
                  <a:schemeClr val="bg1"/>
                </a:solidFill>
              </a:rPr>
              <a:t>Heading</a:t>
            </a:r>
            <a:r>
              <a:rPr lang="en-US" sz="900" dirty="0">
                <a:solidFill>
                  <a:schemeClr val="bg1"/>
                </a:solidFill>
              </a:rPr>
              <a:t>: PayPal Sans Big </a:t>
            </a:r>
            <a:r>
              <a:rPr lang="en-US" sz="900" dirty="0" smtClean="0">
                <a:solidFill>
                  <a:schemeClr val="bg1"/>
                </a:solidFill>
              </a:rPr>
              <a:t>27pt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Subheading: </a:t>
            </a:r>
            <a:r>
              <a:rPr lang="en-US" sz="900" dirty="0">
                <a:solidFill>
                  <a:schemeClr val="bg1"/>
                </a:solidFill>
              </a:rPr>
              <a:t>PayPal Sans Big </a:t>
            </a:r>
            <a:r>
              <a:rPr lang="en-US" sz="900" dirty="0" smtClean="0">
                <a:solidFill>
                  <a:schemeClr val="bg1"/>
                </a:solidFill>
              </a:rPr>
              <a:t>Light 20pt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kumimoji="0" lang="en-US" sz="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Body: </a:t>
            </a:r>
            <a:r>
              <a:rPr lang="en-US" sz="900" dirty="0" smtClean="0">
                <a:solidFill>
                  <a:schemeClr val="bg1"/>
                </a:solidFill>
              </a:rPr>
              <a:t>PayPal </a:t>
            </a:r>
            <a:r>
              <a:rPr lang="en-US" sz="900" dirty="0">
                <a:solidFill>
                  <a:schemeClr val="bg1"/>
                </a:solidFill>
              </a:rPr>
              <a:t>Sans Big </a:t>
            </a:r>
            <a:r>
              <a:rPr lang="en-US" sz="900" dirty="0" smtClean="0">
                <a:solidFill>
                  <a:schemeClr val="bg1"/>
                </a:solidFill>
              </a:rPr>
              <a:t>Light 16pt/16pt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kumimoji="0" lang="en-US" sz="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Usage:</a:t>
            </a:r>
            <a:r>
              <a:rPr lang="en-US" sz="900" dirty="0">
                <a:solidFill>
                  <a:schemeClr val="bg1"/>
                </a:solidFill>
              </a:rPr>
              <a:t/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This type of slide may be used for content best represented by </a:t>
            </a:r>
            <a:r>
              <a:rPr lang="en-US" sz="900" dirty="0" smtClean="0">
                <a:solidFill>
                  <a:schemeClr val="bg1"/>
                </a:solidFill>
              </a:rPr>
              <a:t>numbered short </a:t>
            </a:r>
            <a:r>
              <a:rPr lang="en-US" sz="900" dirty="0">
                <a:solidFill>
                  <a:schemeClr val="bg1"/>
                </a:solidFill>
              </a:rPr>
              <a:t>sentences followed by bulleted lists of text. 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For maximum impact, slide titles should be short and clear. 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Pictures or graphics that will enhance the presentation by supporting the slide talking points may be inserted.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To place a picture or graphic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on the </a:t>
            </a:r>
            <a:r>
              <a:rPr lang="en-US" sz="900" dirty="0" smtClean="0">
                <a:solidFill>
                  <a:schemeClr val="bg1"/>
                </a:solidFill>
              </a:rPr>
              <a:t>slide, go </a:t>
            </a:r>
            <a:r>
              <a:rPr lang="en-US" sz="900" dirty="0">
                <a:solidFill>
                  <a:schemeClr val="bg1"/>
                </a:solidFill>
              </a:rPr>
              <a:t>to the Insert Tab and click on the Picture Icon. </a:t>
            </a:r>
            <a:r>
              <a:rPr lang="en-US" sz="900" dirty="0" smtClean="0">
                <a:solidFill>
                  <a:schemeClr val="bg1"/>
                </a:solidFill>
              </a:rPr>
              <a:t>Select a </a:t>
            </a:r>
            <a:r>
              <a:rPr lang="en-US" sz="900" dirty="0">
                <a:solidFill>
                  <a:schemeClr val="bg1"/>
                </a:solidFill>
              </a:rPr>
              <a:t>picture from a saved location or from the image library. 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The area designated for imagery is set at </a:t>
            </a:r>
            <a:r>
              <a:rPr lang="en-US" sz="900" dirty="0" smtClean="0">
                <a:solidFill>
                  <a:schemeClr val="bg1"/>
                </a:solidFill>
              </a:rPr>
              <a:t>6.41” </a:t>
            </a:r>
            <a:r>
              <a:rPr lang="en-US" sz="900" dirty="0">
                <a:solidFill>
                  <a:schemeClr val="bg1"/>
                </a:solidFill>
              </a:rPr>
              <a:t>x </a:t>
            </a:r>
            <a:r>
              <a:rPr lang="en-US" sz="900" dirty="0" smtClean="0">
                <a:solidFill>
                  <a:schemeClr val="bg1"/>
                </a:solidFill>
              </a:rPr>
              <a:t>7.0”. </a:t>
            </a:r>
            <a:r>
              <a:rPr lang="en-US" sz="900" dirty="0">
                <a:solidFill>
                  <a:schemeClr val="bg1"/>
                </a:solidFill>
              </a:rPr>
              <a:t>Images close to those measurements will </a:t>
            </a:r>
            <a:r>
              <a:rPr lang="en-US" sz="900" dirty="0" smtClean="0">
                <a:solidFill>
                  <a:schemeClr val="bg1"/>
                </a:solidFill>
              </a:rPr>
              <a:t>fit </a:t>
            </a:r>
            <a:r>
              <a:rPr lang="en-US" sz="900" dirty="0">
                <a:solidFill>
                  <a:schemeClr val="bg1"/>
                </a:solidFill>
              </a:rPr>
              <a:t>the area best. Ideal image resolution should be </a:t>
            </a:r>
            <a:r>
              <a:rPr lang="en-US" sz="900" dirty="0" smtClean="0">
                <a:solidFill>
                  <a:schemeClr val="bg1"/>
                </a:solidFill>
              </a:rPr>
              <a:t>between 150dpi </a:t>
            </a:r>
            <a:r>
              <a:rPr lang="en-US" sz="900" dirty="0">
                <a:solidFill>
                  <a:schemeClr val="bg1"/>
                </a:solidFill>
              </a:rPr>
              <a:t>and 72 dpi.</a:t>
            </a:r>
          </a:p>
        </p:txBody>
      </p:sp>
      <p:pic>
        <p:nvPicPr>
          <p:cNvPr id="14" name="Picture 2" descr="Image result for wiring pi pin-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" r="591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&amp; Libraries Needed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Downlad</a:t>
            </a:r>
            <a:r>
              <a:rPr lang="en-US" sz="1800" dirty="0" smtClean="0"/>
              <a:t> </a:t>
            </a:r>
            <a:r>
              <a:rPr lang="en-US" sz="1800" dirty="0" err="1" smtClean="0"/>
              <a:t>Rasbian</a:t>
            </a:r>
            <a:r>
              <a:rPr lang="en-US" sz="1800" dirty="0" smtClean="0"/>
              <a:t> (Noobs) – the ”easy” installer</a:t>
            </a: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https://www.raspberrypi.org/downloads/noobs/</a:t>
            </a:r>
            <a:endParaRPr lang="en-US" sz="1800" dirty="0"/>
          </a:p>
          <a:p>
            <a:r>
              <a:rPr lang="en-US" sz="1800" dirty="0" smtClean="0"/>
              <a:t>Wiring PI:</a:t>
            </a:r>
            <a:endParaRPr lang="en-US" sz="1800" dirty="0"/>
          </a:p>
          <a:p>
            <a:pPr lvl="1"/>
            <a:r>
              <a:rPr lang="en-US" sz="1800" dirty="0"/>
              <a:t>Commands:</a:t>
            </a:r>
          </a:p>
          <a:p>
            <a:pPr lvl="2"/>
            <a:r>
              <a:rPr lang="en-US" sz="1800" dirty="0" err="1"/>
              <a:t>Git</a:t>
            </a:r>
            <a:r>
              <a:rPr lang="en-US" sz="1800" dirty="0"/>
              <a:t> clone </a:t>
            </a:r>
            <a:r>
              <a:rPr lang="en-US" sz="1800" dirty="0" err="1"/>
              <a:t>git</a:t>
            </a:r>
            <a:r>
              <a:rPr lang="en-US" sz="1800" dirty="0"/>
              <a:t>://</a:t>
            </a:r>
            <a:r>
              <a:rPr lang="en-US" sz="1800" dirty="0" err="1"/>
              <a:t>git.drogon.net</a:t>
            </a:r>
            <a:r>
              <a:rPr lang="en-US" sz="1800" dirty="0"/>
              <a:t>/</a:t>
            </a:r>
            <a:r>
              <a:rPr lang="en-US" sz="1800" dirty="0" err="1"/>
              <a:t>wriingPi</a:t>
            </a:r>
            <a:endParaRPr lang="en-US" sz="1800" dirty="0"/>
          </a:p>
          <a:p>
            <a:pPr lvl="2"/>
            <a:r>
              <a:rPr lang="en-US" sz="1800" dirty="0"/>
              <a:t>Cd </a:t>
            </a:r>
            <a:r>
              <a:rPr lang="en-US" sz="1800" dirty="0" err="1"/>
              <a:t>wiringPi</a:t>
            </a:r>
            <a:r>
              <a:rPr lang="en-US" sz="1800" dirty="0"/>
              <a:t> (change to the directory where wiring pi was saved)</a:t>
            </a:r>
          </a:p>
          <a:p>
            <a:pPr lvl="2"/>
            <a:r>
              <a:rPr lang="en-US" sz="1800" dirty="0"/>
              <a:t>./build (build wiring </a:t>
            </a:r>
            <a:r>
              <a:rPr lang="en-US" sz="1800" dirty="0" smtClean="0"/>
              <a:t>pi)</a:t>
            </a:r>
          </a:p>
          <a:p>
            <a:pPr lvl="2"/>
            <a:r>
              <a:rPr lang="en-US" sz="1800" dirty="0" smtClean="0"/>
              <a:t>To </a:t>
            </a:r>
            <a:r>
              <a:rPr lang="en-US" sz="1800" dirty="0"/>
              <a:t>check that it worked – enter </a:t>
            </a:r>
            <a:r>
              <a:rPr lang="en-US" sz="1800" dirty="0" err="1"/>
              <a:t>gpio</a:t>
            </a:r>
            <a:r>
              <a:rPr lang="en-US" sz="1800" dirty="0"/>
              <a:t> –v (version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View diagram of pins by typing </a:t>
            </a:r>
            <a:r>
              <a:rPr lang="en-US" sz="1800" dirty="0" err="1"/>
              <a:t>gpio</a:t>
            </a:r>
            <a:r>
              <a:rPr lang="en-US" sz="1800" dirty="0"/>
              <a:t> </a:t>
            </a:r>
            <a:r>
              <a:rPr lang="en-US" sz="1800" dirty="0" err="1" smtClean="0"/>
              <a:t>readall</a:t>
            </a:r>
            <a:r>
              <a:rPr lang="en-US" sz="1800" dirty="0" smtClean="0"/>
              <a:t> (same picture as previous slide)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3446585" y="0"/>
            <a:ext cx="3321820" cy="6858000"/>
            <a:chOff x="-2258365" y="0"/>
            <a:chExt cx="2133600" cy="6858000"/>
          </a:xfrm>
        </p:grpSpPr>
        <p:sp>
          <p:nvSpPr>
            <p:cNvPr id="10" name="Rectangle 22"/>
            <p:cNvSpPr>
              <a:spLocks noChangeArrowheads="1"/>
            </p:cNvSpPr>
            <p:nvPr/>
          </p:nvSpPr>
          <p:spPr bwMode="gray">
            <a:xfrm>
              <a:off x="-2258365" y="0"/>
              <a:ext cx="21336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rgbClr val="19468E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gray">
            <a:xfrm>
              <a:off x="-2182165" y="69649"/>
              <a:ext cx="1981200" cy="280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rPr>
                <a:t>Usage Guidelines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-3344232" y="471487"/>
            <a:ext cx="3143268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Master Layout Slides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-3327949" y="6508135"/>
            <a:ext cx="3126984" cy="20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7291" t="9058" r="65834" b="62222"/>
          <a:stretch/>
        </p:blipFill>
        <p:spPr>
          <a:xfrm>
            <a:off x="-3339471" y="821352"/>
            <a:ext cx="3086100" cy="2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Hosting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3559" y="1528762"/>
            <a:ext cx="11187114" cy="4824413"/>
          </a:xfrm>
        </p:spPr>
        <p:txBody>
          <a:bodyPr/>
          <a:lstStyle/>
          <a:p>
            <a:r>
              <a:rPr lang="en-US" sz="1800" dirty="0" smtClean="0"/>
              <a:t>There are many ways to remotely access your Raspberry PI.  The easiest way is to use a service like </a:t>
            </a:r>
            <a:r>
              <a:rPr lang="en-US" sz="1800" dirty="0" err="1" smtClean="0"/>
              <a:t>Dataplicity</a:t>
            </a:r>
            <a:r>
              <a:rPr lang="en-US" sz="1800" dirty="0" smtClean="0"/>
              <a:t> (free).</a:t>
            </a: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https://www.dataplicity.com/</a:t>
            </a:r>
            <a:endParaRPr lang="en-US" sz="1800" dirty="0"/>
          </a:p>
          <a:p>
            <a:pPr lvl="1"/>
            <a:r>
              <a:rPr lang="en-US" sz="1800" dirty="0" err="1" smtClean="0"/>
              <a:t>Dataplicty</a:t>
            </a:r>
            <a:r>
              <a:rPr lang="en-US" sz="1800" dirty="0" smtClean="0"/>
              <a:t> also has tutorials on using your Raspberry PI: setting up web servers using flask, GPIO tutorials, securing your remote access, etc.</a:t>
            </a:r>
          </a:p>
          <a:p>
            <a:pPr lvl="1"/>
            <a:endParaRPr lang="en-US" sz="18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Other options:</a:t>
            </a:r>
          </a:p>
          <a:p>
            <a:pPr lvl="1"/>
            <a:r>
              <a:rPr lang="en-US" sz="1800" dirty="0" smtClean="0"/>
              <a:t>Secure SSH 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ecommend generating a private public key pair to restrict SSH to not allow passwords</a:t>
            </a:r>
          </a:p>
          <a:p>
            <a:pPr lvl="2"/>
            <a:r>
              <a:rPr lang="en-US" dirty="0" smtClean="0"/>
              <a:t>Use a non-default port</a:t>
            </a:r>
          </a:p>
          <a:p>
            <a:pPr lvl="2"/>
            <a:r>
              <a:rPr lang="en-US" dirty="0" smtClean="0"/>
              <a:t>Disallow Root Login over SSH (/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sshd_config</a:t>
            </a:r>
            <a:r>
              <a:rPr lang="en-US" dirty="0" smtClean="0"/>
              <a:t> – </a:t>
            </a:r>
            <a:r>
              <a:rPr lang="en-US" dirty="0" err="1" smtClean="0"/>
              <a:t>PermitRootLogin</a:t>
            </a:r>
            <a:r>
              <a:rPr lang="en-US" dirty="0" smtClean="0"/>
              <a:t> no)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3446585" y="0"/>
            <a:ext cx="3321820" cy="6858000"/>
            <a:chOff x="-2258365" y="0"/>
            <a:chExt cx="2133600" cy="6858000"/>
          </a:xfrm>
        </p:grpSpPr>
        <p:sp>
          <p:nvSpPr>
            <p:cNvPr id="10" name="Rectangle 22"/>
            <p:cNvSpPr>
              <a:spLocks noChangeArrowheads="1"/>
            </p:cNvSpPr>
            <p:nvPr/>
          </p:nvSpPr>
          <p:spPr bwMode="gray">
            <a:xfrm>
              <a:off x="-2258365" y="0"/>
              <a:ext cx="21336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rgbClr val="19468E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gray">
            <a:xfrm>
              <a:off x="-2182165" y="69649"/>
              <a:ext cx="1981200" cy="280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rPr>
                <a:t>Usage Guidelines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-3344232" y="471487"/>
            <a:ext cx="3143268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Master Layout Slides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-3327949" y="6508135"/>
            <a:ext cx="3126984" cy="20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7291" t="9058" r="65834" b="62222"/>
          <a:stretch/>
        </p:blipFill>
        <p:spPr>
          <a:xfrm>
            <a:off x="-3339471" y="821352"/>
            <a:ext cx="3086100" cy="2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3238" y="569825"/>
            <a:ext cx="11187113" cy="311150"/>
          </a:xfrm>
        </p:spPr>
        <p:txBody>
          <a:bodyPr/>
          <a:lstStyle/>
          <a:p>
            <a:r>
              <a:rPr lang="en-US" dirty="0" smtClean="0"/>
              <a:t>Making a Bell Bot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Materials needed:</a:t>
            </a:r>
          </a:p>
          <a:p>
            <a:pPr lvl="1"/>
            <a:r>
              <a:rPr lang="en-US" sz="1800" dirty="0" smtClean="0"/>
              <a:t>A breadboard</a:t>
            </a:r>
          </a:p>
          <a:p>
            <a:pPr lvl="2"/>
            <a:r>
              <a:rPr lang="en-US" dirty="0" smtClean="0"/>
              <a:t>This is used in order to not require soldering of components and wires together.  It is often used in rapid prototyping, and if a permanent solution is required, PCB (Printed Circuit Boards) are made.</a:t>
            </a:r>
          </a:p>
          <a:p>
            <a:pPr lvl="1"/>
            <a:r>
              <a:rPr lang="en-US" dirty="0" smtClean="0"/>
              <a:t>A servo motor</a:t>
            </a:r>
          </a:p>
          <a:p>
            <a:pPr lvl="1"/>
            <a:r>
              <a:rPr lang="en-US" dirty="0" smtClean="0"/>
              <a:t>A resistor</a:t>
            </a:r>
          </a:p>
          <a:p>
            <a:pPr lvl="1"/>
            <a:r>
              <a:rPr lang="en-US" dirty="0" smtClean="0"/>
              <a:t>Wires</a:t>
            </a:r>
          </a:p>
          <a:p>
            <a:pPr lvl="1"/>
            <a:r>
              <a:rPr lang="en-US" dirty="0" smtClean="0"/>
              <a:t>Dowels or something to mount the servo</a:t>
            </a:r>
          </a:p>
          <a:p>
            <a:pPr lvl="1"/>
            <a:r>
              <a:rPr lang="en-US" dirty="0" smtClean="0"/>
              <a:t>A hot glue gun</a:t>
            </a:r>
          </a:p>
          <a:p>
            <a:pPr lvl="1"/>
            <a:r>
              <a:rPr lang="en-US" dirty="0" smtClean="0"/>
              <a:t>A bell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PayPal Inc. Confidential and proprietary.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3446585" y="0"/>
            <a:ext cx="3321820" cy="6858000"/>
            <a:chOff x="-2258365" y="0"/>
            <a:chExt cx="2133600" cy="6858000"/>
          </a:xfrm>
        </p:grpSpPr>
        <p:sp>
          <p:nvSpPr>
            <p:cNvPr id="10" name="Rectangle 22"/>
            <p:cNvSpPr>
              <a:spLocks noChangeArrowheads="1"/>
            </p:cNvSpPr>
            <p:nvPr/>
          </p:nvSpPr>
          <p:spPr bwMode="gray">
            <a:xfrm>
              <a:off x="-2258365" y="0"/>
              <a:ext cx="21336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rgbClr val="19468E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gray">
            <a:xfrm>
              <a:off x="-2182165" y="69649"/>
              <a:ext cx="1981200" cy="280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rPr>
                <a:t>Usage Guidelines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-3344232" y="471487"/>
            <a:ext cx="3143268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Master Layout Slides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-3327949" y="6508135"/>
            <a:ext cx="3126984" cy="20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7291" t="9058" r="65834" b="62222"/>
          <a:stretch/>
        </p:blipFill>
        <p:spPr>
          <a:xfrm>
            <a:off x="-3339471" y="821352"/>
            <a:ext cx="3086100" cy="2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770</Words>
  <Application>Microsoft Macintosh PowerPoint</Application>
  <PresentationFormat>Widescreen</PresentationFormat>
  <Paragraphs>178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PayPal Sans Big</vt:lpstr>
      <vt:lpstr>PayPal Sans Big Light</vt:lpstr>
      <vt:lpstr>PayPal Sans Big Thin</vt:lpstr>
      <vt:lpstr>Arial</vt:lpstr>
      <vt:lpstr>Blue Gradient Section</vt:lpstr>
      <vt:lpstr>Salesforce, PI and IOT</vt:lpstr>
      <vt:lpstr>Agenda</vt:lpstr>
      <vt:lpstr>Rasberry PI Overview</vt:lpstr>
      <vt:lpstr>What do I need to use one?</vt:lpstr>
      <vt:lpstr>Total Cost</vt:lpstr>
      <vt:lpstr>How are the pins organized?</vt:lpstr>
      <vt:lpstr>OS &amp; Libraries Needed</vt:lpstr>
      <vt:lpstr>Remote Hosting</vt:lpstr>
      <vt:lpstr>Making a Bell Bot</vt:lpstr>
      <vt:lpstr>The Code</vt:lpstr>
      <vt:lpstr>Resources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AriesW</dc:creator>
  <cp:lastModifiedBy>Dohn, Jeremiah</cp:lastModifiedBy>
  <cp:revision>396</cp:revision>
  <dcterms:created xsi:type="dcterms:W3CDTF">2015-08-14T15:23:08Z</dcterms:created>
  <dcterms:modified xsi:type="dcterms:W3CDTF">2016-12-08T17:12:13Z</dcterms:modified>
</cp:coreProperties>
</file>