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9" d="100"/>
          <a:sy n="79" d="100"/>
        </p:scale>
        <p:origin x="120"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a:t>
            </a:r>
            <a:r>
              <a:rPr lang="en-US" baseline="0"/>
              <a:t>of technical </a:t>
            </a:r>
            <a:r>
              <a:rPr lang="en-US" baseline="0" dirty="0"/>
              <a:t>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Joshua Donnelly</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fontScale="92500" lnSpcReduction="20000"/>
          </a:bodyPr>
          <a:lstStyle/>
          <a:p>
            <a:pPr marL="0" indent="0">
              <a:buNone/>
            </a:pPr>
            <a:r>
              <a:rPr lang="en-US" sz="2400" dirty="0">
                <a:solidFill>
                  <a:srgbClr val="000000"/>
                </a:solidFill>
              </a:rPr>
              <a:t>Functional Requirements:</a:t>
            </a:r>
          </a:p>
          <a:p>
            <a:pPr lvl="1"/>
            <a:r>
              <a:rPr lang="en-US" sz="2000" dirty="0">
                <a:solidFill>
                  <a:srgbClr val="000000"/>
                </a:solidFill>
              </a:rPr>
              <a:t>The system shall Validate user credentials when logging in. This should meet the customers request for security tracking and ensuring different rights and roles are enforced</a:t>
            </a:r>
          </a:p>
          <a:p>
            <a:pPr lvl="1"/>
            <a:r>
              <a:rPr lang="en-US" sz="2000" dirty="0">
                <a:solidFill>
                  <a:srgbClr val="000000"/>
                </a:solidFill>
              </a:rPr>
              <a:t>The system shall Enable students to schedule on-the-road training sessions with instructors and cars. This should meet the main focus of the system to allow Driver Pass to fill the market void for training driving students</a:t>
            </a:r>
          </a:p>
          <a:p>
            <a:pPr marL="0" indent="0">
              <a:buNone/>
            </a:pPr>
            <a:r>
              <a:rPr lang="en-US" sz="2400" dirty="0">
                <a:solidFill>
                  <a:srgbClr val="000000"/>
                </a:solidFill>
              </a:rPr>
              <a:t>Non-Functional Requirements:</a:t>
            </a:r>
          </a:p>
          <a:p>
            <a:pPr lvl="1"/>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online platform should be accessible on major web browsers and mobile devices. This will allow the system to connect with customers and also allow the employees to access data from anywhere.</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lvl="1"/>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should utilize cloud hosting to handle backup, security, and technical aspects. This will ensure the security requirements to protect, store and access user information without the additional cost of new hardware.</a:t>
            </a:r>
            <a:r>
              <a:rPr lang="en-US" sz="2000" dirty="0">
                <a:solidFill>
                  <a:srgbClr val="000000"/>
                </a:solidFill>
              </a:rPr>
              <a:t>	</a:t>
            </a:r>
            <a:endParaRPr sz="20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82111" y="1362698"/>
            <a:ext cx="5306084" cy="5230634"/>
          </a:xfrm>
        </p:spPr>
        <p:txBody>
          <a:bodyPr anchor="ctr">
            <a:normAutofit/>
          </a:bodyPr>
          <a:lstStyle/>
          <a:p>
            <a:pPr marL="0" indent="0">
              <a:buNone/>
            </a:pPr>
            <a:endParaRPr lang="en-US" sz="2400" dirty="0">
              <a:solidFill>
                <a:srgbClr val="000000"/>
              </a:solidFill>
            </a:endParaRPr>
          </a:p>
          <a:p>
            <a:pPr marL="0" indent="0">
              <a:buNone/>
            </a:pPr>
            <a:endParaRPr lang="en-US" sz="2400" dirty="0">
              <a:solidFill>
                <a:srgbClr val="000000"/>
              </a:solidFill>
            </a:endParaRPr>
          </a:p>
          <a:p>
            <a:pPr marL="0" indent="0">
              <a:buNone/>
            </a:pPr>
            <a:endParaRPr lang="en-US" sz="2400" dirty="0">
              <a:solidFill>
                <a:srgbClr val="000000"/>
              </a:solidFill>
            </a:endParaRPr>
          </a:p>
          <a:p>
            <a:pPr marL="0" indent="0">
              <a:buNone/>
            </a:pPr>
            <a:endParaRPr lang="en-US" sz="2400" dirty="0">
              <a:solidFill>
                <a:srgbClr val="000000"/>
              </a:solidFill>
            </a:endParaRPr>
          </a:p>
          <a:p>
            <a:pPr marL="0" indent="0">
              <a:buNone/>
            </a:pPr>
            <a:endParaRPr lang="en-US" sz="2400" dirty="0">
              <a:solidFill>
                <a:srgbClr val="000000"/>
              </a:solidFill>
            </a:endParaRPr>
          </a:p>
          <a:p>
            <a:pPr marL="0" indent="0">
              <a:buNone/>
            </a:pPr>
            <a:endParaRPr lang="en-US" sz="2400" dirty="0">
              <a:solidFill>
                <a:srgbClr val="000000"/>
              </a:solidFill>
            </a:endParaRPr>
          </a:p>
          <a:p>
            <a:pPr marL="0" indent="0">
              <a:buNone/>
            </a:pPr>
            <a:r>
              <a:rPr lang="en-US" sz="2400" dirty="0">
                <a:solidFill>
                  <a:srgbClr val="000000"/>
                </a:solidFill>
              </a:rPr>
              <a:t>These are the different methods in place to perform the functions of your system, the different relationships between them, and the people who will perform them </a:t>
            </a:r>
            <a:endParaRPr sz="2400" dirty="0">
              <a:solidFill>
                <a:srgbClr val="000000"/>
              </a:solidFill>
            </a:endParaRPr>
          </a:p>
        </p:txBody>
      </p:sp>
      <p:pic>
        <p:nvPicPr>
          <p:cNvPr id="6" name="Picture 5">
            <a:extLst>
              <a:ext uri="{FF2B5EF4-FFF2-40B4-BE49-F238E27FC236}">
                <a16:creationId xmlns:a16="http://schemas.microsoft.com/office/drawing/2014/main" id="{1B744C49-DDDC-5EB8-7CE9-EC41D0C58B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90144"/>
            <a:ext cx="4475480" cy="379040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endParaRPr lang="en-US" sz="2400" dirty="0">
              <a:solidFill>
                <a:srgbClr val="000000"/>
              </a:solidFill>
            </a:endParaRPr>
          </a:p>
          <a:p>
            <a:pPr marL="0" indent="0">
              <a:buNone/>
            </a:pPr>
            <a:endParaRPr lang="en-US" sz="2400" dirty="0">
              <a:solidFill>
                <a:srgbClr val="000000"/>
              </a:solidFill>
            </a:endParaRPr>
          </a:p>
          <a:p>
            <a:pPr marL="0" indent="0">
              <a:buNone/>
            </a:pPr>
            <a:endParaRPr lang="en-US" sz="2400" dirty="0">
              <a:solidFill>
                <a:srgbClr val="000000"/>
              </a:solidFill>
            </a:endParaRPr>
          </a:p>
          <a:p>
            <a:pPr marL="0" indent="0">
              <a:buNone/>
            </a:pPr>
            <a:endParaRPr lang="en-US" sz="2400" dirty="0">
              <a:solidFill>
                <a:srgbClr val="000000"/>
              </a:solidFill>
            </a:endParaRPr>
          </a:p>
          <a:p>
            <a:pPr marL="0" indent="0">
              <a:buNone/>
            </a:pPr>
            <a:endParaRPr lang="en-US" sz="2400" dirty="0">
              <a:solidFill>
                <a:srgbClr val="000000"/>
              </a:solidFill>
            </a:endParaRPr>
          </a:p>
          <a:p>
            <a:pPr marL="0" indent="0">
              <a:buNone/>
            </a:pPr>
            <a:endParaRPr lang="en-US" sz="2400" dirty="0">
              <a:solidFill>
                <a:srgbClr val="000000"/>
              </a:solidFill>
            </a:endParaRPr>
          </a:p>
          <a:p>
            <a:pPr marL="0" indent="0">
              <a:buNone/>
            </a:pPr>
            <a:endParaRPr lang="en-US" sz="2400" dirty="0">
              <a:solidFill>
                <a:srgbClr val="000000"/>
              </a:solidFill>
            </a:endParaRPr>
          </a:p>
          <a:p>
            <a:pPr marL="0" indent="0">
              <a:buNone/>
            </a:pPr>
            <a:endParaRPr lang="en-US" sz="2400" dirty="0">
              <a:solidFill>
                <a:srgbClr val="000000"/>
              </a:solidFill>
            </a:endParaRPr>
          </a:p>
          <a:p>
            <a:pPr marL="0" indent="0">
              <a:buNone/>
            </a:pPr>
            <a:r>
              <a:rPr lang="en-US" sz="2400" dirty="0">
                <a:solidFill>
                  <a:srgbClr val="000000"/>
                </a:solidFill>
              </a:rPr>
              <a:t>This is a system diagram explaining the login process into the system along with a sub process involving resetting the password if forgotten</a:t>
            </a:r>
            <a:endParaRPr sz="2400" dirty="0">
              <a:solidFill>
                <a:srgbClr val="000000"/>
              </a:solidFill>
            </a:endParaRPr>
          </a:p>
        </p:txBody>
      </p:sp>
      <p:pic>
        <p:nvPicPr>
          <p:cNvPr id="5" name="Picture 4">
            <a:extLst>
              <a:ext uri="{FF2B5EF4-FFF2-40B4-BE49-F238E27FC236}">
                <a16:creationId xmlns:a16="http://schemas.microsoft.com/office/drawing/2014/main" id="{E6E6DCCD-CA67-8095-5C1B-FB063C4235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4143" y="208469"/>
            <a:ext cx="4662770" cy="4268839"/>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Using Cloud hosting helps ensure backups and security measures are in place to make sure data is secure and never lost in emergency situations</a:t>
            </a:r>
          </a:p>
          <a:p>
            <a:r>
              <a:rPr lang="en-US" sz="2400" dirty="0">
                <a:solidFill>
                  <a:srgbClr val="000000"/>
                </a:solidFill>
              </a:rPr>
              <a:t>Keeping information from each user private unless necessary and ensuring data that is accessed is by employees with the correct role if it is necessary</a:t>
            </a:r>
          </a:p>
          <a:p>
            <a:r>
              <a:rPr lang="en-US" sz="2400" dirty="0">
                <a:solidFill>
                  <a:srgbClr val="000000"/>
                </a:solidFill>
              </a:rPr>
              <a:t>Creating different types of employee roles to reduce the likelihood of access from a source not intended</a:t>
            </a:r>
          </a:p>
          <a:p>
            <a:r>
              <a:rPr lang="en-US" sz="2400" dirty="0">
                <a:solidFill>
                  <a:srgbClr val="000000"/>
                </a:solidFill>
              </a:rPr>
              <a:t>Requiring authentication when logging in and using a secure method to recover a forgotten password </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fontScale="92500" lnSpcReduction="10000"/>
          </a:bodyPr>
          <a:lstStyle/>
          <a:p>
            <a:pPr marL="0" indent="0">
              <a:buNone/>
            </a:pPr>
            <a:r>
              <a:rPr lang="en-US" sz="2400" dirty="0">
                <a:solidFill>
                  <a:srgbClr val="000000"/>
                </a:solidFill>
              </a:rPr>
              <a:t>The limitations of the system include:</a:t>
            </a:r>
          </a:p>
          <a:p>
            <a:pPr lvl="1"/>
            <a:r>
              <a:rPr lang="en-US" sz="2000" dirty="0">
                <a:solidFill>
                  <a:srgbClr val="000000"/>
                </a:solidFill>
              </a:rPr>
              <a:t>Customer satisfaction is limited to the provided library of tools and the expertise of the instructors</a:t>
            </a:r>
          </a:p>
          <a:p>
            <a:pPr lvl="1"/>
            <a:r>
              <a:rPr lang="en-US" sz="2000" dirty="0">
                <a:solidFill>
                  <a:srgbClr val="000000"/>
                </a:solidFill>
              </a:rPr>
              <a:t>No system is 100% secure the system will follow the best practices of the industry to ensure the privacy and security of the system data</a:t>
            </a:r>
          </a:p>
          <a:p>
            <a:pPr lvl="1"/>
            <a:r>
              <a:rPr lang="en-US" sz="2000" dirty="0">
                <a:solidFill>
                  <a:srgbClr val="000000"/>
                </a:solidFill>
              </a:rPr>
              <a:t>There is no guarantee if the system is used in a way that is not aforementioned</a:t>
            </a:r>
          </a:p>
          <a:p>
            <a:pPr lvl="1"/>
            <a:r>
              <a:rPr lang="en-US" sz="2000" dirty="0">
                <a:solidFill>
                  <a:srgbClr val="000000"/>
                </a:solidFill>
              </a:rPr>
              <a:t>This system cannot make any future guarantees against security flaws that may appear in the future</a:t>
            </a:r>
          </a:p>
          <a:p>
            <a:pPr lvl="1"/>
            <a:r>
              <a:rPr lang="en-US" sz="2000" dirty="0">
                <a:solidFill>
                  <a:srgbClr val="000000"/>
                </a:solidFill>
              </a:rPr>
              <a:t>There are no guarantees against the security provided by the cloud hosting platform</a:t>
            </a:r>
          </a:p>
          <a:p>
            <a:pPr lvl="1"/>
            <a:r>
              <a:rPr lang="en-US" sz="2000" dirty="0">
                <a:solidFill>
                  <a:srgbClr val="000000"/>
                </a:solidFill>
              </a:rPr>
              <a:t>There may be additional resources required if the scale of customers or employees is increased substantially</a:t>
            </a:r>
          </a:p>
          <a:p>
            <a:pPr lvl="1"/>
            <a:r>
              <a:rPr lang="en-US" sz="2000" dirty="0">
                <a:solidFill>
                  <a:srgbClr val="000000"/>
                </a:solidFill>
              </a:rPr>
              <a:t>Any outside systems or connections cannot be guaranteed </a:t>
            </a:r>
          </a:p>
          <a:p>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2034</TotalTime>
  <Words>651</Words>
  <Application>Microsoft Office PowerPoint</Application>
  <PresentationFormat>Widescreen</PresentationFormat>
  <Paragraphs>53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Josh Donnelly</cp:lastModifiedBy>
  <cp:revision>22</cp:revision>
  <dcterms:created xsi:type="dcterms:W3CDTF">2019-10-14T02:36:52Z</dcterms:created>
  <dcterms:modified xsi:type="dcterms:W3CDTF">2023-08-14T02:52:41Z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