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576"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hyperlink" Target="https://csrc.nist.gov/publications/detail/sp/800-57-part-1/rev-5/final"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r>
              <a:t>Green Pace Security Policy Presentation</a:t>
            </a: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r>
              <a:rPr dirty="0"/>
              <a:t>Developer: </a:t>
            </a:r>
            <a:r>
              <a:rPr lang="en-US" dirty="0"/>
              <a:t>Joshua Donnelly</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Risks and Benefits</a:t>
            </a: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By addressing vulnerabilities now, we reduce the risk of data breaches and maintain customer trust. Delaying action could lead to exploitation of unpatched vulnerabilities, causing reputational and financial damage.</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Recommendations</a:t>
            </a: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Current gaps in security policy include the need for enhanced real-time threat detection and better enforcement of access controls. Moving forward, we recommend adopting CIS benchmarks and increasing staff training in secure coding practices.</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Conclusion</a:t>
            </a: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To protect Green Pace systems and data, we must remain vigilant in our application of security principles and continue to evolve our security policy to meet new challenges. Immediate action on existing vulnerabilities will ensure long-term system security.</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400" dirty="0"/>
              <a:t>Designed to protect systems and data from evolving threats</a:t>
            </a:r>
          </a:p>
          <a:p>
            <a:pPr marL="228600" lvl="0" indent="-228600" algn="l" rtl="0">
              <a:lnSpc>
                <a:spcPct val="90000"/>
              </a:lnSpc>
              <a:spcBef>
                <a:spcPts val="0"/>
              </a:spcBef>
              <a:spcAft>
                <a:spcPts val="0"/>
              </a:spcAft>
              <a:buClr>
                <a:schemeClr val="lt1"/>
              </a:buClr>
              <a:buSzPts val="2200"/>
              <a:buChar char="•"/>
            </a:pPr>
            <a:r>
              <a:rPr lang="en-US" sz="2400" dirty="0"/>
              <a:t>Maintain a secure development environment</a:t>
            </a:r>
          </a:p>
          <a:p>
            <a:pPr marL="228600" lvl="0" indent="-228600" algn="l" rtl="0">
              <a:lnSpc>
                <a:spcPct val="90000"/>
              </a:lnSpc>
              <a:spcBef>
                <a:spcPts val="0"/>
              </a:spcBef>
              <a:spcAft>
                <a:spcPts val="0"/>
              </a:spcAft>
              <a:buClr>
                <a:schemeClr val="lt1"/>
              </a:buClr>
              <a:buSzPts val="2200"/>
              <a:buChar char="•"/>
            </a:pPr>
            <a:r>
              <a:rPr lang="en-US" sz="2400" dirty="0"/>
              <a:t>Ensure Long-term success of our projects</a:t>
            </a:r>
            <a:endParaRPr sz="24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2">
                    <a:lumMod val="20000"/>
                    <a:lumOff val="80000"/>
                  </a:schemeClr>
                </a:solidFill>
                <a:effectLst/>
                <a:latin typeface="Arial" panose="020B0604020202020204" pitchFamily="34" charset="0"/>
              </a:rPr>
              <a:t>OWASP Foundation. (2024). </a:t>
            </a:r>
            <a:r>
              <a:rPr kumimoji="0" lang="en-US" altLang="en-US" sz="2400" b="0" i="1" u="none" strike="noStrike" cap="none" normalizeH="0" baseline="0" dirty="0">
                <a:ln>
                  <a:noFill/>
                </a:ln>
                <a:solidFill>
                  <a:schemeClr val="bg2">
                    <a:lumMod val="20000"/>
                    <a:lumOff val="80000"/>
                  </a:schemeClr>
                </a:solidFill>
                <a:effectLst/>
                <a:latin typeface="Arial" panose="020B0604020202020204" pitchFamily="34" charset="0"/>
              </a:rPr>
              <a:t>Top 10 security risks</a:t>
            </a:r>
            <a:r>
              <a:rPr kumimoji="0" lang="en-US" altLang="en-US" sz="2400" b="0" i="0" u="none" strike="noStrike" cap="none" normalizeH="0" baseline="0" dirty="0">
                <a:ln>
                  <a:noFill/>
                </a:ln>
                <a:solidFill>
                  <a:schemeClr val="bg2">
                    <a:lumMod val="20000"/>
                    <a:lumOff val="80000"/>
                  </a:schemeClr>
                </a:solidFill>
                <a:effectLst/>
                <a:latin typeface="Arial" panose="020B0604020202020204" pitchFamily="34" charset="0"/>
              </a:rPr>
              <a:t>. https://owasp.org/www-project-top-ten/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bg2">
                    <a:lumMod val="20000"/>
                    <a:lumOff val="80000"/>
                  </a:schemeClr>
                </a:solidFill>
                <a:effectLst/>
                <a:latin typeface="Arial" panose="020B0604020202020204" pitchFamily="34" charset="0"/>
              </a:rPr>
              <a:t>SonarSource</a:t>
            </a:r>
            <a:r>
              <a:rPr kumimoji="0" lang="en-US" altLang="en-US" sz="2400" b="0" i="0" u="none" strike="noStrike" cap="none" normalizeH="0" baseline="0" dirty="0">
                <a:ln>
                  <a:noFill/>
                </a:ln>
                <a:solidFill>
                  <a:schemeClr val="bg2">
                    <a:lumMod val="20000"/>
                    <a:lumOff val="80000"/>
                  </a:schemeClr>
                </a:solidFill>
                <a:effectLst/>
                <a:latin typeface="Arial" panose="020B0604020202020204" pitchFamily="34" charset="0"/>
              </a:rPr>
              <a:t>. (2024). </a:t>
            </a:r>
            <a:r>
              <a:rPr kumimoji="0" lang="en-US" altLang="en-US" sz="2400" b="0" i="1" u="none" strike="noStrike" cap="none" normalizeH="0" baseline="0" dirty="0">
                <a:ln>
                  <a:noFill/>
                </a:ln>
                <a:solidFill>
                  <a:schemeClr val="bg2">
                    <a:lumMod val="20000"/>
                    <a:lumOff val="80000"/>
                  </a:schemeClr>
                </a:solidFill>
                <a:effectLst/>
                <a:latin typeface="Arial" panose="020B0604020202020204" pitchFamily="34" charset="0"/>
              </a:rPr>
              <a:t>SonarQube documentation</a:t>
            </a:r>
            <a:r>
              <a:rPr kumimoji="0" lang="en-US" altLang="en-US" sz="2400" b="0" i="0" u="none" strike="noStrike" cap="none" normalizeH="0" baseline="0" dirty="0">
                <a:ln>
                  <a:noFill/>
                </a:ln>
                <a:solidFill>
                  <a:schemeClr val="bg2">
                    <a:lumMod val="20000"/>
                    <a:lumOff val="80000"/>
                  </a:schemeClr>
                </a:solidFill>
                <a:effectLst/>
                <a:latin typeface="Arial" panose="020B0604020202020204" pitchFamily="34" charset="0"/>
              </a:rPr>
              <a:t>. https://docs.sonarqube.org/latest/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2">
                    <a:lumMod val="20000"/>
                    <a:lumOff val="80000"/>
                  </a:schemeClr>
                </a:solidFill>
                <a:effectLst/>
                <a:latin typeface="Arial" panose="020B0604020202020204" pitchFamily="34" charset="0"/>
              </a:rPr>
              <a:t>National Institute of Standards and Technology. (2023). </a:t>
            </a:r>
            <a:r>
              <a:rPr kumimoji="0" lang="en-US" altLang="en-US" sz="2400" b="0" i="1" u="none" strike="noStrike" cap="none" normalizeH="0" baseline="0" dirty="0">
                <a:ln>
                  <a:noFill/>
                </a:ln>
                <a:solidFill>
                  <a:schemeClr val="bg2">
                    <a:lumMod val="20000"/>
                    <a:lumOff val="80000"/>
                  </a:schemeClr>
                </a:solidFill>
                <a:effectLst/>
                <a:latin typeface="Arial" panose="020B0604020202020204" pitchFamily="34" charset="0"/>
              </a:rPr>
              <a:t>NIST special publication 800-57: Recommendation for key management</a:t>
            </a:r>
            <a:r>
              <a:rPr kumimoji="0" lang="en-US" altLang="en-US" sz="2400" b="0" i="0" u="none" strike="noStrike" cap="none" normalizeH="0" baseline="0" dirty="0">
                <a:ln>
                  <a:noFill/>
                </a:ln>
                <a:solidFill>
                  <a:schemeClr val="bg2">
                    <a:lumMod val="20000"/>
                    <a:lumOff val="80000"/>
                  </a:schemeClr>
                </a:solidFill>
                <a:effectLst/>
                <a:latin typeface="Arial" panose="020B0604020202020204" pitchFamily="34" charset="0"/>
              </a:rPr>
              <a:t> (Rev. 5). </a:t>
            </a:r>
            <a:r>
              <a:rPr kumimoji="0" lang="en-US" altLang="en-US" sz="2400" b="0" i="0" u="none" strike="noStrike" cap="none" normalizeH="0" baseline="0" dirty="0">
                <a:ln>
                  <a:noFill/>
                </a:ln>
                <a:solidFill>
                  <a:schemeClr val="bg2">
                    <a:lumMod val="20000"/>
                    <a:lumOff val="80000"/>
                  </a:schemeClr>
                </a:solidFill>
                <a:effectLst/>
                <a:latin typeface="Arial" panose="020B0604020202020204" pitchFamily="34" charset="0"/>
                <a:hlinkClick r:id="rId4">
                  <a:extLst>
                    <a:ext uri="{A12FA001-AC4F-418D-AE19-62706E023703}">
                      <ahyp:hlinkClr xmlns:ahyp="http://schemas.microsoft.com/office/drawing/2018/hyperlinkcolor" val="tx"/>
                    </a:ext>
                  </a:extLst>
                </a:hlinkClick>
              </a:rPr>
              <a:t>https://csrc.nist.gov/publications/detail/sp/800-57-part-1/rev-5/final</a:t>
            </a:r>
            <a:endParaRPr kumimoji="0" lang="en-US" altLang="en-US" sz="2400" b="0" i="0" u="none" strike="noStrike" cap="none" normalizeH="0" baseline="0" dirty="0">
              <a:ln>
                <a:noFill/>
              </a:ln>
              <a:solidFill>
                <a:schemeClr val="bg2">
                  <a:lumMod val="20000"/>
                  <a:lumOff val="80000"/>
                </a:schemeClr>
              </a:solidFill>
              <a:effectLst/>
              <a:latin typeface="Arial" panose="020B0604020202020204" pitchFamily="34" charset="0"/>
            </a:endParaRPr>
          </a:p>
          <a:p>
            <a:pPr marL="228600" lvl="0" indent="-228600" algn="l" rtl="0">
              <a:lnSpc>
                <a:spcPct val="90000"/>
              </a:lnSpc>
              <a:spcBef>
                <a:spcPts val="0"/>
              </a:spcBef>
              <a:spcAft>
                <a:spcPts val="0"/>
              </a:spcAft>
              <a:buClr>
                <a:schemeClr val="lt1"/>
              </a:buClr>
              <a:buSzPts val="2200"/>
              <a:buChar char="•"/>
            </a:pPr>
            <a:endParaRPr lang="en-US" dirty="0"/>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Overview: Defense in Depth</a:t>
            </a: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The Green Pace Security Policy is critical for preventing vulnerabilities in both code development and system architecture. As Green Pace grows, consistent application of security principles supports a defense-in-depth strategy, ensuring multiple layers of protection.</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rPr dirty="0"/>
              <a:t>Threats Matrix</a:t>
            </a: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r>
              <a:rPr sz="1400" dirty="0"/>
              <a:t>The Threats Matrix highlights potential coding vulnerabilities in the system. High-priority threats include SQL injection, buffer overflows, and improper memory management. Automation tools like SonarQube and Fortify will help detect these vulnerabilities early.</a:t>
            </a:r>
          </a:p>
        </p:txBody>
      </p:sp>
      <p:graphicFrame>
        <p:nvGraphicFramePr>
          <p:cNvPr id="161" name="Google Shape;161;p4" descr="Alt text required"/>
          <p:cNvGraphicFramePr/>
          <p:nvPr>
            <p:extLst>
              <p:ext uri="{D42A27DB-BD31-4B8C-83A1-F6EECF244321}">
                <p14:modId xmlns:p14="http://schemas.microsoft.com/office/powerpoint/2010/main" val="3531125042"/>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Critical</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SQL Injection</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Buffer Overflows</a:t>
                      </a:r>
                      <a:endParaRPr sz="28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High</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Incorrect Memory Management</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Medium </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Input Validation</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a:t>
                      </a: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Exceptions</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Assertions</a:t>
                      </a:r>
                      <a:endParaRPr lang="en-US"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10 Security Principles</a:t>
            </a: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r>
              <a:t>1. Validate Input Data</a:t>
            </a:r>
          </a:p>
          <a:p>
            <a:r>
              <a:t>2. Heed Compiler Warnings</a:t>
            </a:r>
          </a:p>
          <a:p>
            <a:r>
              <a:t>3. Architect for Security Policies</a:t>
            </a:r>
          </a:p>
          <a:p>
            <a:r>
              <a:t>4. Keep It Simple</a:t>
            </a:r>
          </a:p>
          <a:p>
            <a:r>
              <a:t>5. Default Deny</a:t>
            </a:r>
          </a:p>
          <a:p>
            <a:r>
              <a:t>6. Least Privilege</a:t>
            </a:r>
          </a:p>
          <a:p>
            <a:r>
              <a:t>7. Sanitize Data Sent to Other Systems</a:t>
            </a:r>
          </a:p>
          <a:p>
            <a:r>
              <a:t>8. Defense in Depth</a:t>
            </a:r>
          </a:p>
          <a:p>
            <a:r>
              <a:t>9. Quality Assurance Techniques</a:t>
            </a:r>
          </a:p>
          <a:p>
            <a:r>
              <a:t>10. 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Coding Standards</a:t>
            </a: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r>
              <a:t>1. SQL Injection Prevention</a:t>
            </a:r>
          </a:p>
          <a:p>
            <a:r>
              <a:t>2. Buffer Overflow Protection</a:t>
            </a:r>
          </a:p>
          <a:p>
            <a:r>
              <a:t>3. Memory Management</a:t>
            </a:r>
          </a:p>
          <a:p>
            <a:r>
              <a:t>4. Use Secure Cryptographic Algorithms</a:t>
            </a:r>
          </a:p>
          <a:p>
            <a:r>
              <a:t>5. Proper Use of Data Types</a:t>
            </a:r>
          </a:p>
          <a:p>
            <a:r>
              <a:t>6. String Handling</a:t>
            </a:r>
          </a:p>
          <a:p>
            <a:r>
              <a:t>7. Input Validation</a:t>
            </a:r>
          </a:p>
          <a:p>
            <a:r>
              <a:t>8. Error Handling</a:t>
            </a:r>
          </a:p>
          <a:p>
            <a:r>
              <a:t>9. Thread Safety</a:t>
            </a:r>
          </a:p>
          <a:p>
            <a:r>
              <a:t>10. Proper Use of Assertions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Encryption Strategy</a:t>
            </a: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Green Pace uses encryption in three key areas:</a:t>
            </a:r>
          </a:p>
          <a:p>
            <a:r>
              <a:t>1. Encryption at rest: Protects data stored on disks and databases.</a:t>
            </a:r>
          </a:p>
          <a:p>
            <a:r>
              <a:t>2. Encryption in flight: Secures data transmitted across networks using TLS.</a:t>
            </a:r>
          </a:p>
          <a:p>
            <a:r>
              <a:t>3. Encryption in use: Ensures active data in memory is protected during processing.</a:t>
            </a: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Triple-A Framework</a:t>
            </a: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Authentication: Multi-factor authentication for secure user identification.</a:t>
            </a:r>
          </a:p>
          <a:p>
            <a:r>
              <a:t>Authorization: Role-based access control ensures users only access what they need.</a:t>
            </a:r>
          </a:p>
          <a:p>
            <a:r>
              <a:t>Accounting: Logs track user activities, ensuring accountability and auditability.</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t>Unit Testing</a:t>
            </a: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r>
              <a:t>Vulnerability testing includes SQL injection, buffer overflow, and memory leaks. Unit tests ensure vulnerabilities are caught early using tools like GoogleTest and automated scripts.</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Automation Summary</a:t>
            </a: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TotalTime>
  <Words>557</Words>
  <Application>Microsoft Office PowerPoint</Application>
  <PresentationFormat>Widescreen</PresentationFormat>
  <Paragraphs>64</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Green Pace Security Policy Presentation</vt:lpstr>
      <vt:lpstr>Overview: Defense in Depth</vt:lpstr>
      <vt:lpstr>Threats Matrix</vt:lpstr>
      <vt:lpstr>10 Security Principles</vt:lpstr>
      <vt:lpstr>Coding Standards</vt:lpstr>
      <vt:lpstr>Encryption Strategy</vt:lpstr>
      <vt:lpstr>Triple-A Framework</vt:lpstr>
      <vt:lpstr>Unit Testing</vt:lpstr>
      <vt:lpstr>Automation Summary</vt:lpstr>
      <vt:lpstr>Risks and Benefits</vt:lpstr>
      <vt:lpstr>Recommendations</vt:lpstr>
      <vt:lpstr>Conclusion</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Josh Donnelly</cp:lastModifiedBy>
  <cp:revision>8</cp:revision>
  <dcterms:created xsi:type="dcterms:W3CDTF">2020-08-19T17:59:24Z</dcterms:created>
  <dcterms:modified xsi:type="dcterms:W3CDTF">2024-10-20T18:46:57Z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